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  <p:sldMasterId id="2147483773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високий рівень</c:v>
                </c:pt>
                <c:pt idx="1">
                  <c:v>середній рівень</c:v>
                </c:pt>
                <c:pt idx="2">
                  <c:v>низький рівень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</c:v>
                </c:pt>
                <c:pt idx="1">
                  <c:v>0.59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reePpt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4" y="1700214"/>
            <a:ext cx="10363200" cy="936625"/>
          </a:xfrm>
        </p:spPr>
        <p:txBody>
          <a:bodyPr/>
          <a:lstStyle>
            <a:lvl1pPr>
              <a:defRPr>
                <a:solidFill>
                  <a:srgbClr val="FFCC8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ru-RU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32100" y="3429001"/>
            <a:ext cx="6815667" cy="5048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2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98146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60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77818" y="404814"/>
            <a:ext cx="2722033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404814"/>
            <a:ext cx="7965017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94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763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0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2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29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3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76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3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642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78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0375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0053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3512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6744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1298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153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1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5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691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052513"/>
            <a:ext cx="5329767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2567" y="1052513"/>
            <a:ext cx="5329767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05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65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93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643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1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reePpt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404813"/>
            <a:ext cx="1087543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86273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27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2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5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.ua/maps/place/%D0%94%D0%B5%D1%82%D1%81%D0%BA%D0%B8%D0%B9+%D1%81%D0%B0%D0%B4+%E2%84%96798/@50.3624542,30.4632054,15z/data=!4m5!3m4!1s0x0:0xcc2a2e59b6e43c1!8m2!3d50.3624542!4d30.4632054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004" y="425004"/>
            <a:ext cx="10534917" cy="3387142"/>
          </a:xfrm>
        </p:spPr>
        <p:txBody>
          <a:bodyPr/>
          <a:lstStyle/>
          <a:p>
            <a:r>
              <a:rPr lang="uk-UA" sz="5400" dirty="0" smtClean="0"/>
              <a:t>Виробнича</a:t>
            </a:r>
            <a:r>
              <a:rPr lang="ru-RU" sz="5400" dirty="0" smtClean="0"/>
              <a:t> </a:t>
            </a:r>
            <a:r>
              <a:rPr lang="ru-RU" sz="5400" dirty="0"/>
              <a:t>практика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(</a:t>
            </a:r>
            <a:r>
              <a:rPr lang="ru-RU" sz="5400" dirty="0"/>
              <a:t>за </a:t>
            </a:r>
            <a:r>
              <a:rPr lang="uk-UA" sz="5400" dirty="0" smtClean="0"/>
              <a:t>спеціалізацією «Управління електронним навчанням</a:t>
            </a:r>
            <a:r>
              <a:rPr lang="ru-RU" sz="5400" dirty="0" smtClean="0"/>
              <a:t>») </a:t>
            </a:r>
            <a:br>
              <a:rPr lang="ru-RU" sz="5400" dirty="0" smtClean="0"/>
            </a:br>
            <a:r>
              <a:rPr lang="ru-RU" sz="5400" dirty="0" smtClean="0"/>
              <a:t>в ЗДО №798 м. </a:t>
            </a:r>
            <a:r>
              <a:rPr lang="uk-UA" sz="5400" dirty="0" smtClean="0"/>
              <a:t>Києва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4375" y="4790258"/>
            <a:ext cx="5632212" cy="8614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Підготувала:</a:t>
            </a:r>
          </a:p>
          <a:p>
            <a:pPr algn="r"/>
            <a:r>
              <a:rPr lang="uk-UA" dirty="0">
                <a:solidFill>
                  <a:schemeClr val="tx1"/>
                </a:solidFill>
              </a:rPr>
              <a:t>Ситниченко </a:t>
            </a:r>
            <a:r>
              <a:rPr lang="uk-UA" dirty="0" err="1" smtClean="0">
                <a:solidFill>
                  <a:schemeClr val="tx1"/>
                </a:solidFill>
              </a:rPr>
              <a:t>ТетянА</a:t>
            </a:r>
            <a:r>
              <a:rPr lang="uk-UA" dirty="0" smtClean="0">
                <a:solidFill>
                  <a:schemeClr val="tx1"/>
                </a:solidFill>
              </a:rPr>
              <a:t> Миколаївна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0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35916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Методичні рекомендації</a:t>
            </a:r>
          </a:p>
          <a:p>
            <a:r>
              <a:rPr lang="uk-UA" sz="2400" dirty="0" smtClean="0"/>
              <a:t>Розроблено </a:t>
            </a:r>
            <a:r>
              <a:rPr lang="uk-UA" sz="2400" dirty="0"/>
              <a:t>такі методичні рекомендації для педагогічних працівників ЗДО №798, а саме:</a:t>
            </a:r>
          </a:p>
          <a:p>
            <a:r>
              <a:rPr lang="uk-UA" sz="2400" dirty="0" smtClean="0"/>
              <a:t>Проектування </a:t>
            </a:r>
            <a:r>
              <a:rPr lang="uk-UA" sz="2400" dirty="0"/>
              <a:t>інформаційного освітнього середовища установи:</a:t>
            </a:r>
          </a:p>
          <a:p>
            <a:r>
              <a:rPr lang="uk-UA" sz="2400" dirty="0"/>
              <a:t>•	створення портфоліо керівництва та педагогів;</a:t>
            </a:r>
          </a:p>
          <a:p>
            <a:r>
              <a:rPr lang="uk-UA" sz="2400" dirty="0"/>
              <a:t>•	створення сховища передового педагогічного досвіду для спільного користування;</a:t>
            </a:r>
          </a:p>
          <a:p>
            <a:r>
              <a:rPr lang="uk-UA" sz="2400" dirty="0"/>
              <a:t>•	створення планувань в електронному середовищі;</a:t>
            </a:r>
          </a:p>
          <a:p>
            <a:r>
              <a:rPr lang="uk-UA" sz="2400" dirty="0"/>
              <a:t>•	створення сторінки навчального закладу в соціальних мережах;</a:t>
            </a:r>
          </a:p>
          <a:p>
            <a:r>
              <a:rPr lang="uk-UA" sz="2400" dirty="0"/>
              <a:t>•	створення сайту навчального закладу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r>
              <a:rPr lang="uk-UA" sz="2400" dirty="0"/>
              <a:t>Модернізація ІТ інфраструктури:</a:t>
            </a:r>
          </a:p>
          <a:p>
            <a:r>
              <a:rPr lang="uk-UA" sz="2400" dirty="0"/>
              <a:t>•	Докупити необхідну кількість обладнання: комп'ютери, смарт-дошки та програмне забезпечення для цієї техніки.</a:t>
            </a:r>
          </a:p>
          <a:p>
            <a:r>
              <a:rPr lang="uk-UA" sz="2400" dirty="0"/>
              <a:t>•	Інтернет (якісний, швидкісний)</a:t>
            </a:r>
          </a:p>
          <a:p>
            <a:r>
              <a:rPr lang="uk-UA" sz="2400" dirty="0"/>
              <a:t>•	Вільний доступ до інтернет мережі</a:t>
            </a:r>
          </a:p>
          <a:p>
            <a:r>
              <a:rPr lang="uk-UA" sz="2400" dirty="0"/>
              <a:t>•	Збільшення радіусу дії </a:t>
            </a:r>
            <a:r>
              <a:rPr lang="de-DE" sz="2400" dirty="0" err="1"/>
              <a:t>wi-fi</a:t>
            </a:r>
            <a:r>
              <a:rPr lang="de-DE" sz="2400" dirty="0"/>
              <a:t> </a:t>
            </a:r>
            <a:r>
              <a:rPr lang="uk-UA" sz="2400" dirty="0"/>
              <a:t>мережі </a:t>
            </a:r>
          </a:p>
        </p:txBody>
      </p:sp>
    </p:spTree>
    <p:extLst>
      <p:ext uri="{BB962C8B-B14F-4D97-AF65-F5344CB8AC3E}">
        <p14:creationId xmlns:p14="http://schemas.microsoft.com/office/powerpoint/2010/main" val="370067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5" y="91353"/>
            <a:ext cx="106250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Формування ІК- компетентності вихователів можливе через такі заходи як: </a:t>
            </a:r>
          </a:p>
          <a:p>
            <a:r>
              <a:rPr lang="uk-UA" sz="2400" dirty="0"/>
              <a:t>•	</a:t>
            </a:r>
            <a:r>
              <a:rPr lang="uk-UA" sz="2400" i="1" dirty="0"/>
              <a:t>тестування на визначення точного рівня ІК-компетентності вихователя;</a:t>
            </a:r>
          </a:p>
          <a:p>
            <a:r>
              <a:rPr lang="uk-UA" sz="2400" i="1" dirty="0"/>
              <a:t>•	курси підвищення ІК-компетентності (за рівнями знань); </a:t>
            </a:r>
          </a:p>
          <a:p>
            <a:r>
              <a:rPr lang="uk-UA" sz="2400" i="1" dirty="0"/>
              <a:t>•	індивідуальні консультації за запитом; </a:t>
            </a:r>
          </a:p>
          <a:p>
            <a:r>
              <a:rPr lang="uk-UA" sz="2400" i="1" dirty="0"/>
              <a:t>•	активна участь у семінарах різного рівня щодо застосування ІКТ у навчальній практиці;</a:t>
            </a:r>
          </a:p>
          <a:p>
            <a:r>
              <a:rPr lang="uk-UA" sz="2400" i="1" dirty="0"/>
              <a:t>•	систематична участь у професійних конкурсах, онлайнових форумах і педрадах;</a:t>
            </a:r>
          </a:p>
          <a:p>
            <a:r>
              <a:rPr lang="uk-UA" sz="2400" i="1" dirty="0"/>
              <a:t>•	постійне використання у педагогічній діяльності широкого спектру цифрових технологій та інструментів: текстових редакторів, програм обробки зображень та підготовки презентації, табличних процесорів тощо; </a:t>
            </a:r>
          </a:p>
          <a:p>
            <a:r>
              <a:rPr lang="uk-UA" sz="2400" i="1" dirty="0"/>
              <a:t>•	використовувати у роботі систему дистанційного навчання;</a:t>
            </a:r>
          </a:p>
          <a:p>
            <a:r>
              <a:rPr lang="uk-UA" sz="2400" i="1" dirty="0"/>
              <a:t>•	забезпечення використання Інтернет-ресурсів.</a:t>
            </a:r>
          </a:p>
        </p:txBody>
      </p:sp>
    </p:spTree>
    <p:extLst>
      <p:ext uri="{BB962C8B-B14F-4D97-AF65-F5344CB8AC3E}">
        <p14:creationId xmlns:p14="http://schemas.microsoft.com/office/powerpoint/2010/main" val="333399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319" y="1615053"/>
            <a:ext cx="102066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1500" b="1" dirty="0" smtClean="0">
                <a:ln/>
                <a:solidFill>
                  <a:schemeClr val="accent3"/>
                </a:solidFill>
              </a:rPr>
              <a:t>Дякую</a:t>
            </a:r>
            <a:r>
              <a:rPr lang="ru-RU" sz="11500" b="1" dirty="0" smtClean="0">
                <a:ln/>
                <a:solidFill>
                  <a:schemeClr val="accent3"/>
                </a:solidFill>
              </a:rPr>
              <a:t> за </a:t>
            </a:r>
            <a:r>
              <a:rPr lang="uk-UA" sz="11500" b="1" dirty="0" smtClean="0">
                <a:ln/>
                <a:solidFill>
                  <a:schemeClr val="accent3"/>
                </a:solidFill>
              </a:rPr>
              <a:t>увагу</a:t>
            </a:r>
            <a:r>
              <a:rPr lang="ru-RU" sz="11500" b="1" dirty="0" smtClean="0">
                <a:ln/>
                <a:solidFill>
                  <a:schemeClr val="accent3"/>
                </a:solidFill>
              </a:rPr>
              <a:t>!</a:t>
            </a:r>
            <a:endParaRPr lang="ru-RU" sz="115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3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699" y="1722357"/>
            <a:ext cx="119473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52525"/>
                </a:solidFill>
              </a:rPr>
              <a:t>Власність: Комунальний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Вид закладу: Загального розвитку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Додатково є: Басейн, спортзал, музичний зал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Адреса: 03187, м. Київ, вул. Академіка</a:t>
            </a:r>
            <a:r>
              <a:rPr lang="ru-RU" dirty="0" smtClean="0">
                <a:solidFill>
                  <a:srgbClr val="252525"/>
                </a:solidFill>
              </a:rPr>
              <a:t> </a:t>
            </a:r>
            <a:r>
              <a:rPr lang="ru-RU" dirty="0">
                <a:solidFill>
                  <a:srgbClr val="252525"/>
                </a:solidFill>
              </a:rPr>
              <a:t>Заболотного, </a:t>
            </a:r>
            <a:r>
              <a:rPr lang="ru-RU" dirty="0" smtClean="0">
                <a:solidFill>
                  <a:srgbClr val="252525"/>
                </a:solidFill>
              </a:rPr>
              <a:t>б.70-А</a:t>
            </a:r>
          </a:p>
          <a:p>
            <a:r>
              <a:rPr lang="de-DE" dirty="0" smtClean="0">
                <a:solidFill>
                  <a:srgbClr val="663366"/>
                </a:solidFill>
                <a:hlinkClick r:id="rId2"/>
              </a:rPr>
              <a:t>https</a:t>
            </a:r>
            <a:r>
              <a:rPr lang="de-DE" dirty="0">
                <a:solidFill>
                  <a:srgbClr val="663366"/>
                </a:solidFill>
                <a:hlinkClick r:id="rId2"/>
              </a:rPr>
              <a:t>://www.google.com.ua/maps/place/%D0%94%D0%B5%D1%82%D1%81%D0%BA%D0%B8%D0%B9+%D1%81%D0%B0%D0%B4+%E2%84%96798/@50.3624542,30.4632054,15z/data=!4m5!3m4!1s0x0:0xcc2a2e59b6e43c1!8m2!3d50.3624542!4d30.4632054</a:t>
            </a:r>
            <a:r>
              <a:rPr lang="de-DE" dirty="0"/>
              <a:t/>
            </a:r>
            <a:br>
              <a:rPr lang="de-DE" dirty="0"/>
            </a:br>
            <a:r>
              <a:rPr lang="ru-RU" dirty="0">
                <a:solidFill>
                  <a:srgbClr val="252525"/>
                </a:solidFill>
              </a:rPr>
              <a:t>Телефон: (044)522-20-49; (044)526-11-57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solidFill>
                  <a:srgbClr val="252525"/>
                </a:solidFill>
              </a:rPr>
              <a:t>E-mail</a:t>
            </a:r>
            <a:r>
              <a:rPr lang="de-DE" dirty="0" smtClean="0">
                <a:solidFill>
                  <a:srgbClr val="252525"/>
                </a:solidFill>
              </a:rPr>
              <a:t>: </a:t>
            </a:r>
            <a:r>
              <a:rPr lang="de-DE" dirty="0">
                <a:solidFill>
                  <a:srgbClr val="252525"/>
                </a:solidFill>
              </a:rPr>
              <a:t>dnz798@ukr.net</a:t>
            </a:r>
            <a:r>
              <a:rPr lang="de-DE" dirty="0"/>
              <a:t/>
            </a:r>
            <a:br>
              <a:rPr lang="de-DE" dirty="0"/>
            </a:br>
            <a:r>
              <a:rPr lang="ru-RU" dirty="0">
                <a:solidFill>
                  <a:srgbClr val="252525"/>
                </a:solidFill>
              </a:rPr>
              <a:t>Час </a:t>
            </a:r>
            <a:r>
              <a:rPr lang="uk-UA" dirty="0" smtClean="0">
                <a:solidFill>
                  <a:srgbClr val="252525"/>
                </a:solidFill>
              </a:rPr>
              <a:t>роботи</a:t>
            </a:r>
            <a:r>
              <a:rPr lang="ru-RU" dirty="0" smtClean="0">
                <a:solidFill>
                  <a:srgbClr val="252525"/>
                </a:solidFill>
              </a:rPr>
              <a:t>: </a:t>
            </a:r>
            <a:r>
              <a:rPr lang="ru-RU" dirty="0">
                <a:solidFill>
                  <a:srgbClr val="252525"/>
                </a:solidFill>
              </a:rPr>
              <a:t>7:00 – 19:00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>
                <a:solidFill>
                  <a:srgbClr val="252525"/>
                </a:solidFill>
              </a:rPr>
              <a:t>Робочі дні: Понеділок, Вівторок, Середа, Четвер, П'ятниця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Чи працює в свята: Ні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Керівник: Степанюк Ганна Борисівна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252525"/>
                </a:solidFill>
              </a:rPr>
              <a:t>       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80" y="222333"/>
            <a:ext cx="3360044" cy="2501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0" r="7017" b="31268"/>
          <a:stretch/>
        </p:blipFill>
        <p:spPr>
          <a:xfrm>
            <a:off x="7378252" y="3499506"/>
            <a:ext cx="3979572" cy="29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4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8" y="796111"/>
            <a:ext cx="112432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Заклад дошкільної освіти ( ясла-садок) загального типу для дітей віком від 1 до 6 (7) років. Проектна потужність 14 груп, 260 місць. Фактичне відвідування 322 дитини. </a:t>
            </a:r>
            <a:r>
              <a:rPr lang="uk-UA" dirty="0" err="1"/>
              <a:t>Функціюють</a:t>
            </a:r>
            <a:r>
              <a:rPr lang="uk-UA" dirty="0"/>
              <a:t> 14 груп : 4 групи для дітей раннього віку (з них 1 - для дітей 1,5-2 роки, 3 - для 2-3 річних дітей) та 10 груп для дітей дошкільного віку. В закладі створені сприятливі умови для повноцінного фізичного, психічного, духовного та особистісного розвитку кожної дитини, адже кожна дитина неповторна та унікальна. </a:t>
            </a:r>
            <a:br>
              <a:rPr lang="uk-UA" dirty="0"/>
            </a:br>
            <a:r>
              <a:rPr lang="uk-UA" dirty="0"/>
              <a:t>Основний напрямок роботи: ранній всебічний розвиток дитини. Завдання закладу – якісна підготовка дітей згідно вимог Державного стандарту дошкільної освіти України (Базового компоненту дошкільної освіти) щодо освіченості, розвиненості та вихованості дітей.</a:t>
            </a:r>
            <a:br>
              <a:rPr lang="uk-UA" dirty="0"/>
            </a:br>
            <a:r>
              <a:rPr lang="uk-UA" dirty="0"/>
              <a:t>Працюємо за Освітньою програмою для дітей від 2 до 7 років «Дитина», використовуємо елементи </a:t>
            </a:r>
            <a:r>
              <a:rPr lang="uk-UA" dirty="0" err="1"/>
              <a:t>методик</a:t>
            </a:r>
            <a:r>
              <a:rPr lang="uk-UA" dirty="0"/>
              <a:t> раннього розвитку (М. </a:t>
            </a:r>
            <a:r>
              <a:rPr lang="uk-UA" dirty="0" err="1"/>
              <a:t>Монтессорі</a:t>
            </a:r>
            <a:r>
              <a:rPr lang="uk-UA" dirty="0"/>
              <a:t> та </a:t>
            </a:r>
            <a:r>
              <a:rPr lang="uk-UA" dirty="0" err="1"/>
              <a:t>Б.Нікітіна</a:t>
            </a:r>
            <a:r>
              <a:rPr lang="uk-UA" dirty="0"/>
              <a:t>). Працює методична та медична служби, музичні керівники, інструктор з фізичного виховання, практичний психолог, гурток англійської мови за рахунок бюджетних коштів. </a:t>
            </a:r>
            <a:br>
              <a:rPr lang="uk-UA" dirty="0"/>
            </a:br>
            <a:r>
              <a:rPr lang="uk-UA" dirty="0"/>
              <a:t>В закладі є басейн, окремі музична та фізкультурна зала. Педагогічний колектив максимально сприяє розвитку дошкільника, виховуючи його почуття, волю, інтелект, шляхом використання особистісно-орієнтованих технологій та інтегрованих методів навчання. </a:t>
            </a:r>
          </a:p>
        </p:txBody>
      </p:sp>
    </p:spTree>
    <p:extLst>
      <p:ext uri="{BB962C8B-B14F-4D97-AF65-F5344CB8AC3E}">
        <p14:creationId xmlns:p14="http://schemas.microsoft.com/office/powerpoint/2010/main" val="227421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05" y="132009"/>
            <a:ext cx="10396882" cy="1151965"/>
          </a:xfrm>
        </p:spPr>
        <p:txBody>
          <a:bodyPr>
            <a:noAutofit/>
          </a:bodyPr>
          <a:lstStyle/>
          <a:p>
            <a:pPr algn="r"/>
            <a:r>
              <a:rPr lang="uk-UA" sz="4000" dirty="0" smtClean="0"/>
              <a:t>Аналіз освітньої політики з питань впровадження ІКТ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454" y="1427588"/>
            <a:ext cx="111659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52525"/>
                </a:solidFill>
              </a:rPr>
              <a:t>Технічне забезпечення: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комп'ютер – 5 </a:t>
            </a:r>
            <a:r>
              <a:rPr lang="uk-UA" dirty="0" err="1" smtClean="0">
                <a:solidFill>
                  <a:srgbClr val="252525"/>
                </a:solidFill>
              </a:rPr>
              <a:t>шт</a:t>
            </a:r>
            <a:r>
              <a:rPr lang="uk-UA" dirty="0" smtClean="0">
                <a:solidFill>
                  <a:srgbClr val="252525"/>
                </a:solidFill>
              </a:rPr>
              <a:t>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ноутбук -1шт;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проектор- 1шт;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інтерактивна дошка -1шт;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принтер -4 </a:t>
            </a:r>
            <a:r>
              <a:rPr lang="uk-UA" dirty="0" err="1" smtClean="0">
                <a:solidFill>
                  <a:srgbClr val="252525"/>
                </a:solidFill>
              </a:rPr>
              <a:t>шт</a:t>
            </a:r>
            <a:r>
              <a:rPr lang="uk-UA" dirty="0" smtClean="0">
                <a:solidFill>
                  <a:srgbClr val="252525"/>
                </a:solidFill>
              </a:rPr>
              <a:t>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Програмне забезпечення: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операційна </a:t>
            </a:r>
            <a:r>
              <a:rPr lang="ru-RU" dirty="0" smtClean="0">
                <a:solidFill>
                  <a:srgbClr val="252525"/>
                </a:solidFill>
              </a:rPr>
              <a:t>система </a:t>
            </a:r>
            <a:r>
              <a:rPr lang="de-DE" dirty="0">
                <a:solidFill>
                  <a:srgbClr val="252525"/>
                </a:solidFill>
              </a:rPr>
              <a:t>Windows XP;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rgbClr val="252525"/>
                </a:solidFill>
              </a:rPr>
              <a:t>• </a:t>
            </a:r>
            <a:r>
              <a:rPr lang="uk-UA" dirty="0" smtClean="0">
                <a:solidFill>
                  <a:srgbClr val="252525"/>
                </a:solidFill>
              </a:rPr>
              <a:t>розвиваючі програми</a:t>
            </a:r>
            <a:r>
              <a:rPr lang="ru-RU" dirty="0" smtClean="0">
                <a:solidFill>
                  <a:srgbClr val="252525"/>
                </a:solidFill>
              </a:rPr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52525"/>
                </a:solidFill>
              </a:rPr>
              <a:t>• пакет </a:t>
            </a:r>
            <a:r>
              <a:rPr lang="de-DE" dirty="0">
                <a:solidFill>
                  <a:srgbClr val="252525"/>
                </a:solidFill>
              </a:rPr>
              <a:t>Microsoft Office;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rgbClr val="252525"/>
                </a:solidFill>
              </a:rPr>
              <a:t>• Wi-Fi </a:t>
            </a:r>
            <a:r>
              <a:rPr lang="ru-RU" dirty="0">
                <a:solidFill>
                  <a:srgbClr val="252525"/>
                </a:solidFill>
              </a:rPr>
              <a:t>в </a:t>
            </a:r>
            <a:r>
              <a:rPr lang="uk-UA" dirty="0" smtClean="0">
                <a:solidFill>
                  <a:srgbClr val="252525"/>
                </a:solidFill>
              </a:rPr>
              <a:t>кабінеті директора і вихователя-методиста.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Навчально-наукове забезпечення складається з 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документації,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збірників,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252525"/>
                </a:solidFill>
              </a:rPr>
              <a:t>• дидактичних матеріалів</a:t>
            </a:r>
            <a:r>
              <a:rPr lang="ru-RU" dirty="0" smtClean="0">
                <a:solidFill>
                  <a:srgbClr val="252525"/>
                </a:solidFill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046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37" y="243350"/>
            <a:ext cx="10346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Було створено анкету для визначення рівня ІКТ компетентності вихователів.</a:t>
            </a:r>
          </a:p>
          <a:p>
            <a:r>
              <a:rPr lang="ru-RU" dirty="0" smtClean="0"/>
              <a:t>Анкета</a:t>
            </a:r>
            <a:r>
              <a:rPr lang="ru-RU" dirty="0"/>
              <a:t>: https://docs.google.com/forms/d/1LqLfy8xYum_7L7is6XPifSb7xoYv5Y-XjZ99zLnMu_k/edit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357" r="2125" b="6030"/>
          <a:stretch/>
        </p:blipFill>
        <p:spPr>
          <a:xfrm>
            <a:off x="453311" y="1004553"/>
            <a:ext cx="10416460" cy="53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864" y="320830"/>
            <a:ext cx="342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Аналіз результатів анкетування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328904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33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32" y="111394"/>
            <a:ext cx="1104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вихователів було створено календар з розкладом майбутніх заходів, що планується провести в закладі. Це полегшує роботу і допомагає контролювати зміни, які відбуваються у розкладі.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534" b="8670"/>
          <a:stretch/>
        </p:blipFill>
        <p:spPr>
          <a:xfrm>
            <a:off x="749523" y="927279"/>
            <a:ext cx="10197519" cy="49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9" y="141668"/>
            <a:ext cx="110500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Під час практики було проведено семінар-практикум для педагогів "Використання хмарних технологій в роботі вихователя". </a:t>
            </a:r>
            <a:endParaRPr lang="uk-UA" dirty="0" smtClean="0"/>
          </a:p>
          <a:p>
            <a:r>
              <a:rPr lang="uk-UA" dirty="0" smtClean="0"/>
              <a:t>Метою </a:t>
            </a:r>
            <a:r>
              <a:rPr lang="uk-UA" dirty="0"/>
              <a:t>семінару було розширення знань педагогів про «хмарні технології», визначення переваг їх використання в роботі</a:t>
            </a:r>
            <a:r>
              <a:rPr lang="uk-UA" dirty="0" smtClean="0"/>
              <a:t>. Педагоги </a:t>
            </a:r>
            <a:r>
              <a:rPr lang="uk-UA" dirty="0"/>
              <a:t>в практичній роботі опанували хмарні технології, створили корпоративний </a:t>
            </a:r>
            <a:r>
              <a:rPr lang="uk-UA" dirty="0" err="1"/>
              <a:t>аккаунт</a:t>
            </a:r>
            <a:r>
              <a:rPr lang="uk-UA" dirty="0"/>
              <a:t> та віртуальні кабінети різних служб ЗДО, папки з діловою документацією спеціаліста, навчилися завантажувати документи, надавати доступ до них, створювати документи </a:t>
            </a:r>
            <a:r>
              <a:rPr lang="de-DE" dirty="0"/>
              <a:t>Google, </a:t>
            </a:r>
            <a:r>
              <a:rPr lang="uk-UA" dirty="0"/>
              <a:t>надавали доступ для спільної роботи, одночасно працювали в одному документі на різних комп'ютерах, складали нову форму </a:t>
            </a:r>
            <a:r>
              <a:rPr lang="de-DE" dirty="0"/>
              <a:t>Google </a:t>
            </a:r>
            <a:r>
              <a:rPr lang="uk-UA" dirty="0"/>
              <a:t>для опитування тощо.</a:t>
            </a:r>
          </a:p>
          <a:p>
            <a:r>
              <a:rPr lang="uk-UA" dirty="0"/>
              <a:t>Матеріали до семінару - </a:t>
            </a:r>
            <a:r>
              <a:rPr lang="de-DE" dirty="0"/>
              <a:t>https://docs.google.com/document/d/1TCdiNGcGPCcuyXW2y-J2-BG1ZXQu-RNhC74EN-FP-uQ/edit</a:t>
            </a:r>
          </a:p>
          <a:p>
            <a:r>
              <a:rPr lang="uk-UA" dirty="0"/>
              <a:t>презентація - Файл:</a:t>
            </a:r>
            <a:r>
              <a:rPr lang="de-DE" dirty="0" err="1"/>
              <a:t>Prezentacia</a:t>
            </a:r>
            <a:r>
              <a:rPr lang="de-DE" dirty="0"/>
              <a:t> do seminara.pptx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40" y="3074409"/>
            <a:ext cx="3126964" cy="28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9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2" y="437881"/>
            <a:ext cx="3945497" cy="5260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681149"/>
            <a:ext cx="3580595" cy="47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42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5" id="{F8349985-2927-4282-845C-33D7DF1627E1}" vid="{2B054A68-F7E9-47D9-AA1E-5A283830F833}"/>
    </a:ext>
  </a:extLst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76</TotalTime>
  <Words>250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Impact</vt:lpstr>
      <vt:lpstr>Тема5</vt:lpstr>
      <vt:lpstr>Главное мероприятие</vt:lpstr>
      <vt:lpstr>Виробнича практика  (за спеціалізацією «Управління електронним навчанням»)  в ЗДО №798 м. Києва</vt:lpstr>
      <vt:lpstr>Загальні відомості</vt:lpstr>
      <vt:lpstr>Презентация PowerPoint</vt:lpstr>
      <vt:lpstr>Аналіз освітньої політики з питань впровадження ІКТ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практика  (за спеціалізацією «Управління електронним навчанням»)  в ЗДО №798 м. Києва</dc:title>
  <dc:creator>Танюша</dc:creator>
  <cp:lastModifiedBy>Юлия Косенко</cp:lastModifiedBy>
  <cp:revision>11</cp:revision>
  <dcterms:created xsi:type="dcterms:W3CDTF">2018-11-20T19:24:15Z</dcterms:created>
  <dcterms:modified xsi:type="dcterms:W3CDTF">2018-11-20T20:40:44Z</dcterms:modified>
</cp:coreProperties>
</file>