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1" r:id="rId4"/>
    <p:sldId id="257" r:id="rId5"/>
    <p:sldId id="270" r:id="rId6"/>
    <p:sldId id="258" r:id="rId7"/>
    <p:sldId id="259" r:id="rId8"/>
    <p:sldId id="260" r:id="rId9"/>
    <p:sldId id="261" r:id="rId10"/>
    <p:sldId id="262" r:id="rId11"/>
    <p:sldId id="272" r:id="rId12"/>
    <p:sldId id="273" r:id="rId13"/>
    <p:sldId id="274" r:id="rId14"/>
    <p:sldId id="263" r:id="rId15"/>
    <p:sldId id="264" r:id="rId16"/>
    <p:sldId id="265" r:id="rId17"/>
    <p:sldId id="266" r:id="rId18"/>
    <p:sldId id="275" r:id="rId19"/>
    <p:sldId id="267" r:id="rId20"/>
    <p:sldId id="268" r:id="rId21"/>
    <p:sldId id="26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60"/>
  </p:normalViewPr>
  <p:slideViewPr>
    <p:cSldViewPr>
      <p:cViewPr varScale="1">
        <p:scale>
          <a:sx n="73" d="100"/>
          <a:sy n="73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A120-492C-4BEF-8BCE-E314FDE9EB4A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DA7AF-73F7-423A-8321-4AB909BAE78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5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8358246" cy="2500330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</a:rPr>
              <a:t>ВИКОРИСТАННЯ 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</a:rPr>
              <a:t>ІНФОРМАЦІЙНИХ ТЕХНОЛОГІЙ У ДОШКІЛЬНІЙ ОСВІТІ</a:t>
            </a:r>
            <a:endParaRPr lang="ru-RU" dirty="0">
              <a:ln>
                <a:solidFill>
                  <a:srgbClr val="00206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5572140"/>
            <a:ext cx="6400800" cy="895344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4000" b="1" dirty="0" smtClean="0">
                <a:solidFill>
                  <a:srgbClr val="002060"/>
                </a:solidFill>
              </a:rPr>
              <a:t>ВИКОНАЛА: Федорова С.О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57324" y="1214422"/>
            <a:ext cx="7286676" cy="612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Використання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інформаційно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–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комунікативних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технологій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у ДНЗ </a:t>
            </a:r>
            <a:endParaRPr lang="ru-RU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7938030" cy="4751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758006" cy="1928826"/>
          </a:xfr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сервіси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Google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/>
            </a:r>
            <a:br>
              <a:rPr lang="ru-RU" dirty="0" smtClean="0">
                <a:ln>
                  <a:solidFill>
                    <a:srgbClr val="002060"/>
                  </a:solidFill>
                </a:ln>
              </a:rPr>
            </a:br>
            <a:r>
              <a:rPr lang="ru-RU" dirty="0" smtClean="0">
                <a:ln>
                  <a:solidFill>
                    <a:srgbClr val="002060"/>
                  </a:solidFill>
                </a:ln>
              </a:rPr>
              <a:t>для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організації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навчального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–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виховного</a:t>
            </a:r>
            <a:r>
              <a:rPr lang="ru-RU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процесу</a:t>
            </a:r>
            <a:endParaRPr lang="ru-RU" dirty="0">
              <a:ln>
                <a:solidFill>
                  <a:srgbClr val="002060"/>
                </a:solidFill>
              </a:ln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78634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</a:rPr>
              <a:t>Offise</a:t>
            </a:r>
            <a:r>
              <a:rPr lang="ru-RU" sz="2800" b="1" dirty="0" smtClean="0">
                <a:solidFill>
                  <a:srgbClr val="002060"/>
                </a:solidFill>
              </a:rPr>
              <a:t> - </a:t>
            </a:r>
            <a:r>
              <a:rPr lang="ru-RU" sz="2800" b="1" dirty="0" err="1" smtClean="0">
                <a:solidFill>
                  <a:srgbClr val="002060"/>
                </a:solidFill>
              </a:rPr>
              <a:t>сервіс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дозволяє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працювати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з</a:t>
            </a:r>
            <a:r>
              <a:rPr lang="ru-RU" sz="2800" b="1" dirty="0" smtClean="0">
                <a:solidFill>
                  <a:srgbClr val="002060"/>
                </a:solidFill>
              </a:rPr>
              <a:t> документами в </a:t>
            </a:r>
            <a:r>
              <a:rPr lang="ru-RU" sz="2800" b="1" dirty="0" err="1" smtClean="0">
                <a:solidFill>
                  <a:srgbClr val="002060"/>
                </a:solidFill>
              </a:rPr>
              <a:t>Інтернеті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Google News</a:t>
            </a: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–</a:t>
            </a: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сервіс</a:t>
            </a:r>
            <a:r>
              <a:rPr lang="ru-RU" sz="2800" b="1" dirty="0" smtClean="0">
                <a:solidFill>
                  <a:srgbClr val="002060"/>
                </a:solidFill>
              </a:rPr>
              <a:t> новин;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YouTube</a:t>
            </a: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–</a:t>
            </a: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найбільший</a:t>
            </a:r>
            <a:r>
              <a:rPr lang="ru-RU" sz="2800" b="1" dirty="0" smtClean="0">
                <a:solidFill>
                  <a:srgbClr val="002060"/>
                </a:solidFill>
              </a:rPr>
              <a:t> у </a:t>
            </a:r>
            <a:r>
              <a:rPr lang="ru-RU" sz="2800" b="1" dirty="0" err="1" smtClean="0">
                <a:solidFill>
                  <a:srgbClr val="002060"/>
                </a:solidFill>
              </a:rPr>
              <a:t>світі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відео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архів</a:t>
            </a:r>
            <a:r>
              <a:rPr lang="ru-RU" sz="2800" b="1" dirty="0" smtClean="0">
                <a:solidFill>
                  <a:srgbClr val="002060"/>
                </a:solidFill>
              </a:rPr>
              <a:t>; </a:t>
            </a:r>
            <a:r>
              <a:rPr lang="ru-RU" sz="2800" b="1" dirty="0" err="1" smtClean="0">
                <a:solidFill>
                  <a:srgbClr val="002060"/>
                </a:solidFill>
              </a:rPr>
              <a:t>найвідоміший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відео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сервіс</a:t>
            </a:r>
            <a:r>
              <a:rPr lang="ru-RU" sz="2800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Google Translate</a:t>
            </a: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–</a:t>
            </a: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сервіс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онлайн-перекладу</a:t>
            </a:r>
            <a:r>
              <a:rPr lang="ru-RU" sz="2800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Blogger</a:t>
            </a: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–</a:t>
            </a: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сервіс</a:t>
            </a:r>
            <a:r>
              <a:rPr lang="ru-RU" sz="2800" b="1" dirty="0" smtClean="0">
                <a:solidFill>
                  <a:srgbClr val="002060"/>
                </a:solidFill>
              </a:rPr>
              <a:t> для </a:t>
            </a:r>
            <a:r>
              <a:rPr lang="ru-RU" sz="2800" b="1" dirty="0" err="1" smtClean="0">
                <a:solidFill>
                  <a:srgbClr val="002060"/>
                </a:solidFill>
              </a:rPr>
              <a:t>ведення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онлайн-щоденників</a:t>
            </a:r>
            <a:r>
              <a:rPr lang="ru-RU" sz="2800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sz="2800" b="1" dirty="0" err="1" smtClean="0">
                <a:solidFill>
                  <a:srgbClr val="002060"/>
                </a:solidFill>
              </a:rPr>
              <a:t>Google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Sites</a:t>
            </a:r>
            <a:r>
              <a:rPr lang="ru-RU" sz="2800" b="1" dirty="0" smtClean="0">
                <a:solidFill>
                  <a:srgbClr val="002060"/>
                </a:solidFill>
              </a:rPr>
              <a:t>–</a:t>
            </a:r>
            <a:r>
              <a:rPr lang="ru-RU" sz="2800" b="1" dirty="0" err="1" smtClean="0">
                <a:solidFill>
                  <a:srgbClr val="002060"/>
                </a:solidFill>
              </a:rPr>
              <a:t>сервіс</a:t>
            </a:r>
            <a:r>
              <a:rPr lang="ru-RU" sz="2800" b="1" dirty="0" smtClean="0">
                <a:solidFill>
                  <a:srgbClr val="002060"/>
                </a:solidFill>
              </a:rPr>
              <a:t> для </a:t>
            </a:r>
            <a:r>
              <a:rPr lang="ru-RU" sz="2800" b="1" dirty="0" err="1" smtClean="0">
                <a:solidFill>
                  <a:srgbClr val="002060"/>
                </a:solidFill>
              </a:rPr>
              <a:t>створення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сайтів</a:t>
            </a:r>
            <a:r>
              <a:rPr lang="ru-RU" sz="2800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OneNote</a:t>
            </a:r>
            <a:r>
              <a:rPr lang="uk-UA" sz="2800" b="1" dirty="0" smtClean="0">
                <a:solidFill>
                  <a:srgbClr val="002060"/>
                </a:solidFill>
              </a:rPr>
              <a:t> – електронний блокнот </a:t>
            </a:r>
            <a:endParaRPr lang="ru-RU" sz="2800" b="1" dirty="0" smtClean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12345\Desktop\googleg_standard_color_128d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14290"/>
            <a:ext cx="2066948" cy="206694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500042"/>
            <a:ext cx="7929618" cy="5016758"/>
          </a:xfrm>
          <a:prstGeom prst="rect">
            <a:avLst/>
          </a:prstGeom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Google+ </a:t>
            </a:r>
            <a:r>
              <a:rPr lang="uk-UA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соціальна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мережа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компанії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Google</a:t>
            </a:r>
            <a:endParaRPr lang="uk-UA" sz="320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Google Search</a:t>
            </a:r>
            <a:r>
              <a:rPr lang="uk-UA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uk-UA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пошукова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система;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Google Images</a:t>
            </a:r>
            <a:r>
              <a:rPr lang="uk-UA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k-UA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сервіс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пошуку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картинок;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Gmail -</a:t>
            </a:r>
            <a:r>
              <a:rPr lang="uk-UA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сервіс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електронної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пошти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Google;</a:t>
            </a:r>
            <a:r>
              <a:rPr lang="uk-UA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Google Maps –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найвідоміший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світі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картографічний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онлайн-сервіс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Google Docs-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онлайновий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аналог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офісних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текстових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редакторів</a:t>
            </a:r>
            <a:r>
              <a:rPr lang="ru-RU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Microsoft</a:t>
            </a:r>
          </a:p>
        </p:txBody>
      </p:sp>
      <p:pic>
        <p:nvPicPr>
          <p:cNvPr id="3074" name="Picture 2" descr="C:\Users\12345\Desktop\lw_1019857.jpg"/>
          <p:cNvPicPr>
            <a:picLocks noChangeAspect="1" noChangeArrowheads="1"/>
          </p:cNvPicPr>
          <p:nvPr/>
        </p:nvPicPr>
        <p:blipFill>
          <a:blip r:embed="rId2"/>
          <a:srcRect t="24484" r="5882" b="14158"/>
          <a:stretch>
            <a:fillRect/>
          </a:stretch>
        </p:blipFill>
        <p:spPr bwMode="auto">
          <a:xfrm>
            <a:off x="5572132" y="5715016"/>
            <a:ext cx="3429024" cy="92869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643074"/>
          </a:xfrm>
          <a:ln w="571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Створення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презентації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 у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програмі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Microsoft PowerPoint </a:t>
            </a:r>
            <a:endParaRPr lang="ru-RU" dirty="0">
              <a:ln>
                <a:solidFill>
                  <a:srgbClr val="00206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8001056" cy="4500594"/>
          </a:xfrm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МЕТА: </a:t>
            </a:r>
            <a:r>
              <a:rPr lang="ru-RU" sz="4000" b="1" dirty="0" err="1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розширити</a:t>
            </a:r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й</a:t>
            </a:r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уточнити</a:t>
            </a:r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знання</a:t>
            </a:r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педагогів</a:t>
            </a:r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щодо</a:t>
            </a:r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вимог</a:t>
            </a:r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 до текстового </a:t>
            </a:r>
            <a:r>
              <a:rPr lang="ru-RU" sz="4000" b="1" dirty="0" err="1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наповнення</a:t>
            </a:r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, дизайну та </a:t>
            </a:r>
            <a:r>
              <a:rPr lang="ru-RU" sz="4000" b="1" dirty="0" err="1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змісту</a:t>
            </a:r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ru-RU" sz="4000" b="1" dirty="0" err="1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презентації</a:t>
            </a:r>
            <a:r>
              <a:rPr lang="ru-RU" sz="40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.      </a:t>
            </a:r>
          </a:p>
          <a:p>
            <a:pPr>
              <a:buNone/>
            </a:pPr>
            <a:r>
              <a:rPr lang="ru-RU" sz="3600" b="1" dirty="0" smtClean="0">
                <a:ln>
                  <a:solidFill>
                    <a:srgbClr val="00B05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3600" b="1" dirty="0">
              <a:ln>
                <a:solidFill>
                  <a:srgbClr val="00B050"/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219" name="Picture 3" descr="C:\Users\12345\Desktop\powerpoint_20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714752"/>
            <a:ext cx="3349628" cy="282436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5736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n>
                  <a:solidFill>
                    <a:srgbClr val="92D050"/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РЕКОМЕНДАЦІЇ ТА ВИМОГИ ЩОДО ОФОРМЛЕННЯ ТА ЗМІСТУ ПРЕЗЕНТАЦІЙ</a:t>
            </a:r>
            <a:endParaRPr lang="ru-RU" b="1" dirty="0">
              <a:ln>
                <a:solidFill>
                  <a:srgbClr val="92D050"/>
                </a:solidFill>
              </a:ln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857364"/>
            <a:ext cx="8001056" cy="4643470"/>
          </a:xfr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>
                <a:ln>
                  <a:solidFill>
                    <a:srgbClr val="0070C0"/>
                  </a:solidFill>
                </a:ln>
              </a:rPr>
              <a:t> 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Матеріал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повинен бути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стислим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,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інформативним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та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структурованим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.</a:t>
            </a:r>
          </a:p>
          <a:p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Кожен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слайд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має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відображати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одну думку.</a:t>
            </a:r>
          </a:p>
          <a:p>
            <a:r>
              <a:rPr lang="ru-RU" dirty="0" smtClean="0">
                <a:ln>
                  <a:solidFill>
                    <a:srgbClr val="0070C0"/>
                  </a:solidFill>
                </a:ln>
              </a:rPr>
              <a:t>Текст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має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складатися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з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коротких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слів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та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простих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речень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.</a:t>
            </a:r>
          </a:p>
          <a:p>
            <a:r>
              <a:rPr lang="ru-RU" dirty="0" smtClean="0">
                <a:ln>
                  <a:solidFill>
                    <a:srgbClr val="0070C0"/>
                  </a:solidFill>
                </a:ln>
              </a:rPr>
              <a:t>Рядок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має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містити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не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більше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6-8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слів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.</a:t>
            </a:r>
          </a:p>
          <a:p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Всього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на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слайді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має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бути 6-8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рядків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тексту.</a:t>
            </a:r>
          </a:p>
          <a:p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Загальна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кількість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слів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на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слайді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не повинна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</a:rPr>
              <a:t>перевищувати</a:t>
            </a:r>
            <a:r>
              <a:rPr lang="ru-RU" dirty="0" smtClean="0">
                <a:ln>
                  <a:solidFill>
                    <a:srgbClr val="0070C0"/>
                  </a:solidFill>
                </a:ln>
              </a:rPr>
              <a:t> 50.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14290"/>
            <a:ext cx="8001056" cy="6124754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Дієслова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мають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бути в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одній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часовій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формі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Заголовки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мають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бути короткими та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лаконічними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,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привертати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увагу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аудиторії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та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виражати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головну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думку слайду.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У заголовках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слід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використовувати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великі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і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малі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літери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 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Важливу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інформацію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(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наприклад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,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висновки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,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визначення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, правила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тощо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) треба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подавати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великим та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виділеним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шрифтом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і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розміщувати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вверху слайда (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лівому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верхньому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кутку).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Другорядну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інформацію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бажано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розміщувати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внизу слайда.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Кожному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положенню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(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ідеї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) треба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відвести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окремий</a:t>
            </a:r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C00000"/>
                </a:solidFill>
              </a:rPr>
              <a:t> абзац.</a:t>
            </a:r>
            <a:endParaRPr lang="ru-RU" sz="28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8001056" cy="5632311"/>
          </a:xfrm>
          <a:prstGeom prst="rect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Головну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ідею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треба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викласти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першому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рядку абзацу.</a:t>
            </a:r>
          </a:p>
          <a:p>
            <a:pPr>
              <a:buFont typeface="Wingdings" pitchFamily="2" charset="2"/>
              <a:buChar char="v"/>
            </a:pPr>
            <a:r>
              <a:rPr lang="uk-U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Усю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текстову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інформацію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потрібно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ретельно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перевірити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    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відсутність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помилок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uk-U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Наявність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маркованих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нумерованих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списків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також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структурує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інформацію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uk-U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Графіка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має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органічно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доповнювати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текст.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428604"/>
            <a:ext cx="8001056" cy="6001643"/>
          </a:xfrm>
          <a:prstGeom prst="rect">
            <a:avLst/>
          </a:prstGeom>
          <a:ln w="571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Пояснення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розміщують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якнайближче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ілюстрацій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uk-UA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блоків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інформації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під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час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відображення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статистичних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даних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одному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слайді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має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бути не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більше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чотирьох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Слайди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мають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бути не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надто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яскравими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зайві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прикраси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лише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створюють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бар'єр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шляху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передачі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інформації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uk-UA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Усі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слайди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презентації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мають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бути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витримані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одному </a:t>
            </a:r>
            <a:r>
              <a:rPr lang="ru-RU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стилі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571612"/>
          </a:xfrm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n>
                  <a:solidFill>
                    <a:srgbClr val="92D050"/>
                  </a:solidFill>
                </a:ln>
                <a:solidFill>
                  <a:srgbClr val="002060"/>
                </a:solidFill>
                <a:cs typeface="Arial" pitchFamily="34" charset="0"/>
              </a:rPr>
              <a:t>ВИМОГИ ДО ВИБОРУ КОЛЬОРІВ ПРИ ОФОРМЛЕННІ ПРЕЗЕНТАЦІЇ</a:t>
            </a:r>
            <a:endParaRPr lang="ru-RU" b="1" dirty="0">
              <a:ln>
                <a:solidFill>
                  <a:srgbClr val="92D050"/>
                </a:solidFill>
              </a:ln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  <a:ln w="5715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i="1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Основний</a:t>
            </a:r>
            <a:r>
              <a:rPr lang="ru-RU" b="1" i="1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колір</a:t>
            </a:r>
            <a:r>
              <a:rPr lang="ru-RU" b="1" i="1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презентації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 –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це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колір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тла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більшості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слайдів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який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буде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створювати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загальний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настрій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глядача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Для перегляду на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екрані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монітора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слід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вибирати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темні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відтінки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кольорів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для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тла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бо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яскраві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кольори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втомлюють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користувача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Якщо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ж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презентація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буде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демонструватися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екрані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використанням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мультимедійного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проектора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роздруковуватися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папері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, то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основний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колір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повинен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добиратися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зі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світлих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відтінків</a:t>
            </a:r>
            <a:r>
              <a:rPr lang="ru-RU" dirty="0" smtClean="0">
                <a:ln>
                  <a:solidFill>
                    <a:srgbClr val="0070C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215238" cy="1274786"/>
          </a:xfrm>
          <a:ln w="57150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40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ПРАВИЛА ВИКОРИСТАННЯ ШРИФТІВ</a:t>
            </a:r>
            <a:endParaRPr lang="ru-RU" sz="4000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429264"/>
          </a:xfrm>
          <a:ln w="571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Кожен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шрифт (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гарнітура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написання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повинен нести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одне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змістове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навантаження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 </a:t>
            </a:r>
          </a:p>
          <a:p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Шрифти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без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засічок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наприклад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en-US" sz="2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en-US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сприймаються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краще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ніж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із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засічками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наприклад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en-US" sz="2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Times New Roman</a:t>
            </a:r>
            <a:r>
              <a:rPr lang="en-US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uk-UA" sz="2800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Уникайте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використання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більше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трьох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різних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шрифтів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одному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слайді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Інакше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читач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передчасно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втомиться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постійно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намагаючись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розпізнати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шрифт.</a:t>
            </a:r>
          </a:p>
          <a:p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Чим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менше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тексту на слайдах,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тим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краще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сприймається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презентація</a:t>
            </a:r>
            <a:r>
              <a:rPr lang="ru-RU" sz="2800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60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МЕТА: </a:t>
            </a:r>
            <a:endParaRPr lang="ru-RU" sz="60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642918"/>
            <a:ext cx="6329378" cy="60007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підвищення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професійного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рівня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педагогів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застосуванні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ІКТ </a:t>
            </a:r>
          </a:p>
          <a:p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сприяння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зниженню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психологічної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напруги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при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освоєнні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комп'ютерної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техніки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формування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інформаційної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культури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педагогічних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працівників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підготовка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педагогів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до практичного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використання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засобів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ІКТ у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своїй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професійній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діяльності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розширення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знань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про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використання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ІКТ у </a:t>
            </a:r>
            <a:r>
              <a:rPr lang="ru-RU" sz="2800" dirty="0" err="1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роботі</a:t>
            </a:r>
            <a:r>
              <a:rPr lang="ru-RU" sz="2800" dirty="0" smtClean="0">
                <a:ln>
                  <a:solidFill>
                    <a:srgbClr val="C0000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ДНЗ </a:t>
            </a:r>
            <a:endParaRPr lang="ru-RU" sz="2800" dirty="0">
              <a:ln>
                <a:solidFill>
                  <a:srgbClr val="C00000"/>
                </a:solidFill>
              </a:ln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62" name="Picture 2" descr="C:\Users\12345\Desktop\clevykeyboar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79688">
            <a:off x="61300" y="1799821"/>
            <a:ext cx="2520990" cy="817352"/>
          </a:xfrm>
          <a:prstGeom prst="rect">
            <a:avLst/>
          </a:prstGeom>
          <a:noFill/>
        </p:spPr>
      </p:pic>
      <p:pic>
        <p:nvPicPr>
          <p:cNvPr id="40964" name="Picture 4" descr="C:\Users\12345\Desktop\загруже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5572140"/>
            <a:ext cx="914398" cy="647270"/>
          </a:xfrm>
          <a:prstGeom prst="rect">
            <a:avLst/>
          </a:prstGeom>
          <a:noFill/>
        </p:spPr>
      </p:pic>
      <p:pic>
        <p:nvPicPr>
          <p:cNvPr id="40966" name="Picture 6" descr="Клипарт Монитор"/>
          <p:cNvPicPr>
            <a:picLocks noChangeAspect="1" noChangeArrowheads="1"/>
          </p:cNvPicPr>
          <p:nvPr/>
        </p:nvPicPr>
        <p:blipFill>
          <a:blip r:embed="rId4"/>
          <a:srcRect l="5630" t="6250" r="6531" b="2812"/>
          <a:stretch>
            <a:fillRect/>
          </a:stretch>
        </p:blipFill>
        <p:spPr bwMode="auto">
          <a:xfrm rot="20735256">
            <a:off x="238366" y="3037317"/>
            <a:ext cx="1714512" cy="21321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24" cy="116205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ПЕДАГОГІЧНИЙ  РИНГ</a:t>
            </a:r>
            <a:b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Подорож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ІКТ- </a:t>
            </a:r>
            <a:r>
              <a:rPr lang="ru-RU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країною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12345\Desktop\7b0f1fff133296d1387ac07607bcf5b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786182" y="2285992"/>
            <a:ext cx="4714908" cy="340274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28596" y="1577952"/>
            <a:ext cx="3251231" cy="492288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Ми </a:t>
            </a:r>
            <a:r>
              <a:rPr lang="ru-RU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змінили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своє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оточення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так радикально, </a:t>
            </a:r>
            <a:r>
              <a:rPr lang="ru-RU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тепер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повинні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змінювати</a:t>
            </a:r>
            <a:endParaRPr lang="ru-RU" sz="28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себе, </a:t>
            </a:r>
            <a:r>
              <a:rPr lang="ru-RU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щоб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жити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цьому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новому </a:t>
            </a:r>
            <a:r>
              <a:rPr lang="ru-RU" sz="28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оточенні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4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Норберт</a:t>
            </a:r>
            <a:r>
              <a:rPr lang="ru-RU" sz="24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Вінер</a:t>
            </a:r>
            <a:r>
              <a:rPr lang="ru-RU" sz="24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американський</a:t>
            </a:r>
            <a:r>
              <a:rPr lang="ru-RU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вчений</a:t>
            </a:r>
            <a:r>
              <a:rPr lang="ru-RU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математик </a:t>
            </a:r>
            <a:r>
              <a:rPr lang="ru-RU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філософ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50019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Використання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ІКТ в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управлінській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діяльності</a:t>
            </a:r>
            <a:endParaRPr lang="ru-RU" dirty="0">
              <a:ln>
                <a:solidFill>
                  <a:srgbClr val="002060"/>
                </a:solidFill>
              </a:ln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929222"/>
          </a:xfr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РОБОТА В МІСЬКІЙ ОСВІТНІЙ МЕРЕЖІ 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СТВОРЕННЯ БАЗИ ДАНИХ ПРАЦІВНИКІВ ДНЗ, ДІТЕЙ та БАТЬКІВ </a:t>
            </a:r>
            <a:r>
              <a:rPr lang="ru-RU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СПІВПРАЦЯ З ДОШКІЛЬНИМИ ЗАКЛАДАМИ РІЗНИХ МІСТ УКРАЇНИ ТА СВІТУ  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РОБОТА З ДОКУМЕНТАЦІЄЮ (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звіти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інформація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різні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органи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накази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довідки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тощо</a:t>
            </a: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 </a:t>
            </a:r>
            <a:endParaRPr lang="ru-RU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n w="127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173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УЧАСТЬ У ФОРУМАХ, ЧАТАХ, КОНФЕРЕНЦІЯХ </a:t>
            </a:r>
            <a:endParaRPr lang="ru-RU" dirty="0" smtClean="0">
              <a:ln w="12700">
                <a:solidFill>
                  <a:schemeClr val="accent6">
                    <a:lumMod val="75000"/>
                  </a:schemeClr>
                </a:solidFill>
                <a:prstDash val="solid"/>
              </a:ln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28596" y="357166"/>
            <a:ext cx="1857388" cy="6127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85728"/>
            <a:ext cx="7929618" cy="5632311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36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Опрацювання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нормативно- 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правової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документації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шляхом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використання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Інтернету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Створення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портфоліо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педагогічних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працівників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Оформлення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внутрішнього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контролю за службами в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електронному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solidFill>
                  <a:srgbClr val="21396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вигляді</a:t>
            </a:r>
            <a:r>
              <a:rPr lang="ru-RU" sz="4000" b="1" dirty="0" smtClean="0">
                <a:solidFill>
                  <a:srgbClr val="213969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b="1" dirty="0" err="1" smtClean="0">
                <a:solidFill>
                  <a:srgbClr val="0F2741"/>
                </a:solidFill>
              </a:rPr>
              <a:t>Використання</a:t>
            </a:r>
            <a:r>
              <a:rPr lang="ru-RU" b="1" dirty="0" smtClean="0">
                <a:solidFill>
                  <a:srgbClr val="0F2741"/>
                </a:solidFill>
              </a:rPr>
              <a:t> ІКТ у </a:t>
            </a:r>
            <a:r>
              <a:rPr lang="ru-RU" b="1" dirty="0" err="1" smtClean="0">
                <a:solidFill>
                  <a:srgbClr val="0F2741"/>
                </a:solidFill>
              </a:rPr>
              <a:t>методичній</a:t>
            </a:r>
            <a:r>
              <a:rPr lang="ru-RU" b="1" dirty="0" smtClean="0">
                <a:solidFill>
                  <a:srgbClr val="0F2741"/>
                </a:solidFill>
              </a:rPr>
              <a:t> </a:t>
            </a:r>
            <a:r>
              <a:rPr lang="ru-RU" b="1" dirty="0" err="1" smtClean="0">
                <a:solidFill>
                  <a:srgbClr val="0F2741"/>
                </a:solidFill>
              </a:rPr>
              <a:t>роботі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Оформлення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ділової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документації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Проведення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контрольно -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аналітичної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діяльності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підготовка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схем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аналізу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обробка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даних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результативність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вигляді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графіків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діаграм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атестація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педагогів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рівень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знань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дітей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різних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розділів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програми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тощо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);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Робота в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мережі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Інтернет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питання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самоосвіти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накопичення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інформаційного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матеріалу</a:t>
            </a:r>
            <a:endParaRPr lang="ru-RU" b="1" dirty="0" smtClean="0">
              <a:ln w="18000">
                <a:solidFill>
                  <a:schemeClr val="accent3">
                    <a:lumMod val="5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Розробка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презентацій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семінарів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методичних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об’єднань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конференцій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b="1" dirty="0" err="1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педагогічних</a:t>
            </a:r>
            <a:r>
              <a:rPr lang="ru-RU" b="1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рад;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14291"/>
            <a:ext cx="8001056" cy="6278642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Використання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мультимедійного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супроводу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роботі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дітьми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заняттях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під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час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проведення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свят та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розваг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тощо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Оформлення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картотеки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періодичних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видань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облік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методичної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художньої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літератури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Оформлення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стендів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інформаційних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куточків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Оформлення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буклетів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ППД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роботи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кращих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вихователів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матеріалів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участі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lang="ru-RU" sz="3200" b="1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різноманітних</a:t>
            </a:r>
            <a:r>
              <a:rPr lang="ru-RU" sz="32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конкурсах;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85728"/>
            <a:ext cx="8001056" cy="501675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Накопичення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ілюстративних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матеріалів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випуску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санбюлетнів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порад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для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батьків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оформлення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презентацій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буклетів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rgbClr val="173A8D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Обмін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досвідом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роботи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іншими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педагогічними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колективами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026" name="Picture 2" descr="C:\Users\12345\Desktop\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830608"/>
            <a:ext cx="3031589" cy="202739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err="1" smtClean="0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</a:rPr>
              <a:t>Використання</a:t>
            </a:r>
            <a:r>
              <a:rPr lang="ru-RU" sz="4900" dirty="0" smtClean="0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</a:rPr>
              <a:t> ІКТ </a:t>
            </a:r>
            <a:br>
              <a:rPr lang="ru-RU" sz="4900" dirty="0" smtClean="0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</a:rPr>
            </a:br>
            <a:r>
              <a:rPr lang="ru-RU" sz="4900" dirty="0" smtClean="0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</a:rPr>
              <a:t>у </a:t>
            </a:r>
            <a:r>
              <a:rPr lang="ru-RU" sz="4900" dirty="0" err="1" smtClean="0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</a:rPr>
              <a:t>психологічній</a:t>
            </a:r>
            <a:r>
              <a:rPr lang="ru-RU" sz="4900" dirty="0" smtClean="0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sz="4900" dirty="0" err="1" smtClean="0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</a:rPr>
              <a:t>роботі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811715"/>
          </a:xfr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Оформлення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ділової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документації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Оформлення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інформаційного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куточка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для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педагогів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батьків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Діагностування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педагогів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з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використанням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комп’ютерних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діагностичних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методик (тести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Люшера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Равена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, Векслера);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Діагностування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дітей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за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допомогою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комп’ютерних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методик;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Обробка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даних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результатів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проведених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досліджень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вигляді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 схем, 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діаграм</a:t>
            </a:r>
            <a:r>
              <a:rPr lang="ru-RU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642910" y="285728"/>
            <a:ext cx="8143932" cy="5078313"/>
          </a:xfrm>
          <a:prstGeom prst="rect">
            <a:avLst/>
          </a:prstGeom>
          <a:ln w="57150"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Корекційно-розвивальна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робота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дітьми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допомогою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розвивальних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програм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lang="ru-RU" sz="36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Розробка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презентацій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виступу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семінарах,конференціях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батьківських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зборах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lang="ru-RU" sz="36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Використання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мультимедійного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супроводу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проведенні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тренінгів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психологічних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ігор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тощо</a:t>
            </a:r>
            <a:r>
              <a:rPr kumimoji="0" lang="ru-RU" sz="3600" b="0" i="0" u="none" strike="noStrike" cap="none" normalizeH="0" baseline="0" dirty="0" smtClean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3600" b="0" i="0" u="none" strike="noStrike" cap="none" normalizeH="0" baseline="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/Files/images/зауч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929198"/>
            <a:ext cx="2857488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684</Words>
  <Application>Microsoft Office PowerPoint</Application>
  <PresentationFormat>Экран (4:3)</PresentationFormat>
  <Paragraphs>92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Специальное оформление</vt:lpstr>
      <vt:lpstr>ВИКОРИСТАННЯ ІНФОРМАЦІЙНИХ ТЕХНОЛОГІЙ У ДОШКІЛЬНІЙ ОСВІТІ</vt:lpstr>
      <vt:lpstr>МЕТА: </vt:lpstr>
      <vt:lpstr>Використання ІКТ в управлінській діяльності</vt:lpstr>
      <vt:lpstr>Слайд 4</vt:lpstr>
      <vt:lpstr>Використання ІКТ у методичній роботі</vt:lpstr>
      <vt:lpstr>Слайд 6</vt:lpstr>
      <vt:lpstr>Слайд 7</vt:lpstr>
      <vt:lpstr> Використання ІКТ  у психологічній роботі </vt:lpstr>
      <vt:lpstr>Слайд 9</vt:lpstr>
      <vt:lpstr>Використання інформаційно – комунікативних технологій у ДНЗ </vt:lpstr>
      <vt:lpstr>сервіси Google для організації навчального – виховного процесу</vt:lpstr>
      <vt:lpstr>Слайд 12</vt:lpstr>
      <vt:lpstr>Створення презентації у програмі Microsoft PowerPoint </vt:lpstr>
      <vt:lpstr>РЕКОМЕНДАЦІЇ ТА ВИМОГИ ЩОДО ОФОРМЛЕННЯ ТА ЗМІСТУ ПРЕЗЕНТАЦІЙ</vt:lpstr>
      <vt:lpstr>Слайд 15</vt:lpstr>
      <vt:lpstr>Слайд 16</vt:lpstr>
      <vt:lpstr>Слайд 17</vt:lpstr>
      <vt:lpstr>ВИМОГИ ДО ВИБОРУ КОЛЬОРІВ ПРИ ОФОРМЛЕННІ ПРЕЗЕНТАЦІЇ</vt:lpstr>
      <vt:lpstr>ПРАВИЛА ВИКОРИСТАННЯ ШРИФТІВ</vt:lpstr>
      <vt:lpstr>ПЕДАГОГІЧНИЙ  РИНГ «Подорож ІКТ- країною»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Логотип </dc:title>
  <dc:creator>Admin</dc:creator>
  <cp:lastModifiedBy>12345</cp:lastModifiedBy>
  <cp:revision>36</cp:revision>
  <dcterms:created xsi:type="dcterms:W3CDTF">2011-12-13T19:04:59Z</dcterms:created>
  <dcterms:modified xsi:type="dcterms:W3CDTF">2017-11-02T07:33:26Z</dcterms:modified>
</cp:coreProperties>
</file>