
<file path=[Content_Types].xml><?xml version="1.0" encoding="utf-8"?>
<Types xmlns="http://schemas.openxmlformats.org/package/2006/content-types">
  <Default Extension="jpeg" ContentType="image/jpeg"/>
  <Default Extension="mp4" ContentType="vide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22"/>
  </p:notesMasterIdLst>
  <p:handoutMasterIdLst>
    <p:handoutMasterId r:id="rId23"/>
  </p:handoutMasterIdLst>
  <p:sldIdLst>
    <p:sldId id="257" r:id="rId2"/>
    <p:sldId id="285" r:id="rId3"/>
    <p:sldId id="286" r:id="rId4"/>
    <p:sldId id="289" r:id="rId5"/>
    <p:sldId id="295" r:id="rId6"/>
    <p:sldId id="288" r:id="rId7"/>
    <p:sldId id="291" r:id="rId8"/>
    <p:sldId id="298" r:id="rId9"/>
    <p:sldId id="306" r:id="rId10"/>
    <p:sldId id="300" r:id="rId11"/>
    <p:sldId id="301" r:id="rId12"/>
    <p:sldId id="302" r:id="rId13"/>
    <p:sldId id="292" r:id="rId14"/>
    <p:sldId id="293" r:id="rId15"/>
    <p:sldId id="296" r:id="rId16"/>
    <p:sldId id="297" r:id="rId17"/>
    <p:sldId id="305" r:id="rId18"/>
    <p:sldId id="304" r:id="rId19"/>
    <p:sldId id="303" r:id="rId20"/>
    <p:sldId id="266" r:id="rId2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2220"/>
    <a:srgbClr val="002A27"/>
    <a:srgbClr val="003A3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E849E5B-4DA2-47CB-9F27-834A09ABFC04}" v="89" dt="2019-04-10T19:01:17.134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Помірний стиль 2 –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Помір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5" d="100"/>
          <a:sy n="85" d="100"/>
        </p:scale>
        <p:origin x="744" y="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28" Type="http://schemas.microsoft.com/office/2015/10/relationships/revisionInfo" Target="revisionInfo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84" name="Місце для верхнього колонтитула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1048685" name="Місце для дати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5393861-A8B2-4530-B5AB-70F20F11B715}" type="datetimeFigureOut">
              <a:rPr lang="uk-UA" smtClean="0"/>
              <a:pPr/>
              <a:t>10.02.2021</a:t>
            </a:fld>
            <a:endParaRPr lang="uk-UA"/>
          </a:p>
        </p:txBody>
      </p:sp>
      <p:sp>
        <p:nvSpPr>
          <p:cNvPr id="1048686" name="Місце для нижнього колонтитула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1048687" name="Місце для номера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D20F1AF-F046-491A-83EE-AFCB36CA5E5A}" type="slidenum">
              <a:rPr lang="uk-UA" smtClean="0"/>
              <a:pPr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92089334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78" name="Місце для верхнього колонтитула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1048679" name="Місце для дати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73FA42D-5D17-426A-BDB2-7BF3AA4480FA}" type="datetimeFigureOut">
              <a:rPr lang="uk-UA" smtClean="0"/>
              <a:pPr/>
              <a:t>10.02.2021</a:t>
            </a:fld>
            <a:endParaRPr lang="uk-UA"/>
          </a:p>
        </p:txBody>
      </p:sp>
      <p:sp>
        <p:nvSpPr>
          <p:cNvPr id="1048680" name="Місце для зображення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/>
          </a:p>
        </p:txBody>
      </p:sp>
      <p:sp>
        <p:nvSpPr>
          <p:cNvPr id="1048681" name="Місце для нотаток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uk-UA"/>
              <a:t>Зразок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П'ятий рівень</a:t>
            </a:r>
          </a:p>
        </p:txBody>
      </p:sp>
      <p:sp>
        <p:nvSpPr>
          <p:cNvPr id="1048682" name="Місце для нижнього колонтитула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1048683" name="Місце для номера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4E32DCA-BC52-4FB1-B458-3F6B5BF8894E}" type="slidenum">
              <a:rPr lang="uk-UA" smtClean="0"/>
              <a:pPr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5117397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89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1048590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48591" name="Місце для номера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E32DCA-BC52-4FB1-B458-3F6B5BF8894E}" type="slidenum">
              <a:rPr lang="uk-UA" smtClean="0"/>
              <a:pPr/>
              <a:t>1</a:t>
            </a:fld>
            <a:endParaRPr lang="uk-UA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81" name="Freeform 6"/>
          <p:cNvSpPr/>
          <p:nvPr/>
        </p:nvSpPr>
        <p:spPr bwMode="auto">
          <a:xfrm>
            <a:off x="0" y="0"/>
            <a:ext cx="12192000" cy="5077083"/>
          </a:xfrm>
          <a:custGeom>
            <a:avLst/>
            <a:gdLst/>
            <a:ahLst/>
            <a:cxnLst/>
            <a:rect l="0" t="0" r="r" b="b"/>
            <a:pathLst>
              <a:path w="5760" h="3278">
                <a:moveTo>
                  <a:pt x="5760" y="0"/>
                </a:moveTo>
                <a:lnTo>
                  <a:pt x="0" y="0"/>
                </a:lnTo>
                <a:lnTo>
                  <a:pt x="0" y="3090"/>
                </a:lnTo>
                <a:lnTo>
                  <a:pt x="943" y="3090"/>
                </a:lnTo>
                <a:lnTo>
                  <a:pt x="1123" y="3270"/>
                </a:lnTo>
                <a:lnTo>
                  <a:pt x="1123" y="3270"/>
                </a:lnTo>
                <a:lnTo>
                  <a:pt x="1127" y="3272"/>
                </a:lnTo>
                <a:lnTo>
                  <a:pt x="1133" y="3275"/>
                </a:lnTo>
                <a:lnTo>
                  <a:pt x="1139" y="3278"/>
                </a:lnTo>
                <a:lnTo>
                  <a:pt x="1144" y="3278"/>
                </a:lnTo>
                <a:lnTo>
                  <a:pt x="1150" y="3278"/>
                </a:lnTo>
                <a:lnTo>
                  <a:pt x="1155" y="3275"/>
                </a:lnTo>
                <a:lnTo>
                  <a:pt x="1161" y="3272"/>
                </a:lnTo>
                <a:lnTo>
                  <a:pt x="1165" y="3270"/>
                </a:lnTo>
                <a:lnTo>
                  <a:pt x="1345" y="3090"/>
                </a:lnTo>
                <a:lnTo>
                  <a:pt x="5760" y="3090"/>
                </a:lnTo>
                <a:lnTo>
                  <a:pt x="5760" y="0"/>
                </a:lnTo>
                <a:close/>
              </a:path>
            </a:pathLst>
          </a:custGeom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48582" name="Title 1"/>
          <p:cNvSpPr>
            <a:spLocks noGrp="1"/>
          </p:cNvSpPr>
          <p:nvPr>
            <p:ph type="ctrTitle" hasCustomPrompt="1"/>
          </p:nvPr>
        </p:nvSpPr>
        <p:spPr>
          <a:xfrm>
            <a:off x="810001" y="1449147"/>
            <a:ext cx="10572000" cy="2971051"/>
          </a:xfrm>
        </p:spPr>
        <p:txBody>
          <a:bodyPr/>
          <a:lstStyle>
            <a:lvl1pPr algn="ctr">
              <a:defRPr sz="5400"/>
            </a:lvl1pPr>
          </a:lstStyle>
          <a:p>
            <a:r>
              <a:rPr lang="uk-UA"/>
              <a:t>Назва презентації</a:t>
            </a:r>
            <a:endParaRPr lang="en-US"/>
          </a:p>
        </p:txBody>
      </p:sp>
      <p:sp>
        <p:nvSpPr>
          <p:cNvPr id="104858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810001" y="5280847"/>
            <a:ext cx="10572000" cy="434974"/>
          </a:xfrm>
        </p:spPr>
        <p:txBody>
          <a:bodyPr anchor="t"/>
          <a:lstStyle>
            <a:lvl1pPr marL="5835650" indent="0" algn="l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uk-UA"/>
              <a:t>ПІБ доповідача, посада</a:t>
            </a:r>
            <a:endParaRPr lang="en-US"/>
          </a:p>
        </p:txBody>
      </p:sp>
      <p:pic>
        <p:nvPicPr>
          <p:cNvPr id="2097153" name="Рисунок 3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1212910"/>
            <a:ext cx="12192000" cy="1624053"/>
          </a:xfrm>
          <a:prstGeom prst="rect">
            <a:avLst/>
          </a:prstGeom>
        </p:spPr>
      </p:pic>
      <p:pic>
        <p:nvPicPr>
          <p:cNvPr id="2097154" name="Picture 2" descr="D:\Google Диск\work\gerb.png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46800" y="-57600"/>
            <a:ext cx="1229282" cy="1444848"/>
          </a:xfrm>
          <a:prstGeom prst="rect">
            <a:avLst/>
          </a:prstGeom>
          <a:noFill/>
        </p:spPr>
      </p:pic>
      <p:sp>
        <p:nvSpPr>
          <p:cNvPr id="1048584" name="Date Placeholder 3"/>
          <p:cNvSpPr>
            <a:spLocks noGrp="1"/>
          </p:cNvSpPr>
          <p:nvPr>
            <p:ph type="dt" sz="half" idx="10"/>
          </p:nvPr>
        </p:nvSpPr>
        <p:spPr>
          <a:xfrm>
            <a:off x="9334626" y="6362639"/>
            <a:ext cx="1343706" cy="365125"/>
          </a:xfrm>
        </p:spPr>
        <p:txBody>
          <a:bodyPr/>
          <a:lstStyle/>
          <a:p>
            <a:fld id="{813DF8E0-98FB-482A-9451-8678C2247A39}" type="datetime1">
              <a:rPr lang="uk-UA" smtClean="0"/>
              <a:pPr/>
              <a:t>10.02.2021</a:t>
            </a:fld>
            <a:endParaRPr lang="en-US"/>
          </a:p>
        </p:txBody>
      </p:sp>
      <p:sp>
        <p:nvSpPr>
          <p:cNvPr id="104858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9752" y="6367530"/>
            <a:ext cx="8644320" cy="365125"/>
          </a:xfrm>
        </p:spPr>
        <p:txBody>
          <a:bodyPr/>
          <a:lstStyle/>
          <a:p>
            <a:r>
              <a:rPr lang="ru-RU"/>
              <a:t>ПІБ доповідача, посада</a:t>
            </a:r>
            <a:endParaRPr lang="en-US"/>
          </a:p>
        </p:txBody>
      </p:sp>
      <p:sp>
        <p:nvSpPr>
          <p:cNvPr id="104858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678331" y="6237165"/>
            <a:ext cx="1062155" cy="490599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‹№›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Дякую за уваг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75" name="Freeform 6"/>
          <p:cNvSpPr/>
          <p:nvPr userDrawn="1"/>
        </p:nvSpPr>
        <p:spPr bwMode="auto">
          <a:xfrm>
            <a:off x="0" y="0"/>
            <a:ext cx="12192000" cy="6858000"/>
          </a:xfrm>
          <a:prstGeom prst="rect">
            <a:avLst/>
          </a:prstGeom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2097164" name="Picture 2" descr="D:\Google Диск\work\gerb.pn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46263" y="-57090"/>
            <a:ext cx="1229282" cy="1444848"/>
          </a:xfrm>
          <a:prstGeom prst="rect">
            <a:avLst/>
          </a:prstGeom>
          <a:noFill/>
        </p:spPr>
      </p:pic>
      <p:pic>
        <p:nvPicPr>
          <p:cNvPr id="2097165" name="Рисунок 5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1350474"/>
            <a:ext cx="12192000" cy="1624053"/>
          </a:xfrm>
          <a:prstGeom prst="rect">
            <a:avLst/>
          </a:prstGeom>
        </p:spPr>
      </p:pic>
      <p:sp>
        <p:nvSpPr>
          <p:cNvPr id="1048676" name="Title 1"/>
          <p:cNvSpPr>
            <a:spLocks noGrp="1"/>
          </p:cNvSpPr>
          <p:nvPr>
            <p:ph type="title" hasCustomPrompt="1"/>
          </p:nvPr>
        </p:nvSpPr>
        <p:spPr>
          <a:xfrm>
            <a:off x="2700618" y="3281082"/>
            <a:ext cx="6763870" cy="889768"/>
          </a:xfrm>
        </p:spPr>
        <p:txBody>
          <a:bodyPr/>
          <a:lstStyle>
            <a:lvl1pPr>
              <a:defRPr sz="4000"/>
            </a:lvl1pPr>
          </a:lstStyle>
          <a:p>
            <a:r>
              <a:rPr lang="ru-RU" sz="4400" b="0" err="1"/>
              <a:t>Дякую</a:t>
            </a:r>
            <a:r>
              <a:rPr lang="ru-RU" sz="4400" b="0"/>
              <a:t> за </a:t>
            </a:r>
            <a:r>
              <a:rPr lang="ru-RU" sz="4400" b="0" err="1"/>
              <a:t>увагу</a:t>
            </a:r>
            <a:r>
              <a:rPr lang="ru-RU" sz="4400" b="0"/>
              <a:t>!</a:t>
            </a:r>
            <a:endParaRPr lang="uk-UA" sz="4400" b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і об'є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92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48593" name="Title 1"/>
          <p:cNvSpPr>
            <a:spLocks noGrp="1"/>
          </p:cNvSpPr>
          <p:nvPr>
            <p:ph type="title"/>
          </p:nvPr>
        </p:nvSpPr>
        <p:spPr>
          <a:xfrm>
            <a:off x="1183018" y="447188"/>
            <a:ext cx="10198979" cy="970450"/>
          </a:xfrm>
        </p:spPr>
        <p:txBody>
          <a:bodyPr/>
          <a:lstStyle/>
          <a:p>
            <a:r>
              <a:rPr lang="uk-UA"/>
              <a:t>Зразок заголовка</a:t>
            </a:r>
            <a:endParaRPr lang="en-US"/>
          </a:p>
        </p:txBody>
      </p:sp>
      <p:sp>
        <p:nvSpPr>
          <p:cNvPr id="1048594" name="Content Placeholder 2"/>
          <p:cNvSpPr>
            <a:spLocks noGrp="1"/>
          </p:cNvSpPr>
          <p:nvPr>
            <p:ph idx="1"/>
          </p:nvPr>
        </p:nvSpPr>
        <p:spPr>
          <a:xfrm>
            <a:off x="818712" y="2222287"/>
            <a:ext cx="10554574" cy="3636511"/>
          </a:xfrm>
        </p:spPr>
        <p:txBody>
          <a:bodyPr/>
          <a:lstStyle/>
          <a:p>
            <a:pPr lvl="0"/>
            <a:r>
              <a:rPr lang="uk-UA"/>
              <a:t>Зразок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П'ятий рівень</a:t>
            </a:r>
            <a:endParaRPr lang="en-US"/>
          </a:p>
        </p:txBody>
      </p:sp>
      <p:sp>
        <p:nvSpPr>
          <p:cNvPr id="104859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525783-8B3C-47F3-91DA-535AF69D2A23}" type="datetime1">
              <a:rPr lang="uk-UA" smtClean="0"/>
              <a:pPr/>
              <a:t>10.02.2021</a:t>
            </a:fld>
            <a:endParaRPr lang="en-US"/>
          </a:p>
        </p:txBody>
      </p:sp>
      <p:sp>
        <p:nvSpPr>
          <p:cNvPr id="104859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ПІБ доповідача, посада</a:t>
            </a:r>
            <a:endParaRPr lang="en-US"/>
          </a:p>
        </p:txBody>
      </p:sp>
      <p:sp>
        <p:nvSpPr>
          <p:cNvPr id="104859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‹№›</a:t>
            </a:fld>
            <a:endParaRPr lang="en-US"/>
          </a:p>
        </p:txBody>
      </p:sp>
      <p:pic>
        <p:nvPicPr>
          <p:cNvPr id="2097155" name="Picture 2" descr="D:\Google Диск\work\gerb.pn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46263" y="-57090"/>
            <a:ext cx="1229282" cy="1444848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02" name="Freeform 7"/>
          <p:cNvSpPr/>
          <p:nvPr/>
        </p:nvSpPr>
        <p:spPr bwMode="auto">
          <a:xfrm>
            <a:off x="0" y="1"/>
            <a:ext cx="12192000" cy="5203825"/>
          </a:xfrm>
          <a:custGeom>
            <a:avLst/>
            <a:gdLst/>
            <a:ahLst/>
            <a:cxnLst/>
            <a:rect l="0" t="0" r="r" b="b"/>
            <a:pathLst>
              <a:path w="5760" h="3278">
                <a:moveTo>
                  <a:pt x="0" y="0"/>
                </a:moveTo>
                <a:lnTo>
                  <a:pt x="5760" y="0"/>
                </a:lnTo>
                <a:lnTo>
                  <a:pt x="5760" y="3090"/>
                </a:lnTo>
                <a:lnTo>
                  <a:pt x="4817" y="3090"/>
                </a:lnTo>
                <a:lnTo>
                  <a:pt x="4637" y="3270"/>
                </a:lnTo>
                <a:lnTo>
                  <a:pt x="4637" y="3270"/>
                </a:lnTo>
                <a:lnTo>
                  <a:pt x="4633" y="3272"/>
                </a:lnTo>
                <a:lnTo>
                  <a:pt x="4627" y="3275"/>
                </a:lnTo>
                <a:lnTo>
                  <a:pt x="4621" y="3278"/>
                </a:lnTo>
                <a:lnTo>
                  <a:pt x="4616" y="3278"/>
                </a:lnTo>
                <a:lnTo>
                  <a:pt x="4610" y="3278"/>
                </a:lnTo>
                <a:lnTo>
                  <a:pt x="4605" y="3275"/>
                </a:lnTo>
                <a:lnTo>
                  <a:pt x="4599" y="3272"/>
                </a:lnTo>
                <a:lnTo>
                  <a:pt x="4595" y="3270"/>
                </a:lnTo>
                <a:lnTo>
                  <a:pt x="4415" y="3090"/>
                </a:lnTo>
                <a:lnTo>
                  <a:pt x="0" y="3090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ln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48603" name="Title 1"/>
          <p:cNvSpPr>
            <a:spLocks noGrp="1"/>
          </p:cNvSpPr>
          <p:nvPr>
            <p:ph type="title" hasCustomPrompt="1"/>
          </p:nvPr>
        </p:nvSpPr>
        <p:spPr>
          <a:xfrm>
            <a:off x="810000" y="2951396"/>
            <a:ext cx="10561418" cy="1468800"/>
          </a:xfrm>
        </p:spPr>
        <p:txBody>
          <a:bodyPr anchor="b"/>
          <a:lstStyle>
            <a:lvl1pPr algn="ctr">
              <a:defRPr sz="4800" b="1" cap="none"/>
            </a:lvl1pPr>
          </a:lstStyle>
          <a:p>
            <a:r>
              <a:rPr lang="uk-UA"/>
              <a:t>Заголовок розділу</a:t>
            </a:r>
            <a:endParaRPr lang="en-US"/>
          </a:p>
        </p:txBody>
      </p:sp>
      <p:sp>
        <p:nvSpPr>
          <p:cNvPr id="1048604" name="Text Placeholder 2"/>
          <p:cNvSpPr>
            <a:spLocks noGrp="1"/>
          </p:cNvSpPr>
          <p:nvPr>
            <p:ph type="body" idx="1"/>
          </p:nvPr>
        </p:nvSpPr>
        <p:spPr>
          <a:xfrm>
            <a:off x="810000" y="5281201"/>
            <a:ext cx="10561418" cy="433955"/>
          </a:xfrm>
        </p:spPr>
        <p:txBody>
          <a:bodyPr anchor="t">
            <a:noAutofit/>
          </a:bodyPr>
          <a:lstStyle>
            <a:lvl1pPr marL="0" indent="0" algn="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Зразок тексту</a:t>
            </a:r>
          </a:p>
        </p:txBody>
      </p:sp>
      <p:sp>
        <p:nvSpPr>
          <p:cNvPr id="104860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0C1418-D5C9-4357-83C4-4188035594D1}" type="datetime1">
              <a:rPr lang="uk-UA" smtClean="0"/>
              <a:pPr/>
              <a:t>10.02.2021</a:t>
            </a:fld>
            <a:endParaRPr lang="en-US"/>
          </a:p>
        </p:txBody>
      </p:sp>
      <p:sp>
        <p:nvSpPr>
          <p:cNvPr id="104860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ПІБ доповідача, посада</a:t>
            </a:r>
            <a:endParaRPr lang="en-US"/>
          </a:p>
        </p:txBody>
      </p:sp>
      <p:sp>
        <p:nvSpPr>
          <p:cNvPr id="104860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‹№›</a:t>
            </a:fld>
            <a:endParaRPr lang="en-US"/>
          </a:p>
        </p:txBody>
      </p:sp>
      <p:pic>
        <p:nvPicPr>
          <p:cNvPr id="2097156" name="Picture 2" descr="D:\Google Диск\work\gerb.pn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46263" y="-57090"/>
            <a:ext cx="1229282" cy="1444848"/>
          </a:xfrm>
          <a:prstGeom prst="rect">
            <a:avLst/>
          </a:prstGeom>
          <a:noFill/>
        </p:spPr>
      </p:pic>
      <p:pic>
        <p:nvPicPr>
          <p:cNvPr id="2097157" name="Рисунок 10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1350474"/>
            <a:ext cx="12192000" cy="1624053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'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12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48613" name="Title 1"/>
          <p:cNvSpPr>
            <a:spLocks noGrp="1"/>
          </p:cNvSpPr>
          <p:nvPr>
            <p:ph type="title"/>
          </p:nvPr>
        </p:nvSpPr>
        <p:spPr>
          <a:xfrm>
            <a:off x="1184400" y="447188"/>
            <a:ext cx="10198800" cy="970450"/>
          </a:xfrm>
        </p:spPr>
        <p:txBody>
          <a:bodyPr/>
          <a:lstStyle/>
          <a:p>
            <a:r>
              <a:rPr lang="uk-UA"/>
              <a:t>Зразок заголовка</a:t>
            </a:r>
            <a:endParaRPr lang="en-US"/>
          </a:p>
        </p:txBody>
      </p:sp>
      <p:sp>
        <p:nvSpPr>
          <p:cNvPr id="1048614" name="Content Placeholder 2"/>
          <p:cNvSpPr>
            <a:spLocks noGrp="1"/>
          </p:cNvSpPr>
          <p:nvPr>
            <p:ph sz="half" idx="1"/>
          </p:nvPr>
        </p:nvSpPr>
        <p:spPr>
          <a:xfrm>
            <a:off x="818712" y="2222287"/>
            <a:ext cx="5185873" cy="3638763"/>
          </a:xfrm>
        </p:spPr>
        <p:txBody>
          <a:bodyPr>
            <a:normAutofit/>
          </a:bodyPr>
          <a:lstStyle/>
          <a:p>
            <a:pPr lvl="0"/>
            <a:r>
              <a:rPr lang="uk-UA"/>
              <a:t>Зразок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П'ятий рівень</a:t>
            </a:r>
            <a:endParaRPr lang="en-US"/>
          </a:p>
        </p:txBody>
      </p:sp>
      <p:sp>
        <p:nvSpPr>
          <p:cNvPr id="1048615" name="Content Placeholder 3"/>
          <p:cNvSpPr>
            <a:spLocks noGrp="1"/>
          </p:cNvSpPr>
          <p:nvPr>
            <p:ph sz="half" idx="2"/>
          </p:nvPr>
        </p:nvSpPr>
        <p:spPr>
          <a:xfrm>
            <a:off x="6187415" y="2222287"/>
            <a:ext cx="5194583" cy="3638764"/>
          </a:xfrm>
        </p:spPr>
        <p:txBody>
          <a:bodyPr>
            <a:normAutofit/>
          </a:bodyPr>
          <a:lstStyle/>
          <a:p>
            <a:pPr lvl="0"/>
            <a:r>
              <a:rPr lang="uk-UA"/>
              <a:t>Зразок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П'ятий рівень</a:t>
            </a:r>
            <a:endParaRPr lang="en-US"/>
          </a:p>
        </p:txBody>
      </p:sp>
      <p:sp>
        <p:nvSpPr>
          <p:cNvPr id="104861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82E7A7-83C2-40F7-A5AA-2548F96BBA7F}" type="datetime1">
              <a:rPr lang="uk-UA" smtClean="0"/>
              <a:pPr/>
              <a:t>10.02.2021</a:t>
            </a:fld>
            <a:endParaRPr lang="en-US"/>
          </a:p>
        </p:txBody>
      </p:sp>
      <p:sp>
        <p:nvSpPr>
          <p:cNvPr id="104861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ПІБ доповідача, посада</a:t>
            </a:r>
            <a:endParaRPr lang="en-US"/>
          </a:p>
        </p:txBody>
      </p:sp>
      <p:sp>
        <p:nvSpPr>
          <p:cNvPr id="104861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‹№›</a:t>
            </a:fld>
            <a:endParaRPr lang="en-US"/>
          </a:p>
        </p:txBody>
      </p:sp>
      <p:pic>
        <p:nvPicPr>
          <p:cNvPr id="2097158" name="Picture 2" descr="D:\Google Диск\work\gerb.pn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46263" y="-57090"/>
            <a:ext cx="1229282" cy="1444848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24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48625" name="Title 1"/>
          <p:cNvSpPr>
            <a:spLocks noGrp="1"/>
          </p:cNvSpPr>
          <p:nvPr>
            <p:ph type="title"/>
          </p:nvPr>
        </p:nvSpPr>
        <p:spPr>
          <a:xfrm>
            <a:off x="1183018" y="447188"/>
            <a:ext cx="10198979" cy="970450"/>
          </a:xfrm>
        </p:spPr>
        <p:txBody>
          <a:bodyPr/>
          <a:lstStyle/>
          <a:p>
            <a:r>
              <a:rPr lang="uk-UA"/>
              <a:t>Зразок заголовка</a:t>
            </a:r>
            <a:endParaRPr lang="en-US"/>
          </a:p>
        </p:txBody>
      </p:sp>
      <p:sp>
        <p:nvSpPr>
          <p:cNvPr id="1048626" name="Text Placeholder 2"/>
          <p:cNvSpPr>
            <a:spLocks noGrp="1"/>
          </p:cNvSpPr>
          <p:nvPr>
            <p:ph type="body" idx="1"/>
          </p:nvPr>
        </p:nvSpPr>
        <p:spPr>
          <a:xfrm>
            <a:off x="814728" y="2174875"/>
            <a:ext cx="5189857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600" b="1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Зразок тексту</a:t>
            </a:r>
          </a:p>
        </p:txBody>
      </p:sp>
      <p:sp>
        <p:nvSpPr>
          <p:cNvPr id="1048627" name="Content Placeholder 3"/>
          <p:cNvSpPr>
            <a:spLocks noGrp="1"/>
          </p:cNvSpPr>
          <p:nvPr>
            <p:ph sz="half" idx="2"/>
          </p:nvPr>
        </p:nvSpPr>
        <p:spPr>
          <a:xfrm>
            <a:off x="814729" y="2751138"/>
            <a:ext cx="5189856" cy="3109913"/>
          </a:xfrm>
        </p:spPr>
        <p:txBody>
          <a:bodyPr anchor="t">
            <a:normAutofit/>
          </a:bodyPr>
          <a:lstStyle/>
          <a:p>
            <a:pPr lvl="0"/>
            <a:r>
              <a:rPr lang="uk-UA"/>
              <a:t>Зразок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П'ятий рівень</a:t>
            </a:r>
            <a:endParaRPr lang="en-US"/>
          </a:p>
        </p:txBody>
      </p:sp>
      <p:sp>
        <p:nvSpPr>
          <p:cNvPr id="1048628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7415" y="2174875"/>
            <a:ext cx="5194583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600" b="1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Зразок тексту</a:t>
            </a:r>
          </a:p>
        </p:txBody>
      </p:sp>
      <p:sp>
        <p:nvSpPr>
          <p:cNvPr id="1048629" name="Content Placeholder 5"/>
          <p:cNvSpPr>
            <a:spLocks noGrp="1"/>
          </p:cNvSpPr>
          <p:nvPr>
            <p:ph sz="quarter" idx="4"/>
          </p:nvPr>
        </p:nvSpPr>
        <p:spPr>
          <a:xfrm>
            <a:off x="6187415" y="2751138"/>
            <a:ext cx="5194583" cy="3109913"/>
          </a:xfrm>
        </p:spPr>
        <p:txBody>
          <a:bodyPr anchor="t">
            <a:normAutofit/>
          </a:bodyPr>
          <a:lstStyle/>
          <a:p>
            <a:pPr lvl="0"/>
            <a:r>
              <a:rPr lang="uk-UA"/>
              <a:t>Зразок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П'ятий рівень</a:t>
            </a:r>
            <a:endParaRPr lang="en-US"/>
          </a:p>
        </p:txBody>
      </p:sp>
      <p:sp>
        <p:nvSpPr>
          <p:cNvPr id="1048630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057D94-F08C-4629-91AB-BF95F2E91A6F}" type="datetime1">
              <a:rPr lang="uk-UA" smtClean="0"/>
              <a:pPr/>
              <a:t>10.02.2021</a:t>
            </a:fld>
            <a:endParaRPr lang="en-US"/>
          </a:p>
        </p:txBody>
      </p:sp>
      <p:sp>
        <p:nvSpPr>
          <p:cNvPr id="1048631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ПІБ доповідача, посада</a:t>
            </a:r>
            <a:endParaRPr lang="en-US"/>
          </a:p>
        </p:txBody>
      </p:sp>
      <p:sp>
        <p:nvSpPr>
          <p:cNvPr id="1048632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‹№›</a:t>
            </a:fld>
            <a:endParaRPr lang="en-US"/>
          </a:p>
        </p:txBody>
      </p:sp>
      <p:pic>
        <p:nvPicPr>
          <p:cNvPr id="2097159" name="Picture 2" descr="D:\Google Диск\work\gerb.pn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46263" y="-57090"/>
            <a:ext cx="1229282" cy="1444848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40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48641" name="Title 1"/>
          <p:cNvSpPr>
            <a:spLocks noGrp="1"/>
          </p:cNvSpPr>
          <p:nvPr>
            <p:ph type="title"/>
          </p:nvPr>
        </p:nvSpPr>
        <p:spPr>
          <a:xfrm>
            <a:off x="1183018" y="447188"/>
            <a:ext cx="10198979" cy="970450"/>
          </a:xfrm>
        </p:spPr>
        <p:txBody>
          <a:bodyPr/>
          <a:lstStyle/>
          <a:p>
            <a:r>
              <a:rPr lang="uk-UA"/>
              <a:t>Зразок заголовка</a:t>
            </a:r>
            <a:endParaRPr lang="en-US"/>
          </a:p>
        </p:txBody>
      </p:sp>
      <p:sp>
        <p:nvSpPr>
          <p:cNvPr id="1048642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B6C6D3-3C59-410A-B4D7-840AABCC98ED}" type="datetime1">
              <a:rPr lang="uk-UA" smtClean="0"/>
              <a:pPr/>
              <a:t>10.02.2021</a:t>
            </a:fld>
            <a:endParaRPr lang="en-US"/>
          </a:p>
        </p:txBody>
      </p:sp>
      <p:sp>
        <p:nvSpPr>
          <p:cNvPr id="1048643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ПІБ доповідача, посада</a:t>
            </a:r>
            <a:endParaRPr lang="en-US"/>
          </a:p>
        </p:txBody>
      </p:sp>
      <p:sp>
        <p:nvSpPr>
          <p:cNvPr id="1048644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‹№›</a:t>
            </a:fld>
            <a:endParaRPr lang="en-US"/>
          </a:p>
        </p:txBody>
      </p:sp>
      <p:pic>
        <p:nvPicPr>
          <p:cNvPr id="2097160" name="Picture 2" descr="D:\Google Диск\work\gerb.pn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46263" y="-57090"/>
            <a:ext cx="1229282" cy="1444848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48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2C4BC7-B435-47A5-B3E6-495E00A59575}" type="datetime1">
              <a:rPr lang="uk-UA" smtClean="0"/>
              <a:pPr/>
              <a:t>10.02.2021</a:t>
            </a:fld>
            <a:endParaRPr lang="en-US"/>
          </a:p>
        </p:txBody>
      </p:sp>
      <p:sp>
        <p:nvSpPr>
          <p:cNvPr id="1048649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ПІБ доповідача, посада</a:t>
            </a:r>
            <a:endParaRPr lang="en-US"/>
          </a:p>
        </p:txBody>
      </p:sp>
      <p:sp>
        <p:nvSpPr>
          <p:cNvPr id="1048650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‹№›</a:t>
            </a:fld>
            <a:endParaRPr lang="en-US"/>
          </a:p>
        </p:txBody>
      </p:sp>
      <p:pic>
        <p:nvPicPr>
          <p:cNvPr id="2097161" name="Picture 2" descr="D:\Google Диск\work\gerb.pn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46263" y="-57090"/>
            <a:ext cx="1229282" cy="1444848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 фотографія 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53" name="Title 1"/>
          <p:cNvSpPr>
            <a:spLocks noGrp="1"/>
          </p:cNvSpPr>
          <p:nvPr>
            <p:ph type="title"/>
          </p:nvPr>
        </p:nvSpPr>
        <p:spPr>
          <a:xfrm>
            <a:off x="810000" y="4800600"/>
            <a:ext cx="10561418" cy="566738"/>
          </a:xfrm>
        </p:spPr>
        <p:txBody>
          <a:bodyPr anchor="b">
            <a:noAutofit/>
          </a:bodyPr>
          <a:lstStyle>
            <a:lvl1pPr algn="l">
              <a:defRPr sz="3200" b="0"/>
            </a:lvl1pPr>
          </a:lstStyle>
          <a:p>
            <a:r>
              <a:rPr lang="uk-UA"/>
              <a:t>Зразок заголовка</a:t>
            </a:r>
            <a:endParaRPr lang="en-US"/>
          </a:p>
        </p:txBody>
      </p:sp>
      <p:sp>
        <p:nvSpPr>
          <p:cNvPr id="1048654" name="Picture Placeholder 14"/>
          <p:cNvSpPr>
            <a:spLocks noGrp="1" noChangeAspect="1"/>
          </p:cNvSpPr>
          <p:nvPr>
            <p:ph type="pic" sz="quarter" idx="13"/>
          </p:nvPr>
        </p:nvSpPr>
        <p:spPr bwMode="auto">
          <a:xfrm>
            <a:off x="0" y="0"/>
            <a:ext cx="12192000" cy="4800600"/>
          </a:xfrm>
          <a:custGeom>
            <a:avLst/>
            <a:gdLst/>
            <a:ahLst/>
            <a:cxnLst/>
            <a:rect l="0" t="0" r="r" b="b"/>
            <a:pathLst>
              <a:path w="5760" h="3289">
                <a:moveTo>
                  <a:pt x="5760" y="0"/>
                </a:moveTo>
                <a:lnTo>
                  <a:pt x="0" y="0"/>
                </a:lnTo>
                <a:lnTo>
                  <a:pt x="0" y="3100"/>
                </a:lnTo>
                <a:lnTo>
                  <a:pt x="943" y="3100"/>
                </a:lnTo>
                <a:lnTo>
                  <a:pt x="1123" y="3281"/>
                </a:lnTo>
                <a:lnTo>
                  <a:pt x="1123" y="3281"/>
                </a:lnTo>
                <a:lnTo>
                  <a:pt x="1127" y="3283"/>
                </a:lnTo>
                <a:lnTo>
                  <a:pt x="1133" y="3286"/>
                </a:lnTo>
                <a:lnTo>
                  <a:pt x="1139" y="3289"/>
                </a:lnTo>
                <a:lnTo>
                  <a:pt x="1144" y="3289"/>
                </a:lnTo>
                <a:lnTo>
                  <a:pt x="1150" y="3289"/>
                </a:lnTo>
                <a:lnTo>
                  <a:pt x="1155" y="3286"/>
                </a:lnTo>
                <a:lnTo>
                  <a:pt x="1161" y="3283"/>
                </a:lnTo>
                <a:lnTo>
                  <a:pt x="1165" y="3281"/>
                </a:lnTo>
                <a:lnTo>
                  <a:pt x="1345" y="3100"/>
                </a:lnTo>
                <a:lnTo>
                  <a:pt x="5760" y="3100"/>
                </a:lnTo>
                <a:lnTo>
                  <a:pt x="5760" y="0"/>
                </a:lnTo>
                <a:close/>
              </a:path>
            </a:pathLst>
          </a:custGeom>
          <a:noFill/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numCol="1" anchor="t" anchorCtr="0" compatLnSpc="1">
            <a:prstTxWarp prst="textNoShape">
              <a:avLst/>
            </a:prstTxWarp>
            <a:normAutofit/>
          </a:bodyPr>
          <a:lstStyle>
            <a:lvl1pPr marL="0" indent="0" algn="ctr">
              <a:buFontTx/>
              <a:buNone/>
              <a:defRPr sz="1600"/>
            </a:lvl1pPr>
          </a:lstStyle>
          <a:p>
            <a:r>
              <a:rPr lang="uk-UA"/>
              <a:t>Клацніть піктограму, щоб додати зображення</a:t>
            </a:r>
            <a:endParaRPr lang="en-US"/>
          </a:p>
        </p:txBody>
      </p:sp>
      <p:sp>
        <p:nvSpPr>
          <p:cNvPr id="1048655" name="Text Placeholder 3"/>
          <p:cNvSpPr>
            <a:spLocks noGrp="1"/>
          </p:cNvSpPr>
          <p:nvPr>
            <p:ph type="body" sz="half" idx="2"/>
          </p:nvPr>
        </p:nvSpPr>
        <p:spPr>
          <a:xfrm>
            <a:off x="810000" y="5367338"/>
            <a:ext cx="10561418" cy="493712"/>
          </a:xfrm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/>
              <a:t>Зразок тексту</a:t>
            </a:r>
          </a:p>
        </p:txBody>
      </p:sp>
      <p:sp>
        <p:nvSpPr>
          <p:cNvPr id="104865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79D622-612B-45F9-B555-CCA52B064185}" type="datetime1">
              <a:rPr lang="uk-UA" smtClean="0"/>
              <a:pPr/>
              <a:t>10.02.2021</a:t>
            </a:fld>
            <a:endParaRPr lang="en-US"/>
          </a:p>
        </p:txBody>
      </p:sp>
      <p:sp>
        <p:nvSpPr>
          <p:cNvPr id="104865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ПІБ доповідача, посада</a:t>
            </a:r>
            <a:endParaRPr lang="en-US"/>
          </a:p>
        </p:txBody>
      </p:sp>
      <p:sp>
        <p:nvSpPr>
          <p:cNvPr id="104865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‹№›</a:t>
            </a:fld>
            <a:endParaRPr lang="en-US"/>
          </a:p>
        </p:txBody>
      </p:sp>
      <p:pic>
        <p:nvPicPr>
          <p:cNvPr id="2097162" name="Picture 2" descr="D:\Google Диск\work\gerb.pn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46263" y="-57090"/>
            <a:ext cx="1229282" cy="1444848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Зображення 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64" name="Title 1"/>
          <p:cNvSpPr>
            <a:spLocks noGrp="1"/>
          </p:cNvSpPr>
          <p:nvPr>
            <p:ph type="title"/>
          </p:nvPr>
        </p:nvSpPr>
        <p:spPr>
          <a:xfrm>
            <a:off x="814728" y="727522"/>
            <a:ext cx="4852988" cy="1617163"/>
          </a:xfrm>
        </p:spPr>
        <p:txBody>
          <a:bodyPr anchor="b">
            <a:normAutofit/>
          </a:bodyPr>
          <a:lstStyle>
            <a:lvl1pPr algn="l">
              <a:defRPr sz="3200" b="0"/>
            </a:lvl1pPr>
          </a:lstStyle>
          <a:p>
            <a:r>
              <a:rPr lang="uk-UA"/>
              <a:t>Зразок заголовка</a:t>
            </a:r>
            <a:endParaRPr lang="en-US"/>
          </a:p>
        </p:txBody>
      </p:sp>
      <p:sp>
        <p:nvSpPr>
          <p:cNvPr id="1048665" name="Picture Placeholder 11"/>
          <p:cNvSpPr>
            <a:spLocks noGrp="1" noChangeAspect="1"/>
          </p:cNvSpPr>
          <p:nvPr>
            <p:ph type="pic" sz="quarter" idx="13"/>
          </p:nvPr>
        </p:nvSpPr>
        <p:spPr bwMode="auto">
          <a:xfrm>
            <a:off x="6098117" y="0"/>
            <a:ext cx="6093883" cy="6858000"/>
          </a:xfrm>
          <a:custGeom>
            <a:avLst/>
            <a:gdLst/>
            <a:ahLst/>
            <a:cxnLst/>
            <a:rect l="0" t="0" r="r" b="b"/>
            <a:pathLst>
              <a:path w="2879" h="4320">
                <a:moveTo>
                  <a:pt x="183" y="0"/>
                </a:moveTo>
                <a:lnTo>
                  <a:pt x="183" y="1197"/>
                </a:lnTo>
                <a:lnTo>
                  <a:pt x="8" y="1372"/>
                </a:lnTo>
                <a:lnTo>
                  <a:pt x="8" y="1372"/>
                </a:lnTo>
                <a:lnTo>
                  <a:pt x="6" y="1376"/>
                </a:lnTo>
                <a:lnTo>
                  <a:pt x="3" y="1382"/>
                </a:lnTo>
                <a:lnTo>
                  <a:pt x="0" y="1387"/>
                </a:lnTo>
                <a:lnTo>
                  <a:pt x="0" y="1393"/>
                </a:lnTo>
                <a:lnTo>
                  <a:pt x="0" y="1399"/>
                </a:lnTo>
                <a:lnTo>
                  <a:pt x="3" y="1404"/>
                </a:lnTo>
                <a:lnTo>
                  <a:pt x="6" y="1410"/>
                </a:lnTo>
                <a:lnTo>
                  <a:pt x="8" y="1414"/>
                </a:lnTo>
                <a:lnTo>
                  <a:pt x="183" y="1589"/>
                </a:lnTo>
                <a:lnTo>
                  <a:pt x="183" y="4320"/>
                </a:lnTo>
                <a:lnTo>
                  <a:pt x="2879" y="4320"/>
                </a:lnTo>
                <a:lnTo>
                  <a:pt x="2879" y="0"/>
                </a:lnTo>
                <a:lnTo>
                  <a:pt x="183" y="0"/>
                </a:lnTo>
                <a:close/>
              </a:path>
            </a:pathLst>
          </a:custGeom>
          <a:noFill/>
          <a:ln w="9525">
            <a:solidFill>
              <a:schemeClr val="tx2"/>
            </a:solidFill>
            <a:round/>
            <a:headEnd/>
            <a:tailEnd/>
          </a:ln>
          <a:effectLst/>
        </p:spPr>
        <p:txBody>
          <a:bodyPr wrap="square" numCol="1" anchor="t" anchorCtr="0" compatLnSpc="1">
            <a:prstTxWarp prst="textNoShape">
              <a:avLst/>
            </a:prstTxWarp>
            <a:normAutofit/>
          </a:bodyPr>
          <a:lstStyle>
            <a:lvl1pPr algn="ctr">
              <a:buFontTx/>
              <a:buNone/>
              <a:defRPr sz="1400"/>
            </a:lvl1pPr>
          </a:lstStyle>
          <a:p>
            <a:r>
              <a:rPr lang="uk-UA"/>
              <a:t>Клацніть піктограму, щоб додати зображення</a:t>
            </a:r>
            <a:endParaRPr lang="en-US"/>
          </a:p>
        </p:txBody>
      </p:sp>
      <p:sp>
        <p:nvSpPr>
          <p:cNvPr id="1048666" name="Text Placeholder 3"/>
          <p:cNvSpPr>
            <a:spLocks noGrp="1"/>
          </p:cNvSpPr>
          <p:nvPr>
            <p:ph type="body" sz="half" idx="2"/>
          </p:nvPr>
        </p:nvSpPr>
        <p:spPr>
          <a:xfrm>
            <a:off x="814728" y="2344684"/>
            <a:ext cx="4852988" cy="3516365"/>
          </a:xfrm>
        </p:spPr>
        <p:txBody>
          <a:bodyPr anchor="t"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/>
              <a:t>Зразок тексту</a:t>
            </a:r>
          </a:p>
        </p:txBody>
      </p:sp>
      <p:sp>
        <p:nvSpPr>
          <p:cNvPr id="1048667" name="Date Placeholder 4"/>
          <p:cNvSpPr>
            <a:spLocks noGrp="1"/>
          </p:cNvSpPr>
          <p:nvPr>
            <p:ph type="dt" sz="half" idx="10"/>
          </p:nvPr>
        </p:nvSpPr>
        <p:spPr>
          <a:xfrm>
            <a:off x="3885810" y="6405502"/>
            <a:ext cx="976879" cy="365125"/>
          </a:xfrm>
        </p:spPr>
        <p:txBody>
          <a:bodyPr/>
          <a:lstStyle/>
          <a:p>
            <a:fld id="{3704F22A-F36F-4DB4-B0AC-FD49733A2EDC}" type="datetime1">
              <a:rPr lang="uk-UA" smtClean="0"/>
              <a:pPr/>
              <a:t>10.02.2021</a:t>
            </a:fld>
            <a:endParaRPr lang="en-US"/>
          </a:p>
        </p:txBody>
      </p:sp>
      <p:sp>
        <p:nvSpPr>
          <p:cNvPr id="1048668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90396" y="6405502"/>
            <a:ext cx="3295413" cy="365125"/>
          </a:xfrm>
        </p:spPr>
        <p:txBody>
          <a:bodyPr/>
          <a:lstStyle/>
          <a:p>
            <a:r>
              <a:rPr lang="ru-RU"/>
              <a:t>ПІБ доповідача, посада</a:t>
            </a:r>
            <a:endParaRPr lang="en-US"/>
          </a:p>
        </p:txBody>
      </p:sp>
      <p:sp>
        <p:nvSpPr>
          <p:cNvPr id="1048669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862689" y="6280028"/>
            <a:ext cx="1062155" cy="490599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‹№›</a:t>
            </a:fld>
            <a:endParaRPr lang="en-US"/>
          </a:p>
        </p:txBody>
      </p:sp>
      <p:pic>
        <p:nvPicPr>
          <p:cNvPr id="2097163" name="Picture 2" descr="D:\Google Диск\work\gerb.pn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46263" y="-57090"/>
            <a:ext cx="1229282" cy="1444848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76" name="Title Placeholder 1"/>
          <p:cNvSpPr>
            <a:spLocks noGrp="1"/>
          </p:cNvSpPr>
          <p:nvPr>
            <p:ph type="title"/>
          </p:nvPr>
        </p:nvSpPr>
        <p:spPr>
          <a:xfrm>
            <a:off x="1183018" y="447188"/>
            <a:ext cx="10198979" cy="970450"/>
          </a:xfrm>
          <a:prstGeom prst="rect">
            <a:avLst/>
          </a:prstGeom>
          <a:effectLst>
            <a:outerShdw blurRad="50800" dir="14400000">
              <a:srgbClr val="000000">
                <a:alpha val="60000"/>
              </a:srgbClr>
            </a:outerShdw>
          </a:effectLst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uk-UA"/>
              <a:t>Зразок заголовка</a:t>
            </a:r>
            <a:endParaRPr lang="en-US"/>
          </a:p>
        </p:txBody>
      </p:sp>
      <p:sp>
        <p:nvSpPr>
          <p:cNvPr id="1048577" name="Text Placeholder 2"/>
          <p:cNvSpPr>
            <a:spLocks noGrp="1"/>
          </p:cNvSpPr>
          <p:nvPr>
            <p:ph type="body" idx="1"/>
          </p:nvPr>
        </p:nvSpPr>
        <p:spPr>
          <a:xfrm>
            <a:off x="810000" y="2184401"/>
            <a:ext cx="10563285" cy="367439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uk-UA"/>
              <a:t>Зразок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П'ятий рівень</a:t>
            </a:r>
            <a:endParaRPr lang="en-US"/>
          </a:p>
        </p:txBody>
      </p:sp>
      <p:sp>
        <p:nvSpPr>
          <p:cNvPr id="104857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9752" y="6367530"/>
            <a:ext cx="864432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r>
              <a:rPr lang="ru-RU"/>
              <a:t>ПІБ доповідача, посада</a:t>
            </a:r>
            <a:endParaRPr lang="en-US"/>
          </a:p>
        </p:txBody>
      </p:sp>
      <p:sp>
        <p:nvSpPr>
          <p:cNvPr id="1048579" name="Date Placeholder 3"/>
          <p:cNvSpPr>
            <a:spLocks noGrp="1"/>
          </p:cNvSpPr>
          <p:nvPr>
            <p:ph type="dt" sz="half" idx="2"/>
          </p:nvPr>
        </p:nvSpPr>
        <p:spPr>
          <a:xfrm>
            <a:off x="9334626" y="6362639"/>
            <a:ext cx="1343706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fld id="{A26358B8-3148-4D56-B1D5-B5FD9F835D68}" type="datetime1">
              <a:rPr lang="uk-UA" smtClean="0"/>
              <a:pPr/>
              <a:t>10.02.2021</a:t>
            </a:fld>
            <a:endParaRPr lang="en-US"/>
          </a:p>
        </p:txBody>
      </p:sp>
      <p:sp>
        <p:nvSpPr>
          <p:cNvPr id="104858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78331" y="6237165"/>
            <a:ext cx="1062155" cy="490599"/>
          </a:xfrm>
          <a:prstGeom prst="rect">
            <a:avLst/>
          </a:prstGeom>
        </p:spPr>
        <p:txBody>
          <a:bodyPr vert="horz" lIns="91440" tIns="45720" rIns="91440" bIns="10800" rtlCol="0" anchor="b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‹№›</a:t>
            </a:fld>
            <a:endParaRPr lang="en-US"/>
          </a:p>
        </p:txBody>
      </p:sp>
      <p:pic>
        <p:nvPicPr>
          <p:cNvPr id="2097152" name="Picture 2" descr="D:\Google Диск\work\gerb.png"/>
          <p:cNvPicPr>
            <a:picLocks noChangeAspect="1" noChangeArrowheads="1"/>
          </p:cNvPicPr>
          <p:nvPr userDrawn="1"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-46263" y="-57090"/>
            <a:ext cx="1229282" cy="1444848"/>
          </a:xfrm>
          <a:prstGeom prst="rect">
            <a:avLst/>
          </a:prstGeom>
          <a:noFill/>
        </p:spPr>
      </p:pic>
      <p:cxnSp>
        <p:nvCxnSpPr>
          <p:cNvPr id="3145728" name="Пряма сполучна лінія 8"/>
          <p:cNvCxnSpPr>
            <a:cxnSpLocks/>
          </p:cNvCxnSpPr>
          <p:nvPr userDrawn="1"/>
        </p:nvCxnSpPr>
        <p:spPr>
          <a:xfrm>
            <a:off x="181232" y="6502685"/>
            <a:ext cx="1201076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p:hf sldNum="0" hdr="0"/>
  <p:txStyles>
    <p:titleStyle>
      <a:lvl1pPr algn="ctr" defTabSz="457200" rtl="0" eaLnBrk="1" latinLnBrk="0" hangingPunct="1">
        <a:spcBef>
          <a:spcPct val="0"/>
        </a:spcBef>
        <a:buNone/>
        <a:defRPr sz="4000" b="1" kern="1200">
          <a:solidFill>
            <a:srgbClr val="002220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4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36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hyperlink" Target="https://drive.google.com/file/d/1TSKoe8k-FEZHJunoyBWZxqyCqKY1DRJc/view?fbclid=IwAR3-W-oC4tLteUd0dEhXXyri55Jmia9z76gW3tJ1hGaLgzcxPLQ5a7g0dlU" TargetMode="Externa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10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87" name="Заголовок 5"/>
          <p:cNvSpPr>
            <a:spLocks noGrp="1"/>
          </p:cNvSpPr>
          <p:nvPr>
            <p:ph type="ctrTitle"/>
          </p:nvPr>
        </p:nvSpPr>
        <p:spPr>
          <a:xfrm>
            <a:off x="993422" y="1265682"/>
            <a:ext cx="9584557" cy="3283667"/>
          </a:xfrm>
        </p:spPr>
        <p:txBody>
          <a:bodyPr/>
          <a:lstStyle/>
          <a:p>
            <a:r>
              <a:rPr lang="uk-UA" sz="2700" dirty="0">
                <a:cs typeface="Arial"/>
              </a:rPr>
              <a:t>ЗВІТ</a:t>
            </a:r>
            <a:br>
              <a:rPr lang="uk-UA" sz="2700" dirty="0">
                <a:cs typeface="Arial"/>
              </a:rPr>
            </a:br>
            <a:r>
              <a:rPr lang="ru-RU" sz="2700" dirty="0">
                <a:cs typeface="Arial"/>
              </a:rPr>
              <a:t>з </a:t>
            </a:r>
            <a:r>
              <a:rPr lang="ru-RU" sz="2700" dirty="0" err="1">
                <a:cs typeface="Arial"/>
              </a:rPr>
              <a:t>навчально-ознайомчої</a:t>
            </a:r>
            <a:r>
              <a:rPr lang="ru-RU" sz="2700" dirty="0">
                <a:cs typeface="Arial"/>
              </a:rPr>
              <a:t> практики</a:t>
            </a:r>
            <a:br>
              <a:rPr lang="ru-RU" sz="2700" dirty="0">
                <a:cs typeface="Arial"/>
              </a:rPr>
            </a:br>
            <a:r>
              <a:rPr lang="ru-RU" sz="2700" dirty="0">
                <a:cs typeface="Arial"/>
              </a:rPr>
              <a:t>на </a:t>
            </a:r>
            <a:r>
              <a:rPr lang="ru-RU" sz="2700" dirty="0" err="1">
                <a:cs typeface="Arial"/>
              </a:rPr>
              <a:t>базі</a:t>
            </a:r>
            <a:r>
              <a:rPr lang="ru-RU" sz="2700" dirty="0">
                <a:cs typeface="Arial"/>
              </a:rPr>
              <a:t> </a:t>
            </a:r>
            <a:r>
              <a:rPr lang="ru-RU" sz="2700" dirty="0" err="1">
                <a:cs typeface="Arial"/>
              </a:rPr>
              <a:t>міжнародного</a:t>
            </a:r>
            <a:r>
              <a:rPr lang="ru-RU" sz="2700" dirty="0">
                <a:cs typeface="Arial"/>
              </a:rPr>
              <a:t> </a:t>
            </a:r>
            <a:r>
              <a:rPr lang="uk-UA" sz="2700" dirty="0" err="1">
                <a:cs typeface="Arial"/>
              </a:rPr>
              <a:t>проєкту</a:t>
            </a:r>
            <a:r>
              <a:rPr lang="uk-UA" sz="2700" dirty="0">
                <a:cs typeface="Arial"/>
              </a:rPr>
              <a:t> </a:t>
            </a:r>
            <a:br>
              <a:rPr lang="uk-UA" sz="2700" dirty="0">
                <a:cs typeface="Arial"/>
              </a:rPr>
            </a:br>
            <a:r>
              <a:rPr lang="uk-UA" sz="2700" dirty="0">
                <a:cs typeface="Arial"/>
              </a:rPr>
              <a:t>«Академія сучасного політика» </a:t>
            </a:r>
            <a:endParaRPr lang="ru-RU" sz="2700" b="0" i="1" dirty="0">
              <a:latin typeface="Century Schoolbook"/>
              <a:cs typeface="Arial"/>
            </a:endParaRPr>
          </a:p>
        </p:txBody>
      </p:sp>
      <p:sp>
        <p:nvSpPr>
          <p:cNvPr id="1048588" name="Підзаголовок 6"/>
          <p:cNvSpPr>
            <a:spLocks noGrp="1"/>
          </p:cNvSpPr>
          <p:nvPr>
            <p:ph type="subTitle" idx="1"/>
          </p:nvPr>
        </p:nvSpPr>
        <p:spPr>
          <a:xfrm>
            <a:off x="3048000" y="5001115"/>
            <a:ext cx="9144000" cy="1493796"/>
          </a:xfrm>
        </p:spPr>
        <p:txBody>
          <a:bodyPr>
            <a:normAutofit/>
          </a:bodyPr>
          <a:lstStyle/>
          <a:p>
            <a:pPr algn="ctr"/>
            <a:r>
              <a:rPr lang="ru-RU" sz="1500" b="1" dirty="0" err="1">
                <a:latin typeface="Arial" panose="020B0604020202020204" pitchFamily="34" charset="0"/>
                <a:cs typeface="Arial" panose="020B0604020202020204" pitchFamily="34" charset="0"/>
              </a:rPr>
              <a:t>Виконала</a:t>
            </a:r>
            <a:r>
              <a:rPr lang="ru-RU" sz="1500" b="1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algn="ctr"/>
            <a:r>
              <a:rPr lang="ru-RU" sz="1500" dirty="0">
                <a:latin typeface="Arial" panose="020B0604020202020204" pitchFamily="34" charset="0"/>
                <a:cs typeface="Arial" panose="020B0604020202020204" pitchFamily="34" charset="0"/>
              </a:rPr>
              <a:t>Студентка 2 курсу РЗГб-2-18-4.Од</a:t>
            </a:r>
          </a:p>
          <a:p>
            <a:pPr algn="ctr"/>
            <a:r>
              <a:rPr lang="ru-RU" sz="1500" b="1" dirty="0" err="1">
                <a:latin typeface="Arial" panose="020B0604020202020204" pitchFamily="34" charset="0"/>
                <a:cs typeface="Arial" panose="020B0604020202020204" pitchFamily="34" charset="0"/>
              </a:rPr>
              <a:t>Безп</a:t>
            </a:r>
            <a:r>
              <a:rPr lang="en-US" sz="1500" b="1" dirty="0">
                <a:latin typeface="Arial" panose="020B0604020202020204" pitchFamily="34" charset="0"/>
                <a:cs typeface="Arial" panose="020B0604020202020204" pitchFamily="34" charset="0"/>
              </a:rPr>
              <a:t>’</a:t>
            </a:r>
            <a:r>
              <a:rPr lang="ru-RU" sz="1500" b="1" dirty="0" err="1">
                <a:latin typeface="Arial" panose="020B0604020202020204" pitchFamily="34" charset="0"/>
                <a:cs typeface="Arial" panose="020B0604020202020204" pitchFamily="34" charset="0"/>
              </a:rPr>
              <a:t>ятчук</a:t>
            </a:r>
            <a:r>
              <a:rPr lang="ru-RU" sz="1500" b="1" dirty="0">
                <a:latin typeface="Arial" panose="020B0604020202020204" pitchFamily="34" charset="0"/>
                <a:cs typeface="Arial" panose="020B0604020202020204" pitchFamily="34" charset="0"/>
              </a:rPr>
              <a:t> Ал</a:t>
            </a:r>
            <a:r>
              <a:rPr lang="uk-UA" sz="1500" b="1" dirty="0">
                <a:latin typeface="Arial" panose="020B0604020202020204" pitchFamily="34" charset="0"/>
                <a:cs typeface="Arial" panose="020B0604020202020204" pitchFamily="34" charset="0"/>
              </a:rPr>
              <a:t>і</a:t>
            </a:r>
            <a:r>
              <a:rPr lang="ru-RU" sz="1500" b="1" dirty="0">
                <a:latin typeface="Arial" panose="020B0604020202020204" pitchFamily="34" charset="0"/>
                <a:cs typeface="Arial" panose="020B0604020202020204" pitchFamily="34" charset="0"/>
              </a:rPr>
              <a:t>на </a:t>
            </a:r>
            <a:r>
              <a:rPr lang="ru-RU" sz="1500" b="1" dirty="0" err="1">
                <a:latin typeface="Arial" panose="020B0604020202020204" pitchFamily="34" charset="0"/>
                <a:cs typeface="Arial" panose="020B0604020202020204" pitchFamily="34" charset="0"/>
              </a:rPr>
              <a:t>Олегівна</a:t>
            </a:r>
            <a:endParaRPr lang="ru-RU" sz="15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Прямокутник 1">
            <a:extLst>
              <a:ext uri="{FF2B5EF4-FFF2-40B4-BE49-F238E27FC236}">
                <a16:creationId xmlns:a16="http://schemas.microsoft.com/office/drawing/2014/main" id="{AC0E1685-0F2C-40D0-99B4-9EB7C7DDC038}"/>
              </a:ext>
            </a:extLst>
          </p:cNvPr>
          <p:cNvSpPr/>
          <p:nvPr/>
        </p:nvSpPr>
        <p:spPr>
          <a:xfrm>
            <a:off x="2765778" y="125568"/>
            <a:ext cx="7258755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cs typeface="Arial"/>
              </a:rPr>
              <a:t>                                </a:t>
            </a:r>
            <a:r>
              <a:rPr lang="ru-RU" dirty="0" err="1">
                <a:cs typeface="Arial"/>
              </a:rPr>
              <a:t>Інститут</a:t>
            </a:r>
            <a:r>
              <a:rPr lang="ru-RU" dirty="0">
                <a:cs typeface="Arial"/>
              </a:rPr>
              <a:t> </a:t>
            </a:r>
            <a:r>
              <a:rPr lang="ru-RU" dirty="0" err="1">
                <a:cs typeface="Arial"/>
              </a:rPr>
              <a:t>журналістики</a:t>
            </a:r>
            <a:endParaRPr lang="ru-RU" dirty="0">
              <a:cs typeface="Arial"/>
            </a:endParaRPr>
          </a:p>
          <a:p>
            <a:r>
              <a:rPr lang="ru-RU" dirty="0">
                <a:cs typeface="Arial"/>
              </a:rPr>
              <a:t>                                            КУБГ</a:t>
            </a:r>
            <a:br>
              <a:rPr lang="ru-RU" dirty="0">
                <a:cs typeface="Arial"/>
              </a:rPr>
            </a:br>
            <a:r>
              <a:rPr lang="ru-RU" dirty="0">
                <a:cs typeface="Arial"/>
              </a:rPr>
              <a:t>            Кафедра </a:t>
            </a:r>
            <a:r>
              <a:rPr lang="ru-RU" dirty="0" err="1">
                <a:cs typeface="Arial"/>
              </a:rPr>
              <a:t>реклами</a:t>
            </a:r>
            <a:r>
              <a:rPr lang="ru-RU" dirty="0">
                <a:cs typeface="Arial"/>
              </a:rPr>
              <a:t> та з</a:t>
            </a:r>
            <a:r>
              <a:rPr lang="uk-UA" dirty="0">
                <a:cs typeface="Arial"/>
              </a:rPr>
              <a:t>в</a:t>
            </a:r>
            <a:r>
              <a:rPr lang="en-US" dirty="0">
                <a:cs typeface="Arial"/>
              </a:rPr>
              <a:t>’</a:t>
            </a:r>
            <a:r>
              <a:rPr lang="uk-UA" dirty="0" err="1">
                <a:cs typeface="Arial"/>
              </a:rPr>
              <a:t>язків</a:t>
            </a:r>
            <a:r>
              <a:rPr lang="uk-UA" dirty="0">
                <a:cs typeface="Arial"/>
              </a:rPr>
              <a:t> з громадськістю</a:t>
            </a:r>
            <a:endParaRPr lang="uk-UA" dirty="0"/>
          </a:p>
        </p:txBody>
      </p:sp>
      <p:sp>
        <p:nvSpPr>
          <p:cNvPr id="3" name="Прямокутник 2">
            <a:extLst>
              <a:ext uri="{FF2B5EF4-FFF2-40B4-BE49-F238E27FC236}">
                <a16:creationId xmlns:a16="http://schemas.microsoft.com/office/drawing/2014/main" id="{D74364D6-E021-4511-8EBB-F2C0D106B0F4}"/>
              </a:ext>
            </a:extLst>
          </p:cNvPr>
          <p:cNvSpPr/>
          <p:nvPr/>
        </p:nvSpPr>
        <p:spPr>
          <a:xfrm>
            <a:off x="237065" y="5332514"/>
            <a:ext cx="636693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1600" b="1" dirty="0">
                <a:cs typeface="Arial"/>
              </a:rPr>
              <a:t>Керівник:</a:t>
            </a:r>
          </a:p>
          <a:p>
            <a:r>
              <a:rPr lang="ru-RU" sz="1600" dirty="0"/>
              <a:t>Доцент </a:t>
            </a:r>
            <a:r>
              <a:rPr lang="ru-RU" sz="1600" dirty="0" err="1"/>
              <a:t>кафедри</a:t>
            </a:r>
            <a:r>
              <a:rPr lang="ru-RU" sz="1600" dirty="0"/>
              <a:t> </a:t>
            </a:r>
            <a:r>
              <a:rPr lang="ru-RU" sz="1600" dirty="0" err="1"/>
              <a:t>реклами</a:t>
            </a:r>
            <a:r>
              <a:rPr lang="ru-RU" sz="1600" dirty="0"/>
              <a:t> і </a:t>
            </a:r>
            <a:r>
              <a:rPr lang="ru-RU" sz="1600" dirty="0" err="1"/>
              <a:t>зв</a:t>
            </a:r>
            <a:r>
              <a:rPr lang="en-US" sz="1600" dirty="0"/>
              <a:t>’</a:t>
            </a:r>
            <a:r>
              <a:rPr lang="ru-RU" sz="1600" dirty="0" err="1"/>
              <a:t>язків</a:t>
            </a:r>
            <a:r>
              <a:rPr lang="ru-RU" sz="1600" dirty="0"/>
              <a:t> </a:t>
            </a:r>
            <a:r>
              <a:rPr lang="ru-RU" sz="1600" dirty="0" err="1"/>
              <a:t>із</a:t>
            </a:r>
            <a:r>
              <a:rPr lang="ru-RU" sz="1600" dirty="0"/>
              <a:t> </a:t>
            </a:r>
            <a:r>
              <a:rPr lang="ru-RU" sz="1600" dirty="0" err="1"/>
              <a:t>громадськістю</a:t>
            </a:r>
            <a:endParaRPr lang="ru-RU" sz="1600" dirty="0"/>
          </a:p>
          <a:p>
            <a:r>
              <a:rPr lang="ru-RU" sz="1600" b="1" dirty="0" err="1"/>
              <a:t>Стадніченко</a:t>
            </a:r>
            <a:r>
              <a:rPr lang="ru-RU" sz="1600" b="1" dirty="0"/>
              <a:t> Ольга </a:t>
            </a:r>
            <a:r>
              <a:rPr lang="ru-RU" sz="1600" b="1" dirty="0" err="1"/>
              <a:t>Іванівна</a:t>
            </a:r>
            <a:endParaRPr lang="ru-RU" sz="1600" b="1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5073BBF-D74A-4AC7-98C0-B5DBEDCDDD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09366" y="307948"/>
            <a:ext cx="10554574" cy="970450"/>
          </a:xfrm>
        </p:spPr>
        <p:txBody>
          <a:bodyPr/>
          <a:lstStyle/>
          <a:p>
            <a:br>
              <a:rPr lang="uk-UA" dirty="0"/>
            </a:br>
            <a:r>
              <a:rPr lang="ru-RU" dirty="0"/>
              <a:t>До складу проекту АСП </a:t>
            </a:r>
            <a:r>
              <a:rPr lang="ru-RU" dirty="0" err="1"/>
              <a:t>також</a:t>
            </a:r>
            <a:r>
              <a:rPr lang="ru-RU" dirty="0"/>
              <a:t> </a:t>
            </a:r>
            <a:r>
              <a:rPr lang="ru-RU" dirty="0" err="1"/>
              <a:t>входять</a:t>
            </a:r>
            <a:r>
              <a:rPr lang="ru-RU" dirty="0"/>
              <a:t>:</a:t>
            </a:r>
            <a:r>
              <a:rPr lang="ru-RU" b="0" dirty="0"/>
              <a:t> </a:t>
            </a:r>
            <a:endParaRPr lang="uk-UA" dirty="0"/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5D3320A8-E46F-49FB-98D5-ADA341ACFA9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fontAlgn="ctr"/>
            <a:r>
              <a:rPr lang="uk-UA" dirty="0"/>
              <a:t> ГО «Академія сучасного політика», </a:t>
            </a:r>
            <a:r>
              <a:rPr lang="pl-PL" dirty="0"/>
              <a:t>International human rights community &amp; specialmonitoring mission IHRC (Berlin, Germany, </a:t>
            </a:r>
            <a:r>
              <a:rPr lang="uk-UA" dirty="0"/>
              <a:t>організація представлена в 50 країнах), Міжнародний Фонд Підтримки України (</a:t>
            </a:r>
            <a:r>
              <a:rPr lang="pl-PL" dirty="0"/>
              <a:t>Warszawa, Poland, PIC 915230406 – </a:t>
            </a:r>
            <a:r>
              <a:rPr lang="uk-UA" dirty="0"/>
              <a:t>код на участь в </a:t>
            </a:r>
            <a:r>
              <a:rPr lang="uk-UA" dirty="0" err="1"/>
              <a:t>освітньо</a:t>
            </a:r>
            <a:r>
              <a:rPr lang="uk-UA" dirty="0"/>
              <a:t>-культурних програмах </a:t>
            </a:r>
            <a:r>
              <a:rPr lang="pl-PL" dirty="0"/>
              <a:t>EAC/EACEA </a:t>
            </a:r>
            <a:r>
              <a:rPr lang="uk-UA" dirty="0"/>
              <a:t>Єврокомісії), Міжнародний благодійний фонд «Смолоскип України», ФОП Колесник М.М., Національний контактний пункт програми ЄС «Горизонт 2020» тематичного напрямку «Наука </a:t>
            </a:r>
            <a:r>
              <a:rPr lang="uk-UA" dirty="0">
                <a:solidFill>
                  <a:srgbClr val="FF0000"/>
                </a:solidFill>
              </a:rPr>
              <a:t>  </a:t>
            </a:r>
            <a:r>
              <a:rPr lang="uk-UA" dirty="0"/>
              <a:t>для суспільства», Центр інновацій та технологічного розвитку ІДНТПІН ім. </a:t>
            </a:r>
            <a:r>
              <a:rPr lang="uk-UA" dirty="0" err="1"/>
              <a:t>Г.М.Доброва</a:t>
            </a:r>
            <a:r>
              <a:rPr lang="uk-UA" dirty="0"/>
              <a:t> Національної академії наук України.</a:t>
            </a:r>
            <a:br>
              <a:rPr lang="uk-UA" dirty="0"/>
            </a:br>
            <a:r>
              <a:rPr lang="uk-UA" dirty="0"/>
              <a:t>Кожен партнер має окремий напрямок діяльності в АСП.</a:t>
            </a:r>
            <a:br>
              <a:rPr lang="uk-UA" dirty="0"/>
            </a:br>
            <a:endParaRPr lang="uk-UA" dirty="0"/>
          </a:p>
          <a:p>
            <a:r>
              <a:rPr lang="uk-UA" b="1" dirty="0"/>
              <a:t>60% діючих учасників</a:t>
            </a:r>
            <a:r>
              <a:rPr lang="uk-UA" dirty="0"/>
              <a:t> є керівниками партій, ГО, благодійних фондів, помічниками народних депутатів, депутатами обласних і районних рад, держслужбовцями, керівниками райдержадміністрацій, </a:t>
            </a:r>
            <a:r>
              <a:rPr lang="uk-UA" dirty="0" err="1"/>
              <a:t>завкафедрами</a:t>
            </a:r>
            <a:r>
              <a:rPr lang="uk-UA" dirty="0"/>
              <a:t> і ректорами університетів, громадськими діячами, волонтерами і воїнами АТО.</a:t>
            </a:r>
            <a:br>
              <a:rPr lang="uk-UA" dirty="0"/>
            </a:br>
            <a:r>
              <a:rPr lang="uk-UA" dirty="0"/>
              <a:t>Інші учасники мають не політичну діяльність (від підприємців до музикантів) і шукають через АСП команди для спільного розвитку та підсилення своїх позицій в професійній сфері.</a:t>
            </a:r>
            <a:br>
              <a:rPr lang="uk-UA" dirty="0"/>
            </a:br>
            <a:endParaRPr lang="uk-UA" dirty="0"/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8518915F-7057-41F3-80BE-0C387EBAA6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uk-UA" dirty="0"/>
              <a:t>29.03.2020</a:t>
            </a:r>
            <a:endParaRPr lang="en-US" dirty="0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A58983C5-C3FE-484F-ACA5-E981AEDF1A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8153" y="6362639"/>
            <a:ext cx="8644320" cy="365125"/>
          </a:xfrm>
        </p:spPr>
        <p:txBody>
          <a:bodyPr/>
          <a:lstStyle/>
          <a:p>
            <a:r>
              <a:rPr lang="ru-RU" dirty="0" err="1"/>
              <a:t>Безп</a:t>
            </a:r>
            <a:r>
              <a:rPr lang="en-US" dirty="0"/>
              <a:t>’</a:t>
            </a:r>
            <a:r>
              <a:rPr lang="ru-RU" dirty="0" err="1"/>
              <a:t>ятчук</a:t>
            </a:r>
            <a:r>
              <a:rPr lang="ru-RU" dirty="0"/>
              <a:t> Аліна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330917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E219EF4-4D72-4147-A696-2D34067EB8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SWOT-</a:t>
            </a:r>
            <a:r>
              <a:rPr lang="uk-UA" dirty="0"/>
              <a:t>аналіз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5AF73B54-ECCA-4025-8EFC-6AE06131EC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uk-UA" dirty="0"/>
              <a:t>29.03.2020</a:t>
            </a:r>
            <a:endParaRPr lang="en-US" dirty="0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BA1E2BBB-7E03-49C8-9BEF-91A42CB15C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 err="1"/>
              <a:t>Безп</a:t>
            </a:r>
            <a:r>
              <a:rPr lang="en-US" dirty="0"/>
              <a:t>’</a:t>
            </a:r>
            <a:r>
              <a:rPr lang="ru-RU" dirty="0" err="1"/>
              <a:t>ятчук</a:t>
            </a:r>
            <a:r>
              <a:rPr lang="ru-RU" dirty="0"/>
              <a:t> Аліна</a:t>
            </a:r>
            <a:endParaRPr lang="en-US" dirty="0"/>
          </a:p>
        </p:txBody>
      </p:sp>
      <p:graphicFrame>
        <p:nvGraphicFramePr>
          <p:cNvPr id="8" name="Місце для вмісту 7">
            <a:extLst>
              <a:ext uri="{FF2B5EF4-FFF2-40B4-BE49-F238E27FC236}">
                <a16:creationId xmlns:a16="http://schemas.microsoft.com/office/drawing/2014/main" id="{2B4CF4C1-820E-4D59-9A78-A793022BDFB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2947221"/>
              </p:ext>
            </p:extLst>
          </p:nvPr>
        </p:nvGraphicFramePr>
        <p:xfrm>
          <a:off x="345688" y="2002250"/>
          <a:ext cx="11563814" cy="4420714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6157378">
                  <a:extLst>
                    <a:ext uri="{9D8B030D-6E8A-4147-A177-3AD203B41FA5}">
                      <a16:colId xmlns:a16="http://schemas.microsoft.com/office/drawing/2014/main" val="3822251836"/>
                    </a:ext>
                  </a:extLst>
                </a:gridCol>
                <a:gridCol w="5406436">
                  <a:extLst>
                    <a:ext uri="{9D8B030D-6E8A-4147-A177-3AD203B41FA5}">
                      <a16:colId xmlns:a16="http://schemas.microsoft.com/office/drawing/2014/main" val="940379671"/>
                    </a:ext>
                  </a:extLst>
                </a:gridCol>
              </a:tblGrid>
              <a:tr h="384112">
                <a:tc>
                  <a:txBody>
                    <a:bodyPr/>
                    <a:lstStyle/>
                    <a:p>
                      <a:r>
                        <a:rPr lang="uk-UA" sz="18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                      </a:t>
                      </a:r>
                      <a:r>
                        <a:rPr lang="en-US" sz="18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 - </a:t>
                      </a:r>
                      <a:r>
                        <a:rPr lang="ru-RU" sz="1800" b="1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сильні</a:t>
                      </a:r>
                      <a:r>
                        <a:rPr lang="ru-RU" sz="18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800" b="1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сторони</a:t>
                      </a:r>
                      <a:endParaRPr lang="uk-UA" sz="20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uk-UA" sz="2000" b="1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              </a:t>
                      </a:r>
                      <a:r>
                        <a:rPr lang="en-US" sz="2000" b="1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 </a:t>
                      </a:r>
                      <a:r>
                        <a:rPr lang="uk-UA" sz="2000" b="1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  </a:t>
                      </a:r>
                      <a:r>
                        <a:rPr lang="en-US" sz="2000" b="1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W - </a:t>
                      </a:r>
                      <a:r>
                        <a:rPr lang="ru-RU" sz="2000" b="1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слабкі</a:t>
                      </a:r>
                      <a:r>
                        <a:rPr lang="ru-RU" sz="2000" b="1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000" b="1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сторони</a:t>
                      </a:r>
                      <a:endParaRPr lang="uk-UA" sz="20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82321138"/>
                  </a:ext>
                </a:extLst>
              </a:tr>
              <a:tr h="305364">
                <a:tc>
                  <a:txBody>
                    <a:bodyPr/>
                    <a:lstStyle/>
                    <a:p>
                      <a:r>
                        <a:rPr lang="ru-RU" sz="13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На ринку з 2011р.</a:t>
                      </a:r>
                      <a:endParaRPr lang="uk-UA" sz="1300" dirty="0">
                        <a:solidFill>
                          <a:schemeClr val="bg1">
                            <a:lumMod val="65000"/>
                          </a:schemeClr>
                        </a:solidFill>
                        <a:latin typeface="+mn-lt"/>
                      </a:endParaRPr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uk-UA" sz="1300" dirty="0">
                          <a:solidFill>
                            <a:schemeClr val="tx1"/>
                          </a:solidFill>
                          <a:latin typeface="+mn-lt"/>
                        </a:rPr>
                        <a:t>Не достатньо піар-спеціалістів</a:t>
                      </a:r>
                      <a:endParaRPr lang="uk-UA" sz="1300" dirty="0">
                        <a:latin typeface="+mn-lt"/>
                      </a:endParaRPr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45436347"/>
                  </a:ext>
                </a:extLst>
              </a:tr>
              <a:tr h="280697">
                <a:tc>
                  <a:txBody>
                    <a:bodyPr/>
                    <a:lstStyle/>
                    <a:p>
                      <a:r>
                        <a:rPr lang="uk-UA" sz="1300" dirty="0">
                          <a:solidFill>
                            <a:schemeClr val="tx1"/>
                          </a:solidFill>
                          <a:latin typeface="+mn-lt"/>
                        </a:rPr>
                        <a:t>Навчальна програма з міжнародним обміном</a:t>
                      </a:r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3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Не </a:t>
                      </a:r>
                      <a:r>
                        <a:rPr lang="ru-RU" sz="13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просувають</a:t>
                      </a:r>
                      <a:r>
                        <a:rPr lang="ru-RU" sz="13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себе в </a:t>
                      </a:r>
                      <a:r>
                        <a:rPr lang="ru-RU" sz="13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інстаграм</a:t>
                      </a:r>
                      <a:endParaRPr lang="uk-UA" sz="1300" dirty="0">
                        <a:latin typeface="+mn-lt"/>
                      </a:endParaRPr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68791291"/>
                  </a:ext>
                </a:extLst>
              </a:tr>
              <a:tr h="283100">
                <a:tc>
                  <a:txBody>
                    <a:bodyPr/>
                    <a:lstStyle/>
                    <a:p>
                      <a:r>
                        <a:rPr lang="uk-UA" sz="1300" dirty="0">
                          <a:solidFill>
                            <a:schemeClr val="tx1"/>
                          </a:solidFill>
                          <a:latin typeface="+mn-lt"/>
                        </a:rPr>
                        <a:t>Практика на реальних політичних кейсах</a:t>
                      </a:r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3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Не </a:t>
                      </a:r>
                      <a:r>
                        <a:rPr lang="ru-RU" sz="13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достатньо</a:t>
                      </a:r>
                      <a:r>
                        <a:rPr lang="ru-RU" sz="13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3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відомі</a:t>
                      </a:r>
                      <a:r>
                        <a:rPr lang="ru-RU" sz="13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на ринку</a:t>
                      </a:r>
                      <a:endParaRPr lang="uk-UA" sz="1300" dirty="0">
                        <a:latin typeface="+mn-lt"/>
                      </a:endParaRPr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8512386"/>
                  </a:ext>
                </a:extLst>
              </a:tr>
              <a:tr h="476742">
                <a:tc>
                  <a:txBody>
                    <a:bodyPr/>
                    <a:lstStyle/>
                    <a:p>
                      <a:r>
                        <a:rPr lang="uk-UA" sz="1300" dirty="0">
                          <a:solidFill>
                            <a:schemeClr val="tx1"/>
                          </a:solidFill>
                          <a:latin typeface="+mn-lt"/>
                        </a:rPr>
                        <a:t>Залучення міжнародних </a:t>
                      </a:r>
                      <a:r>
                        <a:rPr lang="uk-UA" sz="1300" dirty="0" err="1">
                          <a:solidFill>
                            <a:schemeClr val="tx1"/>
                          </a:solidFill>
                          <a:latin typeface="+mn-lt"/>
                        </a:rPr>
                        <a:t>парнерів</a:t>
                      </a:r>
                      <a:r>
                        <a:rPr lang="uk-UA" sz="1300" dirty="0">
                          <a:solidFill>
                            <a:schemeClr val="tx1"/>
                          </a:solidFill>
                          <a:latin typeface="+mn-lt"/>
                        </a:rPr>
                        <a:t> </a:t>
                      </a:r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uk-UA" sz="1300" dirty="0">
                          <a:solidFill>
                            <a:schemeClr val="tx1"/>
                          </a:solidFill>
                          <a:latin typeface="+mn-lt"/>
                        </a:rPr>
                        <a:t>Не вистачає </a:t>
                      </a:r>
                      <a:r>
                        <a:rPr lang="uk-UA" sz="1300" dirty="0" err="1">
                          <a:solidFill>
                            <a:schemeClr val="tx1"/>
                          </a:solidFill>
                          <a:latin typeface="+mn-lt"/>
                        </a:rPr>
                        <a:t>копірайтера</a:t>
                      </a:r>
                      <a:endParaRPr lang="uk-UA" sz="1300" dirty="0">
                        <a:latin typeface="+mn-lt"/>
                      </a:endParaRPr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57023536"/>
                  </a:ext>
                </a:extLst>
              </a:tr>
              <a:tr h="280697">
                <a:tc>
                  <a:txBody>
                    <a:bodyPr/>
                    <a:lstStyle/>
                    <a:p>
                      <a:r>
                        <a:rPr lang="ru-RU" sz="13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Активно </a:t>
                      </a:r>
                      <a:r>
                        <a:rPr lang="ru-RU" sz="13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ведуть</a:t>
                      </a:r>
                      <a:r>
                        <a:rPr lang="ru-RU" sz="13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3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сторінку</a:t>
                      </a:r>
                      <a:r>
                        <a:rPr lang="ru-RU" sz="13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uk-UA" sz="1200" dirty="0" err="1"/>
                        <a:t>проєкту</a:t>
                      </a:r>
                      <a:r>
                        <a:rPr lang="uk-UA" sz="1400" dirty="0"/>
                        <a:t>.</a:t>
                      </a:r>
                      <a:r>
                        <a:rPr lang="ru-RU" sz="13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на </a:t>
                      </a:r>
                      <a:r>
                        <a:rPr lang="ru-RU" sz="13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фейсбці</a:t>
                      </a:r>
                      <a:endParaRPr lang="uk-UA" sz="1300" dirty="0">
                        <a:solidFill>
                          <a:schemeClr val="bg1">
                            <a:lumMod val="65000"/>
                          </a:schemeClr>
                        </a:solidFill>
                        <a:latin typeface="+mn-lt"/>
                      </a:endParaRPr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300" b="0" i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Нестача</a:t>
                      </a:r>
                      <a:r>
                        <a:rPr lang="ru-RU" sz="13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300" b="0" i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професіоналів</a:t>
                      </a:r>
                      <a:r>
                        <a:rPr lang="ru-RU" sz="13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у </a:t>
                      </a:r>
                      <a:r>
                        <a:rPr lang="ru-RU" sz="1300" b="0" i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сфері</a:t>
                      </a:r>
                      <a:r>
                        <a:rPr lang="ru-RU" sz="13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дизайну/</a:t>
                      </a:r>
                      <a:r>
                        <a:rPr lang="ru-RU" sz="1300" b="0" i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відеомонтажу</a:t>
                      </a:r>
                      <a:endParaRPr lang="uk-UA" sz="1300" dirty="0">
                        <a:latin typeface="+mn-lt"/>
                      </a:endParaRPr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88293319"/>
                  </a:ext>
                </a:extLst>
              </a:tr>
              <a:tr h="529648">
                <a:tc>
                  <a:txBody>
                    <a:bodyPr/>
                    <a:lstStyle/>
                    <a:p>
                      <a:r>
                        <a:rPr lang="ru-RU" sz="13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Практика на </a:t>
                      </a:r>
                      <a:r>
                        <a:rPr lang="ru-RU" sz="1300" b="0" i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реальних</a:t>
                      </a:r>
                      <a:r>
                        <a:rPr lang="ru-RU" sz="13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300" b="0" i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політичних</a:t>
                      </a:r>
                      <a:r>
                        <a:rPr lang="ru-RU" sz="13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кейсах </a:t>
                      </a:r>
                      <a:r>
                        <a:rPr lang="ru-RU" sz="1300" b="0" i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народних</a:t>
                      </a:r>
                      <a:r>
                        <a:rPr lang="ru-RU" sz="13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300" b="0" i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депутатів</a:t>
                      </a:r>
                      <a:r>
                        <a:rPr lang="ru-RU" sz="13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ru-RU" sz="1300" b="0" i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міністрів</a:t>
                      </a:r>
                      <a:r>
                        <a:rPr lang="ru-RU" sz="13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ru-RU" sz="1300" b="0" i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партій</a:t>
                      </a:r>
                      <a:r>
                        <a:rPr lang="ru-RU" sz="13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для </a:t>
                      </a:r>
                      <a:r>
                        <a:rPr lang="ru-RU" sz="1300" b="0" i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формування</a:t>
                      </a:r>
                      <a:r>
                        <a:rPr lang="ru-RU" sz="13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300" b="0" i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свого</a:t>
                      </a:r>
                      <a:r>
                        <a:rPr lang="ru-RU" sz="13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300" b="0" i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політичного</a:t>
                      </a:r>
                      <a:r>
                        <a:rPr lang="ru-RU" sz="13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300" b="0" i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портфоліо</a:t>
                      </a:r>
                      <a:r>
                        <a:rPr lang="ru-RU" sz="13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endParaRPr lang="uk-UA" sz="1300" dirty="0">
                        <a:solidFill>
                          <a:schemeClr val="bg1">
                            <a:lumMod val="65000"/>
                          </a:schemeClr>
                        </a:solidFill>
                        <a:latin typeface="+mn-lt"/>
                      </a:endParaRPr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uk-UA" dirty="0">
                        <a:latin typeface="+mn-lt"/>
                      </a:endParaRPr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4324252"/>
                  </a:ext>
                </a:extLst>
              </a:tr>
              <a:tr h="384112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               O</a:t>
                      </a:r>
                      <a:r>
                        <a:rPr lang="en-US" sz="12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0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– </a:t>
                      </a:r>
                      <a:r>
                        <a:rPr lang="ru-RU" sz="2000" b="1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можливості</a:t>
                      </a:r>
                      <a:r>
                        <a:rPr lang="uk-UA" sz="2000" b="0" kern="1200" dirty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endParaRPr lang="uk-UA" sz="2000" dirty="0">
                        <a:solidFill>
                          <a:schemeClr val="bg1">
                            <a:lumMod val="65000"/>
                          </a:schemeClr>
                        </a:solidFill>
                        <a:latin typeface="+mn-lt"/>
                      </a:endParaRPr>
                    </a:p>
                  </a:txBody>
                  <a:tcPr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uk-UA" sz="20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                 </a:t>
                      </a:r>
                      <a:r>
                        <a:rPr lang="en-US" sz="20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T - </a:t>
                      </a:r>
                      <a:r>
                        <a:rPr lang="ru-RU" sz="2000" b="1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ризики</a:t>
                      </a:r>
                      <a:endParaRPr lang="uk-UA" dirty="0">
                        <a:latin typeface="+mn-lt"/>
                      </a:endParaRPr>
                    </a:p>
                  </a:txBody>
                  <a:tcPr marL="8890" marR="8890" marT="5715" marB="5715" anchor="b"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33845931"/>
                  </a:ext>
                </a:extLst>
              </a:tr>
              <a:tr h="472753">
                <a:tc>
                  <a:txBody>
                    <a:bodyPr/>
                    <a:lstStyle/>
                    <a:p>
                      <a:r>
                        <a:rPr lang="ru-RU" sz="13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Права на </a:t>
                      </a:r>
                      <a:r>
                        <a:rPr lang="ru-RU" sz="1300" b="0" i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отримання</a:t>
                      </a:r>
                      <a:r>
                        <a:rPr lang="ru-RU" sz="13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300" b="0" i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актуальних</a:t>
                      </a:r>
                      <a:r>
                        <a:rPr lang="ru-RU" sz="13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300" b="0" i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вакансій</a:t>
                      </a:r>
                      <a:r>
                        <a:rPr lang="ru-RU" sz="13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300" b="0" i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від</a:t>
                      </a:r>
                      <a:r>
                        <a:rPr lang="ru-RU" sz="13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300" b="0" i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політиків</a:t>
                      </a:r>
                      <a:r>
                        <a:rPr lang="ru-RU" sz="13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ru-RU" sz="1300" b="0" i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партнерських</a:t>
                      </a:r>
                      <a:r>
                        <a:rPr lang="ru-RU" sz="13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300" b="0" i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пропозицій</a:t>
                      </a:r>
                      <a:r>
                        <a:rPr lang="ru-RU" sz="13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</a:t>
                      </a:r>
                      <a:r>
                        <a:rPr lang="ru-RU" sz="1300" b="0" i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щодо</a:t>
                      </a:r>
                      <a:r>
                        <a:rPr lang="ru-RU" sz="13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300" b="0" i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участі</a:t>
                      </a:r>
                      <a:r>
                        <a:rPr lang="ru-RU" sz="13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в </a:t>
                      </a:r>
                      <a:r>
                        <a:rPr lang="ru-RU" sz="1300" b="0" i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трендових</a:t>
                      </a:r>
                      <a:r>
                        <a:rPr lang="ru-RU" sz="13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uk-UA" sz="1200" dirty="0" err="1"/>
                        <a:t>проєктах</a:t>
                      </a:r>
                      <a:r>
                        <a:rPr lang="uk-UA" sz="1200" dirty="0"/>
                        <a:t>.</a:t>
                      </a:r>
                      <a:endParaRPr lang="uk-UA" sz="1200" dirty="0">
                        <a:solidFill>
                          <a:srgbClr val="FF0000"/>
                        </a:solidFill>
                        <a:latin typeface="+mn-lt"/>
                      </a:endParaRPr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300" dirty="0" err="1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Часті</a:t>
                      </a:r>
                      <a:r>
                        <a:rPr lang="ru-RU" sz="13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300" dirty="0" err="1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зміни</a:t>
                      </a:r>
                      <a:r>
                        <a:rPr lang="ru-RU" sz="13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з </a:t>
                      </a:r>
                      <a:r>
                        <a:rPr lang="ru-RU" sz="1300" dirty="0" err="1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урахуванням</a:t>
                      </a:r>
                      <a:r>
                        <a:rPr lang="ru-RU" sz="13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завалу з </a:t>
                      </a:r>
                      <a:r>
                        <a:rPr lang="ru-RU" sz="1300" dirty="0" err="1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економікою</a:t>
                      </a:r>
                      <a:r>
                        <a:rPr lang="ru-RU" sz="13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та </a:t>
                      </a:r>
                      <a:r>
                        <a:rPr lang="ru-RU" sz="1300" dirty="0" err="1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медичною</a:t>
                      </a:r>
                      <a:r>
                        <a:rPr lang="ru-RU" sz="13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сферою</a:t>
                      </a:r>
                      <a:endParaRPr lang="uk-UA" sz="1300" dirty="0">
                        <a:latin typeface="+mn-lt"/>
                      </a:endParaRPr>
                    </a:p>
                  </a:txBody>
                  <a:tcPr marL="8890" marR="8890" marT="5715" marB="5715" anchor="b">
                    <a:solidFill>
                      <a:schemeClr val="bg1">
                        <a:lumMod val="6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45160116"/>
                  </a:ext>
                </a:extLst>
              </a:tr>
              <a:tr h="280697">
                <a:tc>
                  <a:txBody>
                    <a:bodyPr/>
                    <a:lstStyle/>
                    <a:p>
                      <a:r>
                        <a:rPr lang="ru-RU" sz="13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Розширення</a:t>
                      </a:r>
                      <a:r>
                        <a:rPr lang="ru-RU" sz="13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</a:t>
                      </a:r>
                      <a:r>
                        <a:rPr lang="uk-UA" sz="13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можливостей для учасників</a:t>
                      </a:r>
                      <a:endParaRPr lang="uk-UA" sz="1300" dirty="0">
                        <a:solidFill>
                          <a:schemeClr val="bg1">
                            <a:lumMod val="65000"/>
                          </a:schemeClr>
                        </a:solidFill>
                        <a:latin typeface="+mn-lt"/>
                      </a:endParaRPr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300" dirty="0" err="1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Висока</a:t>
                      </a:r>
                      <a:r>
                        <a:rPr lang="ru-RU" sz="13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300" dirty="0" err="1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конкуренція</a:t>
                      </a:r>
                      <a:endParaRPr lang="uk-UA" sz="1300" dirty="0">
                        <a:latin typeface="+mn-lt"/>
                      </a:endParaRPr>
                    </a:p>
                  </a:txBody>
                  <a:tcPr marL="8890" marR="8890" marT="5715" marB="5715" anchor="b">
                    <a:solidFill>
                      <a:schemeClr val="bg1">
                        <a:lumMod val="6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24623563"/>
                  </a:ext>
                </a:extLst>
              </a:tr>
              <a:tr h="280697">
                <a:tc>
                  <a:txBody>
                    <a:bodyPr/>
                    <a:lstStyle/>
                    <a:p>
                      <a:r>
                        <a:rPr lang="ru-RU" sz="13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Участь в заходах у </a:t>
                      </a:r>
                      <a:r>
                        <a:rPr lang="ru-RU" sz="1300" b="0" i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Верховній</a:t>
                      </a:r>
                      <a:r>
                        <a:rPr lang="ru-RU" sz="13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300" b="0" i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Раді</a:t>
                      </a:r>
                      <a:r>
                        <a:rPr lang="ru-RU" sz="13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300" b="0" i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України</a:t>
                      </a:r>
                      <a:r>
                        <a:rPr lang="ru-RU" sz="13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ru-RU" sz="1300" b="0" i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міністерствах</a:t>
                      </a:r>
                      <a:r>
                        <a:rPr lang="ru-RU" sz="13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посольствах</a:t>
                      </a:r>
                      <a:endParaRPr lang="uk-UA" sz="1300" dirty="0">
                        <a:solidFill>
                          <a:schemeClr val="bg1">
                            <a:lumMod val="65000"/>
                          </a:schemeClr>
                        </a:solidFill>
                        <a:latin typeface="+mn-lt"/>
                      </a:endParaRPr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uk-UA" dirty="0">
                        <a:latin typeface="+mn-lt"/>
                      </a:endParaRPr>
                    </a:p>
                  </a:txBody>
                  <a:tcPr marL="8890" marR="8890" marT="5715" marB="5715" anchor="b">
                    <a:solidFill>
                      <a:schemeClr val="bg1">
                        <a:lumMod val="6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95039281"/>
                  </a:ext>
                </a:extLst>
              </a:tr>
              <a:tr h="354565">
                <a:tc>
                  <a:txBody>
                    <a:bodyPr/>
                    <a:lstStyle/>
                    <a:p>
                      <a:r>
                        <a:rPr lang="uk-UA" sz="13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Навчальна програма з обміну міжнародним досвідом "</a:t>
                      </a:r>
                      <a:r>
                        <a:rPr lang="pl-PL" sz="13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AIR for Ukraine"</a:t>
                      </a:r>
                      <a:endParaRPr lang="uk-UA" sz="1300" dirty="0">
                        <a:solidFill>
                          <a:schemeClr val="bg1">
                            <a:lumMod val="65000"/>
                          </a:schemeClr>
                        </a:solidFill>
                        <a:latin typeface="+mn-lt"/>
                      </a:endParaRPr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uk-UA" dirty="0">
                        <a:latin typeface="+mn-lt"/>
                      </a:endParaRPr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0540475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9031274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54D16FD-0F18-415D-8165-4E5890933F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Як проект себе </a:t>
            </a:r>
            <a:r>
              <a:rPr lang="ru-RU" dirty="0" err="1"/>
              <a:t>просуває</a:t>
            </a:r>
            <a:r>
              <a:rPr lang="ru-RU" dirty="0"/>
              <a:t>?</a:t>
            </a:r>
            <a:endParaRPr lang="uk-UA" dirty="0"/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D23FA9B4-F578-4FEB-941F-E813168D2D0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1956" y="2470643"/>
            <a:ext cx="10554574" cy="3636511"/>
          </a:xfrm>
        </p:spPr>
        <p:txBody>
          <a:bodyPr>
            <a:normAutofit fontScale="70000" lnSpcReduction="20000"/>
          </a:bodyPr>
          <a:lstStyle/>
          <a:p>
            <a:r>
              <a:rPr lang="uk-UA" sz="2100" dirty="0"/>
              <a:t>Основне джерело трафіку з фейсбук-реклами та органічний трафік за рахунок безкоштовних </a:t>
            </a:r>
            <a:r>
              <a:rPr lang="uk-UA" sz="2100" dirty="0" err="1"/>
              <a:t>вебінарів</a:t>
            </a:r>
            <a:r>
              <a:rPr lang="uk-UA" sz="2100" dirty="0"/>
              <a:t> із підпискою на фейсбук-бота.</a:t>
            </a:r>
          </a:p>
          <a:p>
            <a:r>
              <a:rPr lang="uk-UA" sz="2100" dirty="0"/>
              <a:t>Має безкоштовні клубні можливості, на яких інколи допускають і тих, хто планує долучитися до АСП з бази, що полегшує їх процес подальшого долучення.</a:t>
            </a:r>
          </a:p>
          <a:p>
            <a:r>
              <a:rPr lang="uk-UA" sz="2100" dirty="0"/>
              <a:t>Ведеться адресна робота з цільовою групою, ключовою (від партій основних до народних депутатів та міністерств),тобто, прямі запрошення їм, а вони напряму надають для АСП певні можливості, що і виливаються в безкоштовні клубні. </a:t>
            </a:r>
          </a:p>
          <a:p>
            <a:r>
              <a:rPr lang="uk-UA" sz="2100" dirty="0"/>
              <a:t>Планується запуск міжнародної безкоштовної програми, за рахунок якої розшириться база і надалі будуть їх конвертувати в учасників проекту. За рахунок цієї безкоштовної програми планується отримання трафіку через безкоштовні публікації в онлайн-ЗМІ та через органічний трафік, бо умовою долучення буде поширення поста з анонсом.</a:t>
            </a:r>
          </a:p>
          <a:p>
            <a:r>
              <a:rPr lang="uk-UA" sz="2100" dirty="0"/>
              <a:t>Ведеться адресна робота з цільовою групою (від партій основних до народних депутатів та міністерств),тобто, прямі запрошення їм, а вони напряму надають для АСП певні можливості, що і переходять у безкоштовні клубні зазвичай</a:t>
            </a:r>
          </a:p>
          <a:p>
            <a:r>
              <a:rPr lang="uk-UA" sz="2100" dirty="0"/>
              <a:t>Розсилки через </a:t>
            </a:r>
            <a:r>
              <a:rPr lang="ru-RU" sz="2100" dirty="0" err="1"/>
              <a:t>Телеграм</a:t>
            </a:r>
            <a:r>
              <a:rPr lang="ru-RU" sz="2100" dirty="0"/>
              <a:t>-</a:t>
            </a:r>
            <a:r>
              <a:rPr lang="uk-UA" sz="2100" dirty="0"/>
              <a:t>бота.</a:t>
            </a:r>
          </a:p>
          <a:p>
            <a:endParaRPr lang="uk-UA" dirty="0"/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D1F19062-A71A-47ED-93AA-B8FE5E37C4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uk-UA" dirty="0"/>
              <a:t>29.03.2020</a:t>
            </a:r>
            <a:endParaRPr lang="en-US" dirty="0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546E36AB-BE99-42E9-8FD3-E92D6A1127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 err="1"/>
              <a:t>Безп</a:t>
            </a:r>
            <a:r>
              <a:rPr lang="en-US" dirty="0"/>
              <a:t>’</a:t>
            </a:r>
            <a:r>
              <a:rPr lang="ru-RU" dirty="0" err="1"/>
              <a:t>ятчук</a:t>
            </a:r>
            <a:r>
              <a:rPr lang="ru-RU" dirty="0"/>
              <a:t> Аліна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871176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E62FC93-A64D-4517-A6E3-23E2A3EB98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34229" y="100496"/>
            <a:ext cx="6200397" cy="970450"/>
          </a:xfrm>
        </p:spPr>
        <p:txBody>
          <a:bodyPr/>
          <a:lstStyle/>
          <a:p>
            <a:r>
              <a:rPr lang="uk-UA" dirty="0"/>
              <a:t>Виконані роботи</a:t>
            </a:r>
          </a:p>
        </p:txBody>
      </p:sp>
      <p:pic>
        <p:nvPicPr>
          <p:cNvPr id="7" name="Місце для вмісту 6">
            <a:extLst>
              <a:ext uri="{FF2B5EF4-FFF2-40B4-BE49-F238E27FC236}">
                <a16:creationId xmlns:a16="http://schemas.microsoft.com/office/drawing/2014/main" id="{0635D7E0-41D3-47B1-A650-0863187F947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96412" y="1924558"/>
            <a:ext cx="5611794" cy="2135011"/>
          </a:xfrm>
        </p:spPr>
      </p:pic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C4FF6DFE-CB09-40DB-970A-FECB5949B2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uk-UA" dirty="0"/>
              <a:t>29.03.2020</a:t>
            </a:r>
            <a:endParaRPr lang="en-US" dirty="0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5A827A13-ECE7-4241-9D9A-B971088B43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 err="1"/>
              <a:t>Безп</a:t>
            </a:r>
            <a:r>
              <a:rPr lang="en-US" dirty="0"/>
              <a:t>’</a:t>
            </a:r>
            <a:r>
              <a:rPr lang="ru-RU" dirty="0" err="1"/>
              <a:t>ятчук</a:t>
            </a:r>
            <a:r>
              <a:rPr lang="ru-RU" dirty="0"/>
              <a:t> Аліна</a:t>
            </a:r>
            <a:endParaRPr lang="en-US" dirty="0"/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FAB20DA5-774B-499B-B589-EB773BEAB4B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83794" y="1924558"/>
            <a:ext cx="5611794" cy="2174000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EC2EA7C3-75BA-4C1E-9753-BDB7E5862F8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37262" y="4188639"/>
            <a:ext cx="5714275" cy="2174000"/>
          </a:xfrm>
          <a:prstGeom prst="rect">
            <a:avLst/>
          </a:prstGeom>
        </p:spPr>
      </p:pic>
      <p:sp>
        <p:nvSpPr>
          <p:cNvPr id="12" name="Прямокутник 11">
            <a:extLst>
              <a:ext uri="{FF2B5EF4-FFF2-40B4-BE49-F238E27FC236}">
                <a16:creationId xmlns:a16="http://schemas.microsoft.com/office/drawing/2014/main" id="{A24868BB-4137-4BFC-89AB-9B2429362A78}"/>
              </a:ext>
            </a:extLst>
          </p:cNvPr>
          <p:cNvSpPr/>
          <p:nvPr/>
        </p:nvSpPr>
        <p:spPr>
          <a:xfrm>
            <a:off x="3352801" y="1013137"/>
            <a:ext cx="5981825" cy="3737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uk-UA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аріанти</a:t>
            </a:r>
            <a:r>
              <a:rPr lang="uk-UA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нових обкладинок для сторінок на фейсбуці</a:t>
            </a:r>
            <a:endParaRPr lang="uk-UA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4125991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4F56FE1-0515-4BE9-98F6-A24F460700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74420" y="28087"/>
            <a:ext cx="6465887" cy="970450"/>
          </a:xfrm>
        </p:spPr>
        <p:txBody>
          <a:bodyPr/>
          <a:lstStyle/>
          <a:p>
            <a:r>
              <a:rPr lang="uk-UA" dirty="0"/>
              <a:t>Виконані роботи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F8D32057-1DF8-4B30-8277-CE2CBA6592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uk-UA" dirty="0"/>
              <a:t>29.03.2020</a:t>
            </a:r>
            <a:endParaRPr lang="en-US" dirty="0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186223F4-35D4-4475-ACEB-302E5B35B2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 err="1"/>
              <a:t>Безп</a:t>
            </a:r>
            <a:r>
              <a:rPr lang="en-US" dirty="0"/>
              <a:t>’</a:t>
            </a:r>
            <a:r>
              <a:rPr lang="ru-RU" dirty="0" err="1"/>
              <a:t>ятчук</a:t>
            </a:r>
            <a:r>
              <a:rPr lang="ru-RU" dirty="0"/>
              <a:t> Аліна</a:t>
            </a:r>
            <a:endParaRPr lang="en-US" dirty="0"/>
          </a:p>
        </p:txBody>
      </p:sp>
      <p:sp>
        <p:nvSpPr>
          <p:cNvPr id="7" name="Прямокутник 6">
            <a:extLst>
              <a:ext uri="{FF2B5EF4-FFF2-40B4-BE49-F238E27FC236}">
                <a16:creationId xmlns:a16="http://schemas.microsoft.com/office/drawing/2014/main" id="{E854E90A-C5F6-409A-8B13-3DFF623E5771}"/>
              </a:ext>
            </a:extLst>
          </p:cNvPr>
          <p:cNvSpPr/>
          <p:nvPr/>
        </p:nvSpPr>
        <p:spPr>
          <a:xfrm>
            <a:off x="4039462" y="977659"/>
            <a:ext cx="4335802" cy="37375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uk-UA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Готовий вступ та завершення </a:t>
            </a:r>
            <a:r>
              <a:rPr lang="uk-UA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вебінару</a:t>
            </a:r>
            <a:endParaRPr lang="uk-UA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1" name="Прямокутник 10">
            <a:extLst>
              <a:ext uri="{FF2B5EF4-FFF2-40B4-BE49-F238E27FC236}">
                <a16:creationId xmlns:a16="http://schemas.microsoft.com/office/drawing/2014/main" id="{B7FEECC6-C605-4824-B5A9-9009882B5281}"/>
              </a:ext>
            </a:extLst>
          </p:cNvPr>
          <p:cNvSpPr/>
          <p:nvPr/>
        </p:nvSpPr>
        <p:spPr>
          <a:xfrm>
            <a:off x="836353" y="5677938"/>
            <a:ext cx="994453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dirty="0"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https://drive.google.com/file/d/1TSKoe8k-FEZHJunoyBWZxqyCqKY1DRJc/view?fbclid=IwAR3-W-oC4tLteUd0dEhXXyri55Jmia9z76gW3tJ1hGaLgzcxPLQ5a7g0dlU</a:t>
            </a:r>
            <a:endParaRPr lang="uk-UA" dirty="0"/>
          </a:p>
        </p:txBody>
      </p:sp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41A6BABB-8D26-49CC-88C7-41DF6AF6AB2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6715" t="12510" r="5094" b="11276"/>
          <a:stretch/>
        </p:blipFill>
        <p:spPr>
          <a:xfrm>
            <a:off x="1733033" y="1776792"/>
            <a:ext cx="7707274" cy="37465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830889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1B68F88-2364-4D52-BA95-C1CCB5D60F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90359" y="-33505"/>
            <a:ext cx="5760130" cy="970450"/>
          </a:xfrm>
        </p:spPr>
        <p:txBody>
          <a:bodyPr/>
          <a:lstStyle/>
          <a:p>
            <a:r>
              <a:rPr lang="uk-UA" dirty="0"/>
              <a:t>Виконані роботи</a:t>
            </a:r>
          </a:p>
        </p:txBody>
      </p:sp>
      <p:pic>
        <p:nvPicPr>
          <p:cNvPr id="7" name="Місце для вмісту 6">
            <a:extLst>
              <a:ext uri="{FF2B5EF4-FFF2-40B4-BE49-F238E27FC236}">
                <a16:creationId xmlns:a16="http://schemas.microsoft.com/office/drawing/2014/main" id="{B850903D-F9B1-499B-B63C-6C92636B41E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614289" y="1961530"/>
            <a:ext cx="3251160" cy="4514116"/>
          </a:xfrm>
        </p:spPr>
      </p:pic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8C607C1F-059D-406B-9DF6-B4C9F02A0A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uk-UA" dirty="0"/>
              <a:t>29.03.2020</a:t>
            </a:r>
            <a:endParaRPr lang="en-US" dirty="0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66CB0EBA-74B7-4CCB-80C5-A68A8DBE0C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 err="1"/>
              <a:t>Безп</a:t>
            </a:r>
            <a:r>
              <a:rPr lang="en-US" dirty="0"/>
              <a:t>’</a:t>
            </a:r>
            <a:r>
              <a:rPr lang="ru-RU" dirty="0" err="1"/>
              <a:t>ятчук</a:t>
            </a:r>
            <a:r>
              <a:rPr lang="ru-RU" dirty="0"/>
              <a:t> Аліна</a:t>
            </a:r>
            <a:endParaRPr lang="en-US" dirty="0"/>
          </a:p>
        </p:txBody>
      </p:sp>
      <p:sp>
        <p:nvSpPr>
          <p:cNvPr id="10" name="Прямокутник 9">
            <a:extLst>
              <a:ext uri="{FF2B5EF4-FFF2-40B4-BE49-F238E27FC236}">
                <a16:creationId xmlns:a16="http://schemas.microsoft.com/office/drawing/2014/main" id="{E62B34F9-AC83-434A-8477-BBA7FD904B96}"/>
              </a:ext>
            </a:extLst>
          </p:cNvPr>
          <p:cNvSpPr/>
          <p:nvPr/>
        </p:nvSpPr>
        <p:spPr>
          <a:xfrm>
            <a:off x="3910479" y="970273"/>
            <a:ext cx="6096000" cy="373757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uk-UA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Шаблони картки </a:t>
            </a:r>
            <a:r>
              <a:rPr lang="uk-UA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учасника проекту АСП</a:t>
            </a:r>
            <a:endParaRPr lang="uk-UA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FB8E2B29-3CDD-4A46-808F-2B5B1CB98E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26071" y="1961530"/>
            <a:ext cx="3334640" cy="45141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828979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7907076-C8FF-4A9C-BDB8-36158F1B2A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0247" y="72168"/>
            <a:ext cx="6031064" cy="970450"/>
          </a:xfrm>
        </p:spPr>
        <p:txBody>
          <a:bodyPr/>
          <a:lstStyle/>
          <a:p>
            <a:r>
              <a:rPr lang="uk-UA" dirty="0"/>
              <a:t>Виконані роботи</a:t>
            </a:r>
          </a:p>
        </p:txBody>
      </p:sp>
      <p:pic>
        <p:nvPicPr>
          <p:cNvPr id="6" name="ASP.ORG">
            <a:hlinkClick r:id="" action="ppaction://media"/>
            <a:extLst>
              <a:ext uri="{FF2B5EF4-FFF2-40B4-BE49-F238E27FC236}">
                <a16:creationId xmlns:a16="http://schemas.microsoft.com/office/drawing/2014/main" id="{86330F5D-AA2A-4FCB-89A3-0E1E24DD4E8C}"/>
              </a:ext>
            </a:extLst>
          </p:cNvPr>
          <p:cNvPicPr>
            <a:picLocks noGrp="1" noChangeAspect="1"/>
          </p:cNvPicPr>
          <p:nvPr>
            <p:ph idx="1"/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958928" y="2013068"/>
            <a:ext cx="7864145" cy="4436533"/>
          </a:xfrm>
        </p:spPr>
      </p:pic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3C5F2E28-0713-4EEA-BBAF-0C5484011F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uk-UA" dirty="0"/>
              <a:t>29.03.2020</a:t>
            </a:r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A82DAFFA-B82A-4146-9A26-6C54AC014A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 err="1"/>
              <a:t>Безп</a:t>
            </a:r>
            <a:r>
              <a:rPr lang="en-US" dirty="0"/>
              <a:t>’</a:t>
            </a:r>
            <a:r>
              <a:rPr lang="ru-RU" dirty="0" err="1"/>
              <a:t>ятчук</a:t>
            </a:r>
            <a:r>
              <a:rPr lang="ru-RU" dirty="0"/>
              <a:t> Аліна</a:t>
            </a:r>
            <a:endParaRPr lang="en-US" dirty="0"/>
          </a:p>
        </p:txBody>
      </p:sp>
      <p:sp>
        <p:nvSpPr>
          <p:cNvPr id="7" name="Прямокутник 6">
            <a:extLst>
              <a:ext uri="{FF2B5EF4-FFF2-40B4-BE49-F238E27FC236}">
                <a16:creationId xmlns:a16="http://schemas.microsoft.com/office/drawing/2014/main" id="{6F7D3849-3A36-4F48-A087-7B6B127DD15A}"/>
              </a:ext>
            </a:extLst>
          </p:cNvPr>
          <p:cNvSpPr/>
          <p:nvPr/>
        </p:nvSpPr>
        <p:spPr>
          <a:xfrm>
            <a:off x="3432067" y="1042618"/>
            <a:ext cx="563924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Відео-обкладинка для сторінки АСП у фейсбуці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6869217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2037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6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005E566-F5F1-4C03-ADD9-9230226B0C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6509" y="999202"/>
            <a:ext cx="10198979" cy="970450"/>
          </a:xfrm>
        </p:spPr>
        <p:txBody>
          <a:bodyPr/>
          <a:lstStyle/>
          <a:p>
            <a:r>
              <a:rPr lang="uk-UA" sz="1800" dirty="0"/>
              <a:t>ВІДГУК</a:t>
            </a:r>
            <a:br>
              <a:rPr lang="uk-UA" sz="1800" dirty="0"/>
            </a:br>
            <a:r>
              <a:rPr lang="uk-UA" sz="1800" dirty="0"/>
              <a:t>Керівника практики від кафедри реклама і зв'язки з громадськістю</a:t>
            </a:r>
            <a:br>
              <a:rPr lang="uk-UA" sz="1800" dirty="0"/>
            </a:br>
            <a:r>
              <a:rPr lang="uk-UA" sz="1800" dirty="0" err="1"/>
              <a:t>Стадніченко</a:t>
            </a:r>
            <a:r>
              <a:rPr lang="uk-UA" sz="1800" dirty="0"/>
              <a:t> Ольги Іванівни</a:t>
            </a:r>
            <a:br>
              <a:rPr lang="uk-UA" sz="1800" dirty="0"/>
            </a:br>
            <a:r>
              <a:rPr lang="uk-UA" sz="1800" dirty="0"/>
              <a:t>На звіт студентки 2 курсу </a:t>
            </a:r>
            <a:r>
              <a:rPr lang="uk-UA" sz="1800" dirty="0" err="1"/>
              <a:t>Безп'ятчук</a:t>
            </a:r>
            <a:r>
              <a:rPr lang="uk-UA" sz="1800" dirty="0"/>
              <a:t> </a:t>
            </a:r>
            <a:r>
              <a:rPr lang="uk-UA" sz="1800" dirty="0" err="1"/>
              <a:t>Аліни</a:t>
            </a:r>
            <a:r>
              <a:rPr lang="uk-UA" sz="1800" dirty="0"/>
              <a:t>, яка проходила практику в міжнародному </a:t>
            </a:r>
            <a:r>
              <a:rPr lang="uk-UA" sz="1800" dirty="0" err="1"/>
              <a:t>проєкті</a:t>
            </a:r>
            <a:r>
              <a:rPr lang="uk-UA" sz="1800" dirty="0"/>
              <a:t> «Академія сучасного політика»</a:t>
            </a:r>
            <a:br>
              <a:rPr lang="uk-UA" sz="1800" dirty="0"/>
            </a:br>
            <a:endParaRPr lang="uk-UA" sz="1800" dirty="0"/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6E71D72D-7D36-4D17-94DA-CE5D64587D6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9644" y="2300714"/>
            <a:ext cx="11932356" cy="4244487"/>
          </a:xfrm>
        </p:spPr>
        <p:txBody>
          <a:bodyPr>
            <a:normAutofit fontScale="55000" lnSpcReduction="20000"/>
          </a:bodyPr>
          <a:lstStyle/>
          <a:p>
            <a:pPr marL="0" indent="0">
              <a:buNone/>
            </a:pPr>
            <a:r>
              <a:rPr lang="uk-UA" sz="2700" dirty="0" err="1"/>
              <a:t>Безп’ятчук</a:t>
            </a:r>
            <a:r>
              <a:rPr lang="uk-UA" sz="2700" dirty="0"/>
              <a:t> Аліна Олегівна, студентка групи РЗГб-2-18-4.Од, Київського університету імені Бориса Грінченка, проходила навчально-ознайомчу практику з 16.03.2020р. по 29.03.2020р. у міжнародному </a:t>
            </a:r>
            <a:r>
              <a:rPr lang="uk-UA" sz="2800" dirty="0" err="1"/>
              <a:t>проєті</a:t>
            </a:r>
            <a:r>
              <a:rPr lang="uk-UA" sz="2800" dirty="0"/>
              <a:t> </a:t>
            </a:r>
            <a:r>
              <a:rPr lang="uk-UA" sz="2700" dirty="0"/>
              <a:t>«Академії сучасного політика». Під час проходження практики студентка була на посаді </a:t>
            </a:r>
            <a:r>
              <a:rPr lang="en-US" sz="2700" dirty="0"/>
              <a:t>SMM</a:t>
            </a:r>
            <a:r>
              <a:rPr lang="uk-UA" sz="2700" dirty="0"/>
              <a:t>-менеджера та дизайнера.</a:t>
            </a:r>
          </a:p>
          <a:p>
            <a:pPr marL="0" indent="0">
              <a:buNone/>
            </a:pPr>
            <a:r>
              <a:rPr lang="uk-UA" sz="2700" dirty="0"/>
              <a:t>У процесі проходження практики студентка показала не тільки значний рівень теоретичних знань, але й практичні навички були на належному рівні. До роботи ставилася сумлінно і </a:t>
            </a:r>
            <a:r>
              <a:rPr lang="uk-UA" sz="2700" dirty="0" err="1"/>
              <a:t>відповідально</a:t>
            </a:r>
            <a:r>
              <a:rPr lang="uk-UA" sz="2700" dirty="0"/>
              <a:t>, виконувала усі завдання різної складності. </a:t>
            </a:r>
          </a:p>
          <a:p>
            <a:pPr marL="0" indent="0">
              <a:buNone/>
            </a:pPr>
            <a:r>
              <a:rPr lang="uk-UA" sz="2700" dirty="0"/>
              <a:t>Упродовж практики вона проявляла критичне мислення ,а також гарні навички самостійної роботи. Якщо перед нею стояло незнайоме завдання, то вона з легкістю ознайомлювалася та опрацьовувала незрозумілі їй речі. До того ж, завдяки навичкам дизайну, поставлені завдання виконувала своєчасно та якісно.</a:t>
            </a:r>
          </a:p>
          <a:p>
            <a:pPr marL="0" indent="0">
              <a:buNone/>
            </a:pPr>
            <a:r>
              <a:rPr lang="uk-UA" sz="2700" dirty="0"/>
              <a:t>За період проходження практики Аліна проявляла себе як сумлінний, надійний, відповідальний, цілеспрямований спеціаліст. Вона має хороші аналітичні здібності, творчий підхід до справи, хорошу пам'ять та увагу, а також готовність до роботи поза офісом.</a:t>
            </a:r>
          </a:p>
          <a:p>
            <a:pPr marL="0" indent="0">
              <a:buNone/>
            </a:pPr>
            <a:r>
              <a:rPr lang="uk-UA" sz="2700" dirty="0"/>
              <a:t>У ході проходження практики , Аліна була активною та зацікавленою у роботі над завданнями ,тому можна зробити висновок, що вона дійсно зацікавлена у сфері реклами та </a:t>
            </a:r>
            <a:r>
              <a:rPr lang="uk-UA" sz="2700" dirty="0" err="1"/>
              <a:t>зв’язків</a:t>
            </a:r>
            <a:r>
              <a:rPr lang="uk-UA" sz="2700" dirty="0"/>
              <a:t> із громадськістю . Під час проходження практики у міжнародному </a:t>
            </a:r>
            <a:r>
              <a:rPr lang="uk-UA" sz="2700" dirty="0" err="1"/>
              <a:t>проєкті</a:t>
            </a:r>
            <a:r>
              <a:rPr lang="uk-UA" sz="2700" dirty="0"/>
              <a:t> «Академія сучасного політика» виконала на професійному рівні всі поставлені перед нею завдання, а саме:</a:t>
            </a:r>
          </a:p>
          <a:p>
            <a:pPr marL="0" indent="0">
              <a:buNone/>
            </a:pPr>
            <a:r>
              <a:rPr lang="uk-UA" sz="2700" dirty="0"/>
              <a:t>-Ознайомилася зі специфікою діяльності, якою займається </a:t>
            </a:r>
            <a:r>
              <a:rPr lang="uk-UA" sz="2700" dirty="0" err="1"/>
              <a:t>академія,а</a:t>
            </a:r>
            <a:r>
              <a:rPr lang="uk-UA" sz="2700" dirty="0"/>
              <a:t> також із їхнім сайтом та соціальними мережами. </a:t>
            </a:r>
          </a:p>
          <a:p>
            <a:pPr marL="0" indent="0">
              <a:buNone/>
            </a:pPr>
            <a:r>
              <a:rPr lang="uk-UA" sz="2700" dirty="0"/>
              <a:t>-Опрацювала курс з </a:t>
            </a:r>
            <a:r>
              <a:rPr lang="uk-UA" sz="2700" dirty="0" err="1"/>
              <a:t>копірайтингу</a:t>
            </a:r>
            <a:r>
              <a:rPr lang="uk-UA" sz="2700" dirty="0"/>
              <a:t>  Дениса </a:t>
            </a:r>
            <a:r>
              <a:rPr lang="uk-UA" sz="2700" dirty="0" err="1"/>
              <a:t>Каплунова</a:t>
            </a:r>
            <a:r>
              <a:rPr lang="uk-UA" sz="2700" dirty="0"/>
              <a:t>.</a:t>
            </a:r>
          </a:p>
          <a:p>
            <a:endParaRPr lang="uk-UA" dirty="0"/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1C72A451-0696-4132-AED2-F790F37992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uk-UA" dirty="0"/>
              <a:t>29.03.2020</a:t>
            </a:r>
            <a:endParaRPr lang="en-US" dirty="0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4CB2C908-E2B0-4A96-847F-21D7ADD622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 err="1"/>
              <a:t>Безп</a:t>
            </a:r>
            <a:r>
              <a:rPr lang="en-US" dirty="0"/>
              <a:t>’</a:t>
            </a:r>
            <a:r>
              <a:rPr lang="ru-RU" dirty="0" err="1"/>
              <a:t>ятчук</a:t>
            </a:r>
            <a:r>
              <a:rPr lang="ru-RU" dirty="0"/>
              <a:t> Аліна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492863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EF267EE-AC60-4245-8F68-7439911023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83017" y="898744"/>
            <a:ext cx="10198979" cy="970450"/>
          </a:xfrm>
        </p:spPr>
        <p:txBody>
          <a:bodyPr/>
          <a:lstStyle/>
          <a:p>
            <a:r>
              <a:rPr lang="uk-UA" sz="1800" dirty="0"/>
              <a:t>ВІДГУК</a:t>
            </a:r>
            <a:br>
              <a:rPr lang="uk-UA" sz="1800" dirty="0"/>
            </a:br>
            <a:r>
              <a:rPr lang="uk-UA" sz="1800" dirty="0"/>
              <a:t>Керівника практики від кафедри реклама і зв'язки з громадськістю</a:t>
            </a:r>
            <a:br>
              <a:rPr lang="uk-UA" sz="1800" dirty="0"/>
            </a:br>
            <a:r>
              <a:rPr lang="uk-UA" sz="1800" dirty="0" err="1"/>
              <a:t>Стадніченко</a:t>
            </a:r>
            <a:r>
              <a:rPr lang="uk-UA" sz="1800" dirty="0"/>
              <a:t> Ольги Іванівни</a:t>
            </a:r>
            <a:br>
              <a:rPr lang="uk-UA" sz="1800" dirty="0"/>
            </a:br>
            <a:r>
              <a:rPr lang="uk-UA" sz="1800" dirty="0"/>
              <a:t>На звіт студентки 2 курсу </a:t>
            </a:r>
            <a:r>
              <a:rPr lang="uk-UA" sz="1800" dirty="0" err="1"/>
              <a:t>Безп'ятчук</a:t>
            </a:r>
            <a:r>
              <a:rPr lang="uk-UA" sz="1800" dirty="0"/>
              <a:t> </a:t>
            </a:r>
            <a:r>
              <a:rPr lang="uk-UA" sz="1800" dirty="0" err="1"/>
              <a:t>Аліни</a:t>
            </a:r>
            <a:r>
              <a:rPr lang="uk-UA" sz="1800" dirty="0"/>
              <a:t>, яка проходила практику в міжнародному </a:t>
            </a:r>
            <a:r>
              <a:rPr lang="uk-UA" sz="1800" dirty="0" err="1"/>
              <a:t>проєкті</a:t>
            </a:r>
            <a:r>
              <a:rPr lang="uk-UA" sz="1800" dirty="0"/>
              <a:t> «Академія сучасного політика»</a:t>
            </a:r>
            <a:br>
              <a:rPr lang="uk-UA" sz="1800" dirty="0"/>
            </a:br>
            <a:endParaRPr lang="uk-UA" sz="1800" dirty="0"/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11BB92D6-F9C9-496C-92EF-9493AE45573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0196" y="2044152"/>
            <a:ext cx="11864622" cy="4683612"/>
          </a:xfrm>
        </p:spPr>
        <p:txBody>
          <a:bodyPr>
            <a:normAutofit fontScale="32500" lnSpcReduction="20000"/>
          </a:bodyPr>
          <a:lstStyle/>
          <a:p>
            <a:pPr marL="0" indent="0">
              <a:buNone/>
            </a:pPr>
            <a:r>
              <a:rPr lang="uk-UA" sz="4600" dirty="0"/>
              <a:t>-Створила 3 варіанти нових обкладинок для сторінок на фейсбуці.</a:t>
            </a:r>
          </a:p>
          <a:p>
            <a:pPr marL="0" indent="0">
              <a:buNone/>
            </a:pPr>
            <a:r>
              <a:rPr lang="uk-UA" sz="4600" dirty="0"/>
              <a:t>-Розробила ідею та змонтувала вступ для </a:t>
            </a:r>
            <a:r>
              <a:rPr lang="uk-UA" sz="4600" dirty="0" err="1"/>
              <a:t>вебінару</a:t>
            </a:r>
            <a:r>
              <a:rPr lang="uk-UA" sz="4600" dirty="0"/>
              <a:t> однієї із </a:t>
            </a:r>
            <a:r>
              <a:rPr lang="uk-UA" sz="4600" dirty="0" err="1"/>
              <a:t>коучинг</a:t>
            </a:r>
            <a:r>
              <a:rPr lang="uk-UA" sz="4600" dirty="0"/>
              <a:t>-програми </a:t>
            </a:r>
            <a:r>
              <a:rPr lang="uk-UA" sz="4600" dirty="0" err="1"/>
              <a:t>проєкту</a:t>
            </a:r>
            <a:r>
              <a:rPr lang="uk-UA" sz="4600" dirty="0"/>
              <a:t>. </a:t>
            </a:r>
          </a:p>
          <a:p>
            <a:pPr marL="0" indent="0">
              <a:buNone/>
            </a:pPr>
            <a:r>
              <a:rPr lang="uk-UA" sz="4600" dirty="0"/>
              <a:t>-Розробила </a:t>
            </a:r>
            <a:r>
              <a:rPr lang="uk-UA" sz="4600" dirty="0" err="1"/>
              <a:t>відеообкладинку</a:t>
            </a:r>
            <a:r>
              <a:rPr lang="uk-UA" sz="4600" dirty="0"/>
              <a:t> сторінки АСП у фейсбуці</a:t>
            </a:r>
          </a:p>
          <a:p>
            <a:pPr marL="0" indent="0">
              <a:buNone/>
            </a:pPr>
            <a:r>
              <a:rPr lang="uk-UA" sz="4600" dirty="0"/>
              <a:t>-Розробила ідею та змонтувала завершення для </a:t>
            </a:r>
            <a:r>
              <a:rPr lang="uk-UA" sz="4600" dirty="0" err="1"/>
              <a:t>вебінару</a:t>
            </a:r>
            <a:r>
              <a:rPr lang="uk-UA" sz="4600" dirty="0"/>
              <a:t> однієї із </a:t>
            </a:r>
            <a:r>
              <a:rPr lang="uk-UA" sz="4600" dirty="0" err="1"/>
              <a:t>коучинг</a:t>
            </a:r>
            <a:r>
              <a:rPr lang="uk-UA" sz="4600" dirty="0"/>
              <a:t>-програми </a:t>
            </a:r>
            <a:r>
              <a:rPr lang="uk-UA" sz="4600" dirty="0" err="1"/>
              <a:t>проєкту</a:t>
            </a:r>
            <a:r>
              <a:rPr lang="uk-UA" sz="4600" dirty="0"/>
              <a:t>. </a:t>
            </a:r>
          </a:p>
          <a:p>
            <a:pPr marL="0" indent="0">
              <a:buNone/>
            </a:pPr>
            <a:r>
              <a:rPr lang="uk-UA" sz="4600" dirty="0"/>
              <a:t>-Розробила ТЗ на монтаж у плані корекції наявного ролику з попереднього завдання (</a:t>
            </a:r>
            <a:r>
              <a:rPr lang="uk-UA" sz="4600" dirty="0" err="1"/>
              <a:t>вебінар</a:t>
            </a:r>
            <a:r>
              <a:rPr lang="uk-UA" sz="4600" dirty="0"/>
              <a:t>). </a:t>
            </a:r>
          </a:p>
          <a:p>
            <a:pPr marL="0" indent="0">
              <a:buNone/>
            </a:pPr>
            <a:r>
              <a:rPr lang="uk-UA" sz="4600" dirty="0"/>
              <a:t>-Розробила перелік питань для гугл-анкети успішним учасникам проекту, після заповнення якої буде зібрано необхідний матеріал для написання постів про таких учасників на фейсбук-сторінці АСП. </a:t>
            </a:r>
          </a:p>
          <a:p>
            <a:pPr marL="0" indent="0">
              <a:buNone/>
            </a:pPr>
            <a:r>
              <a:rPr lang="uk-UA" sz="4600" dirty="0"/>
              <a:t>-</a:t>
            </a:r>
            <a:r>
              <a:rPr lang="uk-UA" sz="4600" dirty="0" err="1"/>
              <a:t>Ст</a:t>
            </a:r>
            <a:r>
              <a:rPr lang="ru-RU" sz="4600" dirty="0"/>
              <a:t>в</a:t>
            </a:r>
            <a:r>
              <a:rPr lang="uk-UA" sz="4600" dirty="0" err="1"/>
              <a:t>орила</a:t>
            </a:r>
            <a:r>
              <a:rPr lang="uk-UA" sz="4600" dirty="0"/>
              <a:t> картку, тобто міні-анкету учасників ,які пройшли </a:t>
            </a:r>
            <a:r>
              <a:rPr lang="uk-UA" sz="4600" dirty="0" err="1"/>
              <a:t>коучинг</a:t>
            </a:r>
            <a:r>
              <a:rPr lang="uk-UA" sz="4600" dirty="0"/>
              <a:t>-програми та мають певний досвід у навчанні в АСП.</a:t>
            </a:r>
          </a:p>
          <a:p>
            <a:pPr marL="0" indent="0">
              <a:buNone/>
            </a:pPr>
            <a:r>
              <a:rPr lang="uk-UA" sz="4600" dirty="0"/>
              <a:t>-Аналізувала завдання та працювала із фейсбук-сторінкою </a:t>
            </a:r>
            <a:r>
              <a:rPr lang="uk-UA" sz="4600" dirty="0" err="1"/>
              <a:t>проєкту</a:t>
            </a:r>
            <a:r>
              <a:rPr lang="uk-UA" sz="4600" dirty="0"/>
              <a:t>.</a:t>
            </a:r>
          </a:p>
          <a:p>
            <a:pPr marL="0" indent="0">
              <a:buNone/>
            </a:pPr>
            <a:r>
              <a:rPr lang="uk-UA" sz="4600" dirty="0"/>
              <a:t>Студентка </a:t>
            </a:r>
            <a:r>
              <a:rPr lang="uk-UA" sz="4600" dirty="0" err="1"/>
              <a:t>Безп’ятчук</a:t>
            </a:r>
            <a:r>
              <a:rPr lang="uk-UA" sz="4600" dirty="0"/>
              <a:t> Аліна в процесі проходження практики ознайомилася зі структурою </a:t>
            </a:r>
            <a:r>
              <a:rPr lang="uk-UA" sz="4600" dirty="0" err="1"/>
              <a:t>проєкту</a:t>
            </a:r>
            <a:r>
              <a:rPr lang="uk-UA" sz="4600" dirty="0"/>
              <a:t> «АСП». Визначила місце </a:t>
            </a:r>
            <a:r>
              <a:rPr lang="uk-UA" sz="4600" dirty="0" err="1"/>
              <a:t>проєкту</a:t>
            </a:r>
            <a:r>
              <a:rPr lang="uk-UA" sz="4600" dirty="0"/>
              <a:t> в соціальному та маркетинговому середовищі. Проаналізувала на достатньо професійному рівні міжнародний </a:t>
            </a:r>
            <a:r>
              <a:rPr lang="uk-UA" sz="4600" dirty="0" err="1"/>
              <a:t>проєкт</a:t>
            </a:r>
            <a:r>
              <a:rPr lang="uk-UA" sz="4600" dirty="0"/>
              <a:t> «Академія сучасного політика»;</a:t>
            </a:r>
            <a:br>
              <a:rPr lang="uk-UA" sz="4600" dirty="0"/>
            </a:br>
            <a:br>
              <a:rPr lang="uk-UA" sz="4600" dirty="0"/>
            </a:br>
            <a:r>
              <a:rPr lang="uk-UA" sz="4600" dirty="0"/>
              <a:t>У дистанційному режимі активно та ввічливо </a:t>
            </a:r>
            <a:r>
              <a:rPr lang="uk-UA" sz="4600" dirty="0" err="1"/>
              <a:t>комунікувала</a:t>
            </a:r>
            <a:r>
              <a:rPr lang="uk-UA" sz="4600" dirty="0"/>
              <a:t> із керівником «АСП».</a:t>
            </a:r>
          </a:p>
          <a:p>
            <a:pPr marL="0" indent="0">
              <a:buNone/>
            </a:pPr>
            <a:r>
              <a:rPr lang="uk-UA" sz="4600" dirty="0"/>
              <a:t>За результатом представленого звіту та відповідно до</a:t>
            </a:r>
            <a:br>
              <a:rPr lang="uk-UA" sz="4600" dirty="0"/>
            </a:br>
            <a:r>
              <a:rPr lang="uk-UA" sz="4600" dirty="0"/>
              <a:t>змісту проведеної практики вважаю, що проходження практики </a:t>
            </a:r>
            <a:r>
              <a:rPr lang="uk-UA" sz="4600" dirty="0" err="1"/>
              <a:t>Безп’ятчук</a:t>
            </a:r>
            <a:r>
              <a:rPr lang="uk-UA" sz="4600" dirty="0"/>
              <a:t> </a:t>
            </a:r>
            <a:r>
              <a:rPr lang="uk-UA" sz="4600" dirty="0" err="1"/>
              <a:t>Аліни</a:t>
            </a:r>
            <a:r>
              <a:rPr lang="uk-UA" sz="4600" dirty="0"/>
              <a:t> можна оцінити «на відмінно».</a:t>
            </a:r>
          </a:p>
          <a:p>
            <a:endParaRPr lang="uk-UA" dirty="0"/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2955A96B-1AEC-4AFA-B947-D98A8FCA89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uk-UA" dirty="0"/>
              <a:t>29.03.2020</a:t>
            </a:r>
            <a:endParaRPr lang="en-US" dirty="0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6933B83B-5F79-4CCB-A319-3722B860FE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 err="1"/>
              <a:t>Безп</a:t>
            </a:r>
            <a:r>
              <a:rPr lang="en-US" dirty="0"/>
              <a:t>’</a:t>
            </a:r>
            <a:r>
              <a:rPr lang="ru-RU" dirty="0" err="1"/>
              <a:t>ятчук</a:t>
            </a:r>
            <a:r>
              <a:rPr lang="ru-RU" dirty="0"/>
              <a:t> Аліна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114985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5023344-403F-44F1-B398-7224576959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/>
              <a:t>ВИСНОВОК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79BA86D6-BE2A-4756-BD9F-5246957B64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6176" y="2981793"/>
            <a:ext cx="11699648" cy="4263081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uk-UA" sz="2300" dirty="0"/>
              <a:t>У період з 16.03.2020р. по 29.03.2020р. я проходила навчально-ознайомчу практику на базі міжнародного </a:t>
            </a:r>
            <a:r>
              <a:rPr lang="uk-UA" dirty="0" err="1"/>
              <a:t>проєкту</a:t>
            </a:r>
            <a:r>
              <a:rPr lang="uk-UA" sz="2300" dirty="0">
                <a:solidFill>
                  <a:srgbClr val="FF0000"/>
                </a:solidFill>
              </a:rPr>
              <a:t> </a:t>
            </a:r>
            <a:r>
              <a:rPr lang="uk-UA" sz="2300" dirty="0"/>
              <a:t>«Академія сучасного політика» під керівництвом</a:t>
            </a:r>
            <a:r>
              <a:rPr lang="uk-UA" sz="2300" b="1" dirty="0"/>
              <a:t> </a:t>
            </a:r>
            <a:r>
              <a:rPr lang="uk-UA" sz="2300" dirty="0"/>
              <a:t>Колесник Марії Михайлівни. </a:t>
            </a:r>
          </a:p>
          <a:p>
            <a:pPr marL="0" indent="0">
              <a:buNone/>
            </a:pPr>
            <a:r>
              <a:rPr lang="uk-UA" sz="2300" dirty="0"/>
              <a:t>У процесі проходження практики ознайомилася зі структурою </a:t>
            </a:r>
            <a:r>
              <a:rPr lang="uk-UA" dirty="0" err="1"/>
              <a:t>проєкту</a:t>
            </a:r>
            <a:r>
              <a:rPr lang="uk-UA" sz="2300" dirty="0"/>
              <a:t> «АСП». Визначила місце </a:t>
            </a:r>
            <a:r>
              <a:rPr lang="uk-UA" dirty="0" err="1"/>
              <a:t>проєкту</a:t>
            </a:r>
            <a:r>
              <a:rPr lang="uk-UA" sz="2300" dirty="0"/>
              <a:t> в соціальному та маркетинговому середовищі. Проаналізувала на достатньо професійному рівні міжнародний </a:t>
            </a:r>
            <a:r>
              <a:rPr lang="uk-UA" dirty="0" err="1"/>
              <a:t>проєкт</a:t>
            </a:r>
            <a:r>
              <a:rPr lang="uk-UA" sz="2300" dirty="0"/>
              <a:t> «Академія сучасного політика». </a:t>
            </a:r>
          </a:p>
          <a:p>
            <a:pPr marL="0" indent="0">
              <a:buNone/>
            </a:pPr>
            <a:r>
              <a:rPr lang="uk-UA" sz="2300" dirty="0"/>
              <a:t>Під час проходження практики я була на посаді </a:t>
            </a:r>
            <a:r>
              <a:rPr lang="en-US" sz="2300" dirty="0"/>
              <a:t>SMM</a:t>
            </a:r>
            <a:r>
              <a:rPr lang="uk-UA" sz="2300" dirty="0"/>
              <a:t>-менеджера. Завдяки навичкам дизайну, які отримала в університеті, усі поставлені завдання виконувала своєчасно та якісно.</a:t>
            </a:r>
          </a:p>
          <a:p>
            <a:pPr marL="0" indent="0">
              <a:buNone/>
            </a:pPr>
            <a:r>
              <a:rPr lang="uk-UA" sz="2300" dirty="0"/>
              <a:t>Навчилася формувати здатність приймати професійні рішення та брати на себе відповідальність, а також аналізувати та визначити маркетингову діяльність </a:t>
            </a:r>
            <a:r>
              <a:rPr lang="uk-UA" dirty="0" err="1"/>
              <a:t>проєкту</a:t>
            </a:r>
            <a:r>
              <a:rPr lang="uk-UA" sz="2300" dirty="0"/>
              <a:t>, його комунікаційну політику та засоби просування.</a:t>
            </a:r>
          </a:p>
          <a:p>
            <a:pPr marL="0" indent="0">
              <a:buNone/>
            </a:pPr>
            <a:r>
              <a:rPr lang="uk-UA" sz="2300" dirty="0"/>
              <a:t>Окрім того, </a:t>
            </a:r>
            <a:r>
              <a:rPr lang="ru-RU" sz="2300" dirty="0"/>
              <a:t>брала участь у </a:t>
            </a:r>
            <a:r>
              <a:rPr lang="ru-RU" sz="2300" dirty="0" err="1"/>
              <a:t>розробці</a:t>
            </a:r>
            <a:r>
              <a:rPr lang="ru-RU" sz="2300" dirty="0"/>
              <a:t> </a:t>
            </a:r>
            <a:r>
              <a:rPr lang="ru-RU" sz="2300" dirty="0" err="1"/>
              <a:t>відео</a:t>
            </a:r>
            <a:r>
              <a:rPr lang="ru-RU" sz="2300" dirty="0"/>
              <a:t>- та </a:t>
            </a:r>
            <a:r>
              <a:rPr lang="ru-RU" sz="2300" dirty="0" err="1"/>
              <a:t>фотоматеріалу</a:t>
            </a:r>
            <a:r>
              <a:rPr lang="ru-RU" sz="2300" dirty="0"/>
              <a:t> для </a:t>
            </a:r>
            <a:r>
              <a:rPr lang="ru-RU" sz="2300" dirty="0" err="1"/>
              <a:t>соціальних</a:t>
            </a:r>
            <a:r>
              <a:rPr lang="ru-RU" sz="2300" dirty="0"/>
              <a:t> мереж </a:t>
            </a:r>
            <a:r>
              <a:rPr lang="uk-UA" dirty="0" err="1"/>
              <a:t>проєкту</a:t>
            </a:r>
            <a:r>
              <a:rPr lang="ru-RU" sz="2300" dirty="0"/>
              <a:t>, </a:t>
            </a:r>
            <a:r>
              <a:rPr lang="ru-RU" sz="2300" dirty="0" err="1"/>
              <a:t>аналізувала</a:t>
            </a:r>
            <a:r>
              <a:rPr lang="ru-RU" sz="2300" dirty="0"/>
              <a:t> </a:t>
            </a:r>
            <a:r>
              <a:rPr lang="ru-RU" sz="2300" dirty="0" err="1"/>
              <a:t>конкурентів</a:t>
            </a:r>
            <a:r>
              <a:rPr lang="ru-RU" sz="2300" dirty="0"/>
              <a:t> та </a:t>
            </a:r>
            <a:r>
              <a:rPr lang="ru-RU" sz="2300" dirty="0" err="1"/>
              <a:t>спрогнозувала</a:t>
            </a:r>
            <a:r>
              <a:rPr lang="ru-RU" sz="2300" dirty="0"/>
              <a:t> </a:t>
            </a:r>
            <a:r>
              <a:rPr lang="ru-RU" sz="2300" dirty="0" err="1"/>
              <a:t>тенденції</a:t>
            </a:r>
            <a:r>
              <a:rPr lang="ru-RU" sz="2300" dirty="0"/>
              <a:t> у </a:t>
            </a:r>
            <a:r>
              <a:rPr lang="ru-RU" sz="2300" dirty="0" err="1"/>
              <a:t>сфері</a:t>
            </a:r>
            <a:r>
              <a:rPr lang="ru-RU" sz="2300" dirty="0"/>
              <a:t> </a:t>
            </a:r>
            <a:r>
              <a:rPr lang="ru-RU" sz="2300" dirty="0" err="1"/>
              <a:t>діяльності</a:t>
            </a:r>
            <a:r>
              <a:rPr lang="ru-RU" sz="2300" dirty="0"/>
              <a:t> </a:t>
            </a:r>
            <a:r>
              <a:rPr lang="uk-UA" dirty="0" err="1"/>
              <a:t>проєкту</a:t>
            </a:r>
            <a:r>
              <a:rPr lang="uk-UA" sz="2300" dirty="0"/>
              <a:t>,</a:t>
            </a:r>
            <a:r>
              <a:rPr lang="ru-RU" sz="2300" dirty="0" err="1"/>
              <a:t>створювала</a:t>
            </a:r>
            <a:r>
              <a:rPr lang="ru-RU" sz="2300" dirty="0"/>
              <a:t> редизайн </a:t>
            </a:r>
            <a:r>
              <a:rPr lang="ru-RU" sz="2300" dirty="0" err="1"/>
              <a:t>обкладинок</a:t>
            </a:r>
            <a:r>
              <a:rPr lang="ru-RU" sz="2300" dirty="0"/>
              <a:t> проекту в </a:t>
            </a:r>
            <a:r>
              <a:rPr lang="ru-RU" sz="2300" dirty="0" err="1"/>
              <a:t>соціальних</a:t>
            </a:r>
            <a:r>
              <a:rPr lang="ru-RU" sz="2300" dirty="0"/>
              <a:t> мережах</a:t>
            </a:r>
            <a:r>
              <a:rPr lang="uk-UA" sz="2300" dirty="0"/>
              <a:t>.</a:t>
            </a:r>
          </a:p>
          <a:p>
            <a:pPr marL="0" indent="0">
              <a:buNone/>
            </a:pPr>
            <a:r>
              <a:rPr lang="uk-UA" sz="2300" dirty="0"/>
              <a:t>Проаналізувавши свою роботу, я дійшла висновку, що якісний контент у рекламній кампанії сьогодні займає найважливіше місце, інформація, яка публікується від імені </a:t>
            </a:r>
            <a:r>
              <a:rPr lang="uk-UA" dirty="0" err="1"/>
              <a:t>проєкту</a:t>
            </a:r>
            <a:r>
              <a:rPr lang="uk-UA" sz="2300" dirty="0"/>
              <a:t>, може публікуватися в різній манері, саме це я зуміла використати на практиці.</a:t>
            </a:r>
          </a:p>
          <a:p>
            <a:pPr marL="0" indent="0">
              <a:buNone/>
            </a:pPr>
            <a:r>
              <a:rPr lang="uk-UA" sz="2300" dirty="0"/>
              <a:t>Завдяки практиці я закріпила знання, здобуті при вивченні фахових та спеціалізованих дисциплін, оволоділа сучасними методами , вдосконалила професійну вправність та розширила практичний досвід.</a:t>
            </a:r>
            <a:r>
              <a:rPr lang="uk-UA" dirty="0"/>
              <a:t> </a:t>
            </a:r>
            <a:r>
              <a:rPr lang="uk-UA" sz="2300" dirty="0"/>
              <a:t>У результаті ознайомчої практики усвідомила, що дійсно зацікавлена у сфері реклами та </a:t>
            </a:r>
            <a:r>
              <a:rPr lang="uk-UA" sz="2300" dirty="0" err="1"/>
              <a:t>зв’язків</a:t>
            </a:r>
            <a:r>
              <a:rPr lang="uk-UA" sz="2300" dirty="0"/>
              <a:t> з громадськістю. </a:t>
            </a:r>
          </a:p>
          <a:p>
            <a:pPr marL="0" indent="0">
              <a:buNone/>
            </a:pPr>
            <a:endParaRPr lang="uk-UA" sz="2300" dirty="0"/>
          </a:p>
          <a:p>
            <a:pPr marL="0" indent="0">
              <a:buNone/>
            </a:pPr>
            <a:endParaRPr lang="uk-UA" sz="2300" dirty="0"/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endParaRPr lang="uk-UA" sz="2000" dirty="0"/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endParaRPr lang="ru-UA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uk-UA" dirty="0"/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A1E7DFA7-34C7-49A1-91CB-0055B49DCA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uk-UA" dirty="0"/>
              <a:t>29.03.2020</a:t>
            </a:r>
            <a:endParaRPr lang="en-US" dirty="0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4EC376DA-4735-48CF-B114-C9F06ED879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 err="1"/>
              <a:t>Безп</a:t>
            </a:r>
            <a:r>
              <a:rPr lang="en-US" dirty="0"/>
              <a:t>’</a:t>
            </a:r>
            <a:r>
              <a:rPr lang="ru-RU" dirty="0" err="1"/>
              <a:t>ятчук</a:t>
            </a:r>
            <a:r>
              <a:rPr lang="ru-RU" dirty="0"/>
              <a:t> Аліна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58504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/>
              <a:t>Зміст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21802" y="2604304"/>
            <a:ext cx="9764552" cy="3401394"/>
          </a:xfrm>
        </p:spPr>
        <p:txBody>
          <a:bodyPr>
            <a:norm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uk-UA" sz="2200" dirty="0"/>
              <a:t>Вступ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uk-UA" sz="2200" dirty="0"/>
              <a:t>Мета і завдання практики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uk-UA" sz="2200" dirty="0"/>
              <a:t>Щоденник виконаних робіт із додатками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uk-UA" sz="2200" dirty="0"/>
              <a:t>Дослідження та аналіз, виконані під час практики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uk-UA" sz="2200" dirty="0"/>
              <a:t>Висновки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uk-UA" sz="2200" dirty="0"/>
              <a:t>Відгук керівника від кафедри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uk-UA" sz="2200" dirty="0"/>
              <a:t>Характеристика від керівника бази практики</a:t>
            </a:r>
          </a:p>
          <a:p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uk-UA" dirty="0"/>
              <a:t>29.03.2020</a:t>
            </a:r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 err="1"/>
              <a:t>Безп</a:t>
            </a:r>
            <a:r>
              <a:rPr lang="en-US" dirty="0"/>
              <a:t>’</a:t>
            </a:r>
            <a:r>
              <a:rPr lang="ru-RU" dirty="0" err="1"/>
              <a:t>ятчук</a:t>
            </a:r>
            <a:r>
              <a:rPr lang="ru-RU" dirty="0"/>
              <a:t> Аліна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47034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77" name="Заголовок 1"/>
          <p:cNvSpPr>
            <a:spLocks noGrp="1"/>
          </p:cNvSpPr>
          <p:nvPr>
            <p:ph type="title"/>
          </p:nvPr>
        </p:nvSpPr>
        <p:spPr>
          <a:xfrm>
            <a:off x="2793216" y="2771796"/>
            <a:ext cx="6763870" cy="889768"/>
          </a:xfrm>
        </p:spPr>
        <p:txBody>
          <a:bodyPr/>
          <a:lstStyle/>
          <a:p>
            <a:r>
              <a:rPr lang="ru-RU" dirty="0">
                <a:cs typeface="Arial"/>
              </a:rPr>
              <a:t> </a:t>
            </a:r>
            <a:endParaRPr lang="en-US" dirty="0">
              <a:cs typeface="Arial"/>
            </a:endParaRPr>
          </a:p>
        </p:txBody>
      </p:sp>
      <p:sp>
        <p:nvSpPr>
          <p:cNvPr id="2" name="Прямокутник 1">
            <a:extLst>
              <a:ext uri="{FF2B5EF4-FFF2-40B4-BE49-F238E27FC236}">
                <a16:creationId xmlns:a16="http://schemas.microsoft.com/office/drawing/2014/main" id="{95E8D156-5675-48D4-BF79-B98DD9E0D74B}"/>
              </a:ext>
            </a:extLst>
          </p:cNvPr>
          <p:cNvSpPr/>
          <p:nvPr/>
        </p:nvSpPr>
        <p:spPr>
          <a:xfrm>
            <a:off x="2060222" y="4034557"/>
            <a:ext cx="8071555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6600" dirty="0">
                <a:cs typeface="Arial"/>
              </a:rPr>
              <a:t>ДЯКУ</a:t>
            </a:r>
            <a:r>
              <a:rPr lang="uk-UA" sz="6600" dirty="0">
                <a:cs typeface="Arial"/>
              </a:rPr>
              <a:t>Ю</a:t>
            </a:r>
            <a:r>
              <a:rPr lang="en-US" sz="6600" dirty="0">
                <a:cs typeface="Arial"/>
              </a:rPr>
              <a:t> ЗА УВАГУ!</a:t>
            </a:r>
            <a:endParaRPr lang="uk-UA" sz="66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55640" y="410931"/>
            <a:ext cx="10198979" cy="970450"/>
          </a:xfrm>
        </p:spPr>
        <p:txBody>
          <a:bodyPr/>
          <a:lstStyle/>
          <a:p>
            <a:r>
              <a:rPr lang="ru-RU" dirty="0"/>
              <a:t>ВСТУП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uk-UA" dirty="0"/>
              <a:t>29.03.2020</a:t>
            </a:r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 err="1"/>
              <a:t>Безп</a:t>
            </a:r>
            <a:r>
              <a:rPr lang="en-US" dirty="0"/>
              <a:t>’</a:t>
            </a:r>
            <a:r>
              <a:rPr lang="ru-RU" dirty="0" err="1"/>
              <a:t>ятчук</a:t>
            </a:r>
            <a:r>
              <a:rPr lang="ru-RU" dirty="0"/>
              <a:t> Аліна</a:t>
            </a:r>
            <a:endParaRPr lang="en-US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10132" y="2641602"/>
            <a:ext cx="10198979" cy="3320242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uk-UA" b="1" dirty="0"/>
              <a:t>Навчально-ознайомча</a:t>
            </a:r>
            <a:r>
              <a:rPr lang="uk-UA" dirty="0"/>
              <a:t> </a:t>
            </a:r>
            <a:r>
              <a:rPr lang="uk-UA" b="1" dirty="0"/>
              <a:t>практика</a:t>
            </a:r>
            <a:r>
              <a:rPr lang="uk-UA" dirty="0"/>
              <a:t> спрямована на закріплення знань студента, здобутих при вивченні фахових та спеціалізованих дисциплін, оволодіння сучасними методами ,формами організації діяльності в майбутній професійній сфері , аналіз, удосконалення професійної вправності, опрацювання матеріалів та формування власних висновків, розширення практичного досвіду, формування здатності приймати професійні рішення та брати на себе відповідальність. Результатом ознайомчої практики є усвідомлення студентами майбутньої сфери діяльності, змісту вищої освіти та фахової підготовки.</a:t>
            </a:r>
          </a:p>
          <a:p>
            <a:pPr marL="0" indent="0">
              <a:buNone/>
            </a:pPr>
            <a:r>
              <a:rPr lang="uk-UA" dirty="0"/>
              <a:t>У період з 16.03.2020р. по 29.03.2020р., я проходила практику на базі міжнародного </a:t>
            </a:r>
            <a:r>
              <a:rPr lang="uk-UA" dirty="0" err="1"/>
              <a:t>проєкту</a:t>
            </a:r>
            <a:r>
              <a:rPr lang="uk-UA" dirty="0"/>
              <a:t> «Академія сучасного політика». </a:t>
            </a:r>
          </a:p>
          <a:p>
            <a:pPr marL="0" indent="0">
              <a:buNone/>
            </a:pPr>
            <a:r>
              <a:rPr lang="uk-UA" dirty="0"/>
              <a:t>Керівник практики - доцент кафедри реклами та </a:t>
            </a:r>
            <a:r>
              <a:rPr lang="uk-UA" dirty="0" err="1"/>
              <a:t>зв'язків</a:t>
            </a:r>
            <a:r>
              <a:rPr lang="uk-UA" dirty="0"/>
              <a:t> з громадськістю </a:t>
            </a:r>
            <a:r>
              <a:rPr lang="uk-UA" b="1" dirty="0" err="1"/>
              <a:t>Стадніченко</a:t>
            </a:r>
            <a:r>
              <a:rPr lang="uk-UA" b="1" dirty="0"/>
              <a:t> Ольга Іванівна. </a:t>
            </a:r>
            <a:endParaRPr lang="uk-UA" dirty="0"/>
          </a:p>
          <a:p>
            <a:pPr marL="0" indent="0">
              <a:buNone/>
            </a:pPr>
            <a:r>
              <a:rPr lang="uk-UA" dirty="0"/>
              <a:t>Керівник від бази практики – керівник міжнародного проекту «Академія сучасного політика» - </a:t>
            </a:r>
            <a:r>
              <a:rPr lang="uk-UA" b="1" dirty="0"/>
              <a:t>Колесник Марія Михайлівна.</a:t>
            </a:r>
            <a:endParaRPr lang="uk-UA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671703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/>
              <a:t>МЕТА</a:t>
            </a:r>
            <a:r>
              <a:rPr lang="ru-RU" dirty="0"/>
              <a:t> І ЗАВДАННЯ</a:t>
            </a:r>
            <a:r>
              <a:rPr lang="uk-UA" dirty="0"/>
              <a:t> ПРАКТИКИ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9752" y="2808110"/>
            <a:ext cx="10434026" cy="4484097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uk-UA" sz="1700" b="1" dirty="0"/>
              <a:t>Мета навчально-ознайомчої практики </a:t>
            </a:r>
            <a:r>
              <a:rPr lang="uk-UA" sz="1700" dirty="0"/>
              <a:t>– закріпити знання та навички, здобуті при вивченні основних фахових дисциплін та дисциплін спеціалізації, вдосконалити рекламно-інформаційну компетентність та рекламну майстерність, збирати, аналізувати, опрацьовувати й систематизувати матеріали, провести дослідження та сформувати висновки щодо актуальних питань та існуючих проблем в компанії. Практика проводиться з метою закріплення й розширення знань та вмінь ,отриманих  під час навчання; розвитку активних навичок, застосування на практиці отриманих теоретичних знань; оволодіння студентом первинним професійним досвідом; вибору напрямку професійної діяльності майбутнього фахівця. </a:t>
            </a:r>
          </a:p>
          <a:p>
            <a:pPr marL="0" indent="0">
              <a:buNone/>
            </a:pPr>
            <a:r>
              <a:rPr lang="uk-UA" sz="1700" dirty="0"/>
              <a:t> </a:t>
            </a:r>
            <a:r>
              <a:rPr lang="uk-UA" sz="1800" b="1" dirty="0"/>
              <a:t>Навчально-ознайомчої практика була зорієнтована на такі завдання:</a:t>
            </a:r>
            <a:endParaRPr lang="uk-UA" sz="1800" dirty="0"/>
          </a:p>
          <a:p>
            <a:pPr lvl="0"/>
            <a:r>
              <a:rPr lang="uk-UA" sz="1800" dirty="0"/>
              <a:t>ознайомитись з організаційною структурою та діяльністю міжнародного </a:t>
            </a:r>
            <a:r>
              <a:rPr lang="uk-UA" sz="1800" dirty="0" err="1"/>
              <a:t>проєкту</a:t>
            </a:r>
            <a:r>
              <a:rPr lang="uk-UA" sz="1800" dirty="0"/>
              <a:t>;</a:t>
            </a:r>
          </a:p>
          <a:p>
            <a:pPr lvl="0"/>
            <a:r>
              <a:rPr lang="uk-UA" sz="1800" dirty="0"/>
              <a:t>взяти участь у розроблені ідей рекламних продуктів ,а також у створенні та розповсюдженні </a:t>
            </a:r>
            <a:r>
              <a:rPr lang="ru-RU" sz="1800" dirty="0" err="1"/>
              <a:t>рекламних</a:t>
            </a:r>
            <a:r>
              <a:rPr lang="ru-RU" sz="1800" dirty="0"/>
              <a:t> </a:t>
            </a:r>
            <a:r>
              <a:rPr lang="uk-UA" sz="1800" dirty="0"/>
              <a:t>матеріалів;</a:t>
            </a:r>
          </a:p>
          <a:p>
            <a:pPr lvl="0"/>
            <a:r>
              <a:rPr lang="uk-UA" sz="1800" dirty="0"/>
              <a:t>проаналізувати та визначити маркетингову діяльність компанії, її комунікаційну політику та засоби просування</a:t>
            </a:r>
          </a:p>
          <a:p>
            <a:pPr lvl="0"/>
            <a:r>
              <a:rPr lang="ru-RU" sz="1800" dirty="0" err="1"/>
              <a:t>взяти</a:t>
            </a:r>
            <a:r>
              <a:rPr lang="ru-RU" sz="1800" dirty="0"/>
              <a:t> участь в </a:t>
            </a:r>
            <a:r>
              <a:rPr lang="ru-RU" sz="1800" dirty="0" err="1"/>
              <a:t>розробці</a:t>
            </a:r>
            <a:r>
              <a:rPr lang="ru-RU" sz="1800" dirty="0"/>
              <a:t> </a:t>
            </a:r>
            <a:r>
              <a:rPr lang="ru-RU" sz="1800" dirty="0" err="1"/>
              <a:t>відео</a:t>
            </a:r>
            <a:r>
              <a:rPr lang="ru-RU" sz="1800" dirty="0"/>
              <a:t> та </a:t>
            </a:r>
            <a:r>
              <a:rPr lang="ru-RU" sz="1800" dirty="0" err="1"/>
              <a:t>фотоматеріалу</a:t>
            </a:r>
            <a:r>
              <a:rPr lang="ru-RU" sz="1800" dirty="0"/>
              <a:t> для </a:t>
            </a:r>
            <a:r>
              <a:rPr lang="ru-RU" sz="1800" dirty="0" err="1"/>
              <a:t>соціальних</a:t>
            </a:r>
            <a:r>
              <a:rPr lang="ru-RU" sz="1800" dirty="0"/>
              <a:t> мереж </a:t>
            </a:r>
            <a:r>
              <a:rPr lang="ru-RU" sz="1800" dirty="0" err="1"/>
              <a:t>проєкту</a:t>
            </a:r>
            <a:r>
              <a:rPr lang="ru-RU" sz="1800" dirty="0"/>
              <a:t> </a:t>
            </a:r>
            <a:endParaRPr lang="uk-UA" sz="1800" dirty="0"/>
          </a:p>
          <a:p>
            <a:pPr lvl="0"/>
            <a:r>
              <a:rPr lang="ru-RU" sz="1800" dirty="0" err="1"/>
              <a:t>створити</a:t>
            </a:r>
            <a:r>
              <a:rPr lang="ru-RU" sz="1800" dirty="0"/>
              <a:t> редизайн </a:t>
            </a:r>
            <a:r>
              <a:rPr lang="ru-RU" sz="1800" dirty="0" err="1"/>
              <a:t>обкладинок</a:t>
            </a:r>
            <a:r>
              <a:rPr lang="ru-RU" sz="1800" dirty="0"/>
              <a:t> проекту у </a:t>
            </a:r>
            <a:r>
              <a:rPr lang="ru-RU" sz="1800" dirty="0" err="1"/>
              <a:t>соціальних</a:t>
            </a:r>
            <a:r>
              <a:rPr lang="ru-RU" sz="1800" dirty="0"/>
              <a:t> мережах</a:t>
            </a:r>
            <a:endParaRPr lang="uk-UA" sz="1800" dirty="0"/>
          </a:p>
          <a:p>
            <a:pPr lvl="0"/>
            <a:r>
              <a:rPr lang="ru-RU" sz="1800" dirty="0" err="1"/>
              <a:t>проаналізувати</a:t>
            </a:r>
            <a:r>
              <a:rPr lang="ru-RU" sz="1800" dirty="0"/>
              <a:t> </a:t>
            </a:r>
            <a:r>
              <a:rPr lang="ru-RU" sz="1800" dirty="0" err="1"/>
              <a:t>конкурентів</a:t>
            </a:r>
            <a:r>
              <a:rPr lang="ru-RU" sz="1800" dirty="0"/>
              <a:t> та </a:t>
            </a:r>
            <a:r>
              <a:rPr lang="ru-RU" sz="1800" dirty="0" err="1"/>
              <a:t>спрогнозувати</a:t>
            </a:r>
            <a:r>
              <a:rPr lang="ru-RU" sz="1800" dirty="0"/>
              <a:t> </a:t>
            </a:r>
            <a:r>
              <a:rPr lang="ru-RU" sz="1800" dirty="0" err="1"/>
              <a:t>тенденції</a:t>
            </a:r>
            <a:r>
              <a:rPr lang="ru-RU" sz="1800" dirty="0"/>
              <a:t> у </a:t>
            </a:r>
            <a:r>
              <a:rPr lang="ru-RU" sz="1800" dirty="0" err="1"/>
              <a:t>сфері</a:t>
            </a:r>
            <a:r>
              <a:rPr lang="ru-RU" sz="1800" dirty="0"/>
              <a:t> </a:t>
            </a:r>
            <a:r>
              <a:rPr lang="ru-RU" sz="1800" dirty="0" err="1"/>
              <a:t>діяльності</a:t>
            </a:r>
            <a:r>
              <a:rPr lang="ru-RU" sz="1800" dirty="0"/>
              <a:t> </a:t>
            </a:r>
            <a:r>
              <a:rPr lang="ru-RU" sz="1800" dirty="0" err="1"/>
              <a:t>проєкту</a:t>
            </a:r>
            <a:endParaRPr lang="uk-UA" sz="1800" dirty="0"/>
          </a:p>
          <a:p>
            <a:pPr lvl="0"/>
            <a:r>
              <a:rPr lang="ru-RU" sz="1800" dirty="0" err="1"/>
              <a:t>визначити</a:t>
            </a:r>
            <a:r>
              <a:rPr lang="ru-RU" sz="1800" dirty="0"/>
              <a:t> </a:t>
            </a:r>
            <a:r>
              <a:rPr lang="ru-RU" sz="1800" dirty="0" err="1"/>
              <a:t>місце</a:t>
            </a:r>
            <a:r>
              <a:rPr lang="ru-RU" sz="1800" dirty="0"/>
              <a:t> проекту </a:t>
            </a:r>
            <a:r>
              <a:rPr lang="ru-RU" sz="1800" dirty="0" err="1"/>
              <a:t>соціальному</a:t>
            </a:r>
            <a:r>
              <a:rPr lang="ru-RU" sz="1800" dirty="0"/>
              <a:t> і маркетинговому </a:t>
            </a:r>
            <a:r>
              <a:rPr lang="ru-RU" sz="1800" dirty="0" err="1"/>
              <a:t>середовищі</a:t>
            </a:r>
            <a:r>
              <a:rPr lang="ru-RU" sz="1800" dirty="0"/>
              <a:t> (SWOT-</a:t>
            </a:r>
            <a:r>
              <a:rPr lang="ru-RU" sz="1800" dirty="0" err="1"/>
              <a:t>аналіз</a:t>
            </a:r>
            <a:r>
              <a:rPr lang="ru-RU" sz="1800" dirty="0"/>
              <a:t>, </a:t>
            </a:r>
            <a:r>
              <a:rPr lang="ru-RU" sz="1800" dirty="0" err="1"/>
              <a:t>аналіз</a:t>
            </a:r>
            <a:r>
              <a:rPr lang="ru-RU" sz="1800" dirty="0"/>
              <a:t> конкурентного </a:t>
            </a:r>
            <a:r>
              <a:rPr lang="ru-RU" sz="1800" dirty="0" err="1"/>
              <a:t>середовища</a:t>
            </a:r>
            <a:r>
              <a:rPr lang="ru-RU" sz="1800" dirty="0"/>
              <a:t>).</a:t>
            </a:r>
            <a:endParaRPr lang="uk-UA" sz="1800" dirty="0"/>
          </a:p>
          <a:p>
            <a:pPr marL="0" indent="0">
              <a:buNone/>
            </a:pPr>
            <a:endParaRPr lang="uk-UA" sz="1700" dirty="0"/>
          </a:p>
          <a:p>
            <a:pPr marL="0" indent="0">
              <a:buNone/>
            </a:pPr>
            <a:endParaRPr lang="uk-UA" b="1" dirty="0"/>
          </a:p>
          <a:p>
            <a:endParaRPr lang="uk-UA" dirty="0"/>
          </a:p>
          <a:p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uk-UA" dirty="0"/>
              <a:t>29.03.2020</a:t>
            </a:r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 err="1"/>
              <a:t>Безп</a:t>
            </a:r>
            <a:r>
              <a:rPr lang="en-US" dirty="0"/>
              <a:t>’</a:t>
            </a:r>
            <a:r>
              <a:rPr lang="ru-RU" dirty="0" err="1"/>
              <a:t>ятчук</a:t>
            </a:r>
            <a:r>
              <a:rPr lang="ru-RU" dirty="0"/>
              <a:t> Аліна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938081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08DD8CD-0C77-4449-ADD4-852FAC7911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06419" y="294678"/>
            <a:ext cx="10218580" cy="970450"/>
          </a:xfrm>
        </p:spPr>
        <p:txBody>
          <a:bodyPr/>
          <a:lstStyle/>
          <a:p>
            <a:r>
              <a:rPr lang="uk-UA" dirty="0"/>
              <a:t>Щоденник проходження практики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2BB35C48-971E-49AD-9B27-F9ED029C62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uk-UA" dirty="0"/>
              <a:t>29.03.2020</a:t>
            </a:r>
            <a:endParaRPr lang="en-US" dirty="0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2BE70C90-FC96-4A42-AD54-E41561361F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 err="1"/>
              <a:t>Безп</a:t>
            </a:r>
            <a:r>
              <a:rPr lang="en-US" dirty="0"/>
              <a:t>’</a:t>
            </a:r>
            <a:r>
              <a:rPr lang="ru-RU" dirty="0" err="1"/>
              <a:t>ятчук</a:t>
            </a:r>
            <a:r>
              <a:rPr lang="ru-RU" dirty="0"/>
              <a:t> Аліна</a:t>
            </a:r>
            <a:endParaRPr lang="en-US" dirty="0"/>
          </a:p>
        </p:txBody>
      </p:sp>
      <p:graphicFrame>
        <p:nvGraphicFramePr>
          <p:cNvPr id="8" name="Місце для вмісту 7">
            <a:extLst>
              <a:ext uri="{FF2B5EF4-FFF2-40B4-BE49-F238E27FC236}">
                <a16:creationId xmlns:a16="http://schemas.microsoft.com/office/drawing/2014/main" id="{A3B40867-C228-48FE-9F0E-AD0EBF83058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33378007"/>
              </p:ext>
            </p:extLst>
          </p:nvPr>
        </p:nvGraphicFramePr>
        <p:xfrm>
          <a:off x="11289" y="2294157"/>
          <a:ext cx="12180711" cy="425104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06769">
                  <a:extLst>
                    <a:ext uri="{9D8B030D-6E8A-4147-A177-3AD203B41FA5}">
                      <a16:colId xmlns:a16="http://schemas.microsoft.com/office/drawing/2014/main" val="3825519474"/>
                    </a:ext>
                  </a:extLst>
                </a:gridCol>
                <a:gridCol w="5845922">
                  <a:extLst>
                    <a:ext uri="{9D8B030D-6E8A-4147-A177-3AD203B41FA5}">
                      <a16:colId xmlns:a16="http://schemas.microsoft.com/office/drawing/2014/main" val="3568645708"/>
                    </a:ext>
                  </a:extLst>
                </a:gridCol>
                <a:gridCol w="3477825">
                  <a:extLst>
                    <a:ext uri="{9D8B030D-6E8A-4147-A177-3AD203B41FA5}">
                      <a16:colId xmlns:a16="http://schemas.microsoft.com/office/drawing/2014/main" val="1762659973"/>
                    </a:ext>
                  </a:extLst>
                </a:gridCol>
                <a:gridCol w="1850195">
                  <a:extLst>
                    <a:ext uri="{9D8B030D-6E8A-4147-A177-3AD203B41FA5}">
                      <a16:colId xmlns:a16="http://schemas.microsoft.com/office/drawing/2014/main" val="2902004176"/>
                    </a:ext>
                  </a:extLst>
                </a:gridCol>
              </a:tblGrid>
              <a:tr h="867764">
                <a:tc>
                  <a:txBody>
                    <a:bodyPr/>
                    <a:lstStyle/>
                    <a:p>
                      <a:r>
                        <a:rPr lang="uk-UA" sz="1200" b="0" dirty="0">
                          <a:solidFill>
                            <a:schemeClr val="tx1"/>
                          </a:solidFill>
                        </a:rPr>
                        <a:t>16.03</a:t>
                      </a:r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uk-UA" sz="12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Ознайомитися зі структурою та специфікою роботи міжнародного проекту. </a:t>
                      </a:r>
                    </a:p>
                    <a:p>
                      <a:r>
                        <a:rPr lang="uk-UA" sz="12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Знайомство із керівником міжнародного проекту.</a:t>
                      </a:r>
                    </a:p>
                    <a:p>
                      <a:r>
                        <a:rPr lang="uk-UA" sz="12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Ознайомлення з діяльністю, якою займається академія. </a:t>
                      </a:r>
                    </a:p>
                    <a:p>
                      <a:endParaRPr lang="uk-UA" sz="1200" dirty="0"/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2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Ознайомлення з діяльністю, якою займається академія, а також із їхнім сайтом та соціальними мережами. </a:t>
                      </a:r>
                    </a:p>
                    <a:p>
                      <a:endParaRPr lang="uk-UA" sz="1200" dirty="0"/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200" b="0" dirty="0">
                          <a:solidFill>
                            <a:schemeClr val="tx1"/>
                          </a:solidFill>
                        </a:rPr>
                        <a:t>ознайомилася</a:t>
                      </a:r>
                    </a:p>
                    <a:p>
                      <a:endParaRPr lang="uk-UA" sz="1200" dirty="0"/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82560805"/>
                  </a:ext>
                </a:extLst>
              </a:tr>
              <a:tr h="610708">
                <a:tc>
                  <a:txBody>
                    <a:bodyPr/>
                    <a:lstStyle/>
                    <a:p>
                      <a:r>
                        <a:rPr lang="uk-UA" sz="1200" dirty="0"/>
                        <a:t>17.03</a:t>
                      </a:r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2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Пропрацювати курс з </a:t>
                      </a:r>
                      <a:r>
                        <a:rPr lang="uk-UA" sz="12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копірайтингу</a:t>
                      </a:r>
                      <a:r>
                        <a:rPr lang="uk-UA" sz="12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Дениса </a:t>
                      </a:r>
                      <a:r>
                        <a:rPr lang="uk-UA" sz="12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Каплунова</a:t>
                      </a:r>
                      <a:r>
                        <a:rPr lang="uk-UA" sz="12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ТОП-експерта у </a:t>
                      </a:r>
                      <a:r>
                        <a:rPr lang="uk-UA" sz="12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копірайтингу</a:t>
                      </a:r>
                      <a:r>
                        <a:rPr lang="uk-UA" sz="12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по СНГ, саме у комерційній ніші.</a:t>
                      </a:r>
                    </a:p>
                    <a:p>
                      <a:endParaRPr lang="uk-UA" sz="1200" dirty="0"/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Вивчення</a:t>
                      </a:r>
                      <a:r>
                        <a:rPr lang="ru-RU" sz="12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нового </a:t>
                      </a:r>
                      <a:r>
                        <a:rPr lang="ru-RU" sz="12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матеріалу</a:t>
                      </a:r>
                      <a:r>
                        <a:rPr lang="ru-RU" sz="12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по </a:t>
                      </a:r>
                      <a:r>
                        <a:rPr lang="ru-RU" sz="12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копірайтингу</a:t>
                      </a:r>
                      <a:r>
                        <a:rPr lang="ru-RU" sz="12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для </a:t>
                      </a:r>
                      <a:r>
                        <a:rPr lang="ru-RU" sz="12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використання</a:t>
                      </a:r>
                      <a:r>
                        <a:rPr lang="ru-RU" sz="12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2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його</a:t>
                      </a:r>
                      <a:r>
                        <a:rPr lang="ru-RU" sz="12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у </a:t>
                      </a:r>
                      <a:r>
                        <a:rPr lang="ru-RU" sz="12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роботі</a:t>
                      </a:r>
                      <a:r>
                        <a:rPr lang="ru-RU" sz="12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в </a:t>
                      </a:r>
                      <a:r>
                        <a:rPr lang="ru-RU" sz="12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академії</a:t>
                      </a:r>
                      <a:r>
                        <a:rPr lang="ru-RU" sz="12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та у </a:t>
                      </a:r>
                      <a:r>
                        <a:rPr lang="ru-RU" sz="12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майбтньому</a:t>
                      </a:r>
                      <a:r>
                        <a:rPr lang="ru-RU" sz="12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 </a:t>
                      </a:r>
                      <a:endParaRPr lang="uk-UA" sz="1200" dirty="0"/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uk-UA" sz="1200" dirty="0"/>
                        <a:t>опрацювала</a:t>
                      </a:r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11068522"/>
                  </a:ext>
                </a:extLst>
              </a:tr>
              <a:tr h="1498865">
                <a:tc>
                  <a:txBody>
                    <a:bodyPr/>
                    <a:lstStyle/>
                    <a:p>
                      <a:r>
                        <a:rPr lang="uk-UA" sz="1200" dirty="0"/>
                        <a:t>18.03</a:t>
                      </a:r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uk-UA" sz="12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Створити варіанти нових обкладинок для сторінок на фейсбуці:</a:t>
                      </a:r>
                    </a:p>
                    <a:p>
                      <a:r>
                        <a:rPr lang="uk-UA" sz="12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-для головної сторінки АСП; </a:t>
                      </a:r>
                    </a:p>
                    <a:p>
                      <a:r>
                        <a:rPr lang="uk-UA" sz="12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-для особистої (керівника академії Марії Колесник) </a:t>
                      </a:r>
                    </a:p>
                    <a:p>
                      <a:r>
                        <a:rPr lang="uk-UA" sz="12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-для аналітичних груп АСП</a:t>
                      </a:r>
                    </a:p>
                    <a:p>
                      <a:r>
                        <a:rPr lang="uk-UA" sz="12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Ключова задача корекції: зробити так, щоб текст не перекривався </a:t>
                      </a:r>
                      <a:r>
                        <a:rPr lang="uk-UA" sz="12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аватаркою</a:t>
                      </a:r>
                      <a:r>
                        <a:rPr lang="uk-UA" sz="12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та був повністю доступний при перегляді не лише з ПК, а й з мобільного, планшету як при горизонтальному, так і вертикальному переглядах.</a:t>
                      </a:r>
                    </a:p>
                    <a:p>
                      <a:endParaRPr lang="uk-UA" sz="1200" dirty="0"/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uk-UA" sz="12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Аналіз попередніх варіантів.</a:t>
                      </a:r>
                    </a:p>
                    <a:p>
                      <a:r>
                        <a:rPr lang="uk-UA" sz="12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Робота у програмі:</a:t>
                      </a:r>
                    </a:p>
                    <a:p>
                      <a:r>
                        <a:rPr lang="uk-UA" sz="12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«</a:t>
                      </a:r>
                      <a:r>
                        <a:rPr lang="uk-UA" sz="12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Adobe</a:t>
                      </a:r>
                      <a:r>
                        <a:rPr lang="uk-UA" sz="12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uk-UA" sz="12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Photoshop</a:t>
                      </a:r>
                      <a:r>
                        <a:rPr lang="uk-UA" sz="12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CC 2019»</a:t>
                      </a:r>
                      <a:br>
                        <a:rPr lang="uk-UA" sz="12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endParaRPr lang="uk-UA" sz="1200" dirty="0"/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uk-UA" sz="12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виконала</a:t>
                      </a:r>
                      <a:endParaRPr lang="uk-UA" sz="1200" dirty="0"/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36409165"/>
                  </a:ext>
                </a:extLst>
              </a:tr>
              <a:tr h="1134172">
                <a:tc>
                  <a:txBody>
                    <a:bodyPr/>
                    <a:lstStyle/>
                    <a:p>
                      <a:r>
                        <a:rPr lang="uk-UA" sz="1200" dirty="0"/>
                        <a:t>19.03</a:t>
                      </a:r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uk-UA" sz="12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Розробити ідею та змонтувати вступ для </a:t>
                      </a:r>
                      <a:r>
                        <a:rPr lang="uk-UA" sz="12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вебінару</a:t>
                      </a:r>
                      <a:r>
                        <a:rPr lang="uk-UA" sz="12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:</a:t>
                      </a:r>
                    </a:p>
                    <a:p>
                      <a:r>
                        <a:rPr lang="uk-UA" sz="12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-візуальна частина (анімація) </a:t>
                      </a:r>
                    </a:p>
                    <a:p>
                      <a:r>
                        <a:rPr lang="uk-UA" sz="12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-корекція аудіозапису (коментарів за кадром) </a:t>
                      </a:r>
                    </a:p>
                    <a:p>
                      <a:endParaRPr lang="uk-UA" sz="1200" dirty="0"/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uk-UA" sz="12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Аналіз </a:t>
                      </a:r>
                      <a:r>
                        <a:rPr lang="uk-UA" sz="12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вебінару</a:t>
                      </a:r>
                      <a:r>
                        <a:rPr lang="uk-UA" sz="12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</a:p>
                    <a:p>
                      <a:r>
                        <a:rPr lang="uk-UA" sz="12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Розробка ідеї.</a:t>
                      </a:r>
                    </a:p>
                    <a:p>
                      <a:r>
                        <a:rPr lang="uk-UA" sz="12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Робота у програмах: «</a:t>
                      </a:r>
                      <a:r>
                        <a:rPr lang="uk-UA" sz="12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Adobe</a:t>
                      </a:r>
                      <a:r>
                        <a:rPr lang="uk-UA" sz="12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uk-UA" sz="12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Photoshop</a:t>
                      </a:r>
                      <a:r>
                        <a:rPr lang="uk-UA" sz="12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CC 2019»«Adobe </a:t>
                      </a:r>
                      <a:r>
                        <a:rPr lang="uk-UA" sz="12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Premiere</a:t>
                      </a:r>
                      <a:r>
                        <a:rPr lang="uk-UA" sz="12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uk-UA" sz="12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Pro</a:t>
                      </a:r>
                      <a:r>
                        <a:rPr lang="uk-UA" sz="12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2020»</a:t>
                      </a:r>
                      <a:br>
                        <a:rPr lang="uk-UA" sz="12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uk-UA" sz="12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«</a:t>
                      </a:r>
                      <a:r>
                        <a:rPr lang="uk-UA" sz="12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Adobe</a:t>
                      </a:r>
                      <a:r>
                        <a:rPr lang="uk-UA" sz="12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uk-UA" sz="12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Media</a:t>
                      </a:r>
                      <a:r>
                        <a:rPr lang="uk-UA" sz="12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uk-UA" sz="12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Encoder</a:t>
                      </a:r>
                      <a:r>
                        <a:rPr lang="uk-UA" sz="12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2020»</a:t>
                      </a:r>
                      <a:br>
                        <a:rPr lang="uk-UA" sz="12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uk-UA" sz="12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«</a:t>
                      </a:r>
                      <a:r>
                        <a:rPr lang="uk-UA" sz="12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Adobe</a:t>
                      </a:r>
                      <a:r>
                        <a:rPr lang="uk-UA" sz="12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uk-UA" sz="12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After</a:t>
                      </a:r>
                      <a:r>
                        <a:rPr lang="uk-UA" sz="12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uk-UA" sz="12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Effects</a:t>
                      </a:r>
                      <a:r>
                        <a:rPr lang="uk-UA" sz="12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2019»</a:t>
                      </a:r>
                      <a:endParaRPr lang="uk-UA" sz="1200" dirty="0"/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uk-UA" sz="12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виконала</a:t>
                      </a:r>
                      <a:endParaRPr lang="uk-UA" sz="1200" dirty="0"/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8610026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2849454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83018" y="368166"/>
            <a:ext cx="10198979" cy="970450"/>
          </a:xfrm>
        </p:spPr>
        <p:txBody>
          <a:bodyPr/>
          <a:lstStyle/>
          <a:p>
            <a:r>
              <a:rPr lang="ru-RU" dirty="0" err="1"/>
              <a:t>Щоденник</a:t>
            </a:r>
            <a:r>
              <a:rPr lang="ru-RU" dirty="0"/>
              <a:t> </a:t>
            </a:r>
            <a:r>
              <a:rPr lang="ru-RU" dirty="0" err="1"/>
              <a:t>проходження</a:t>
            </a:r>
            <a:r>
              <a:rPr lang="ru-RU" dirty="0"/>
              <a:t> практики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uk-UA" dirty="0"/>
              <a:t>29.03.2020</a:t>
            </a:r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45153" y="6386726"/>
            <a:ext cx="8644320" cy="365125"/>
          </a:xfrm>
        </p:spPr>
        <p:txBody>
          <a:bodyPr/>
          <a:lstStyle/>
          <a:p>
            <a:r>
              <a:rPr lang="ru-RU" dirty="0" err="1"/>
              <a:t>Безп</a:t>
            </a:r>
            <a:r>
              <a:rPr lang="en-US" dirty="0"/>
              <a:t>’</a:t>
            </a:r>
            <a:r>
              <a:rPr lang="ru-RU" dirty="0" err="1"/>
              <a:t>ятчук</a:t>
            </a:r>
            <a:r>
              <a:rPr lang="ru-RU" dirty="0"/>
              <a:t> Аліна</a:t>
            </a:r>
            <a:endParaRPr lang="en-US" dirty="0"/>
          </a:p>
        </p:txBody>
      </p:sp>
      <p:graphicFrame>
        <p:nvGraphicFramePr>
          <p:cNvPr id="6" name="Місце для вмісту 5">
            <a:extLst>
              <a:ext uri="{FF2B5EF4-FFF2-40B4-BE49-F238E27FC236}">
                <a16:creationId xmlns:a16="http://schemas.microsoft.com/office/drawing/2014/main" id="{A2FEE90E-9119-4146-B6CF-CDFBE1E9E62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68596328"/>
              </p:ext>
            </p:extLst>
          </p:nvPr>
        </p:nvGraphicFramePr>
        <p:xfrm>
          <a:off x="0" y="2272948"/>
          <a:ext cx="12192000" cy="413786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62102">
                  <a:extLst>
                    <a:ext uri="{9D8B030D-6E8A-4147-A177-3AD203B41FA5}">
                      <a16:colId xmlns:a16="http://schemas.microsoft.com/office/drawing/2014/main" val="3150190415"/>
                    </a:ext>
                  </a:extLst>
                </a:gridCol>
                <a:gridCol w="6285914">
                  <a:extLst>
                    <a:ext uri="{9D8B030D-6E8A-4147-A177-3AD203B41FA5}">
                      <a16:colId xmlns:a16="http://schemas.microsoft.com/office/drawing/2014/main" val="981119050"/>
                    </a:ext>
                  </a:extLst>
                </a:gridCol>
                <a:gridCol w="3468989">
                  <a:extLst>
                    <a:ext uri="{9D8B030D-6E8A-4147-A177-3AD203B41FA5}">
                      <a16:colId xmlns:a16="http://schemas.microsoft.com/office/drawing/2014/main" val="1566662349"/>
                    </a:ext>
                  </a:extLst>
                </a:gridCol>
                <a:gridCol w="1674995">
                  <a:extLst>
                    <a:ext uri="{9D8B030D-6E8A-4147-A177-3AD203B41FA5}">
                      <a16:colId xmlns:a16="http://schemas.microsoft.com/office/drawing/2014/main" val="507295880"/>
                    </a:ext>
                  </a:extLst>
                </a:gridCol>
              </a:tblGrid>
              <a:tr h="1655145">
                <a:tc>
                  <a:txBody>
                    <a:bodyPr/>
                    <a:lstStyle/>
                    <a:p>
                      <a:r>
                        <a:rPr lang="uk-UA" sz="1200" b="0" dirty="0">
                          <a:solidFill>
                            <a:schemeClr val="tx1"/>
                          </a:solidFill>
                        </a:rPr>
                        <a:t>20.03</a:t>
                      </a:r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uk-UA" sz="12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Розробити ідею та змонтувати завершення </a:t>
                      </a:r>
                      <a:r>
                        <a:rPr lang="uk-UA" sz="1200" b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вебінару</a:t>
                      </a:r>
                      <a:r>
                        <a:rPr lang="uk-UA" sz="12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:</a:t>
                      </a:r>
                    </a:p>
                    <a:p>
                      <a:r>
                        <a:rPr lang="uk-UA" sz="12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-візуальна частина (анімація), дизайн, підбір кольорів ,картинок та інше. </a:t>
                      </a:r>
                    </a:p>
                    <a:p>
                      <a:r>
                        <a:rPr lang="uk-UA" sz="12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-додавання аудіозаписів чи записаних коментарів</a:t>
                      </a:r>
                    </a:p>
                    <a:p>
                      <a:r>
                        <a:rPr lang="uk-UA" sz="12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-використання прийомів </a:t>
                      </a:r>
                      <a:r>
                        <a:rPr lang="uk-UA" sz="1200" b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копірайтингу</a:t>
                      </a:r>
                      <a:r>
                        <a:rPr lang="uk-UA" sz="12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(заклик до дії)</a:t>
                      </a:r>
                    </a:p>
                    <a:p>
                      <a:r>
                        <a:rPr lang="uk-UA" sz="12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-ідеї зв’язку із учасниками через соціальні мережі </a:t>
                      </a:r>
                    </a:p>
                    <a:p>
                      <a:endParaRPr lang="uk-UA" sz="1200" dirty="0"/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uk-UA" sz="12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Аналіз сайту АСП.</a:t>
                      </a:r>
                    </a:p>
                    <a:p>
                      <a:r>
                        <a:rPr lang="uk-UA" sz="12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Робота у програмах: </a:t>
                      </a:r>
                    </a:p>
                    <a:p>
                      <a:r>
                        <a:rPr lang="uk-UA" sz="12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«</a:t>
                      </a:r>
                      <a:r>
                        <a:rPr lang="uk-UA" sz="1200" b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Adobe</a:t>
                      </a:r>
                      <a:r>
                        <a:rPr lang="uk-UA" sz="12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uk-UA" sz="1200" b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Photoshop</a:t>
                      </a:r>
                      <a:r>
                        <a:rPr lang="uk-UA" sz="12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CC 2019»</a:t>
                      </a:r>
                      <a:br>
                        <a:rPr lang="uk-UA" sz="12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uk-UA" sz="12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«</a:t>
                      </a:r>
                      <a:r>
                        <a:rPr lang="uk-UA" sz="1200" b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Adobe</a:t>
                      </a:r>
                      <a:r>
                        <a:rPr lang="uk-UA" sz="12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uk-UA" sz="1200" b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Premiere</a:t>
                      </a:r>
                      <a:r>
                        <a:rPr lang="uk-UA" sz="12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uk-UA" sz="1200" b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Pro</a:t>
                      </a:r>
                      <a:r>
                        <a:rPr lang="uk-UA" sz="12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2020»</a:t>
                      </a:r>
                      <a:br>
                        <a:rPr lang="uk-UA" sz="12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uk-UA" sz="12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«</a:t>
                      </a:r>
                      <a:r>
                        <a:rPr lang="uk-UA" sz="1200" b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Adobe</a:t>
                      </a:r>
                      <a:r>
                        <a:rPr lang="uk-UA" sz="12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uk-UA" sz="1200" b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Media</a:t>
                      </a:r>
                      <a:r>
                        <a:rPr lang="uk-UA" sz="12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uk-UA" sz="1200" b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Encoder</a:t>
                      </a:r>
                      <a:r>
                        <a:rPr lang="uk-UA" sz="12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2020»</a:t>
                      </a:r>
                      <a:br>
                        <a:rPr lang="uk-UA" sz="12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uk-UA" sz="12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«</a:t>
                      </a:r>
                      <a:r>
                        <a:rPr lang="uk-UA" sz="1200" b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Adobe</a:t>
                      </a:r>
                      <a:r>
                        <a:rPr lang="uk-UA" sz="12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uk-UA" sz="1200" b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After</a:t>
                      </a:r>
                      <a:r>
                        <a:rPr lang="uk-UA" sz="12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uk-UA" sz="1200" b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Effects</a:t>
                      </a:r>
                      <a:r>
                        <a:rPr lang="uk-UA" sz="12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2019»</a:t>
                      </a:r>
                      <a:endParaRPr lang="uk-UA" sz="1200" b="0" dirty="0"/>
                    </a:p>
                    <a:p>
                      <a:endParaRPr lang="uk-UA" sz="1200" dirty="0"/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uk-UA" sz="1200" b="0" dirty="0">
                          <a:solidFill>
                            <a:schemeClr val="tx1"/>
                          </a:solidFill>
                        </a:rPr>
                        <a:t>виконала</a:t>
                      </a:r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05273787"/>
                  </a:ext>
                </a:extLst>
              </a:tr>
              <a:tr h="1551700">
                <a:tc>
                  <a:txBody>
                    <a:bodyPr/>
                    <a:lstStyle/>
                    <a:p>
                      <a:r>
                        <a:rPr lang="uk-UA" sz="1200" dirty="0"/>
                        <a:t>23.03</a:t>
                      </a:r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uk-UA" sz="12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Розробити </a:t>
                      </a:r>
                      <a:r>
                        <a:rPr lang="uk-UA" sz="12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відеообкладинку</a:t>
                      </a:r>
                      <a:r>
                        <a:rPr lang="uk-UA" sz="12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сторінки АСП у фейсбуці. </a:t>
                      </a:r>
                    </a:p>
                    <a:p>
                      <a:r>
                        <a:rPr lang="uk-UA" sz="12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Звернути увагу на те, щоби наприкінці й на початку не було фрагментів, де відео зупинене в стані, коли інформації майже немає. </a:t>
                      </a:r>
                    </a:p>
                    <a:p>
                      <a:endParaRPr lang="uk-UA" sz="1200" dirty="0"/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uk-UA" sz="12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Опираючись на обкладинки попереднього завдання, розробка </a:t>
                      </a:r>
                      <a:r>
                        <a:rPr lang="uk-UA" sz="12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відеообкладинки</a:t>
                      </a:r>
                      <a:r>
                        <a:rPr lang="uk-UA" sz="12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</a:p>
                    <a:p>
                      <a:r>
                        <a:rPr lang="uk-UA" sz="12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Робота у програмах: </a:t>
                      </a:r>
                    </a:p>
                    <a:p>
                      <a:r>
                        <a:rPr lang="uk-UA" sz="12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«</a:t>
                      </a:r>
                      <a:r>
                        <a:rPr lang="uk-UA" sz="12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Adobe</a:t>
                      </a:r>
                      <a:r>
                        <a:rPr lang="uk-UA" sz="12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uk-UA" sz="12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After</a:t>
                      </a:r>
                      <a:r>
                        <a:rPr lang="uk-UA" sz="12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uk-UA" sz="12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Effects</a:t>
                      </a:r>
                      <a:r>
                        <a:rPr lang="uk-UA" sz="12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2019»</a:t>
                      </a:r>
                    </a:p>
                    <a:p>
                      <a:r>
                        <a:rPr lang="uk-UA" sz="12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«</a:t>
                      </a:r>
                      <a:r>
                        <a:rPr lang="uk-UA" sz="12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Adobe</a:t>
                      </a:r>
                      <a:r>
                        <a:rPr lang="uk-UA" sz="12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uk-UA" sz="12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Photoshop</a:t>
                      </a:r>
                      <a:r>
                        <a:rPr lang="uk-UA" sz="12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CC 2019»</a:t>
                      </a:r>
                      <a:br>
                        <a:rPr lang="uk-UA" sz="12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uk-UA" sz="12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«</a:t>
                      </a:r>
                      <a:r>
                        <a:rPr lang="uk-UA" sz="12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Adobe</a:t>
                      </a:r>
                      <a:r>
                        <a:rPr lang="uk-UA" sz="12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uk-UA" sz="12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Media</a:t>
                      </a:r>
                      <a:r>
                        <a:rPr lang="uk-UA" sz="12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uk-UA" sz="12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Encoder</a:t>
                      </a:r>
                      <a:r>
                        <a:rPr lang="uk-UA" sz="12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2020»</a:t>
                      </a:r>
                      <a:br>
                        <a:rPr lang="uk-UA" sz="12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uk-UA" sz="12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«</a:t>
                      </a:r>
                      <a:r>
                        <a:rPr lang="uk-UA" sz="12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Adobe</a:t>
                      </a:r>
                      <a:r>
                        <a:rPr lang="uk-UA" sz="12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uk-UA" sz="12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After</a:t>
                      </a:r>
                      <a:r>
                        <a:rPr lang="uk-UA" sz="12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uk-UA" sz="12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Effects</a:t>
                      </a:r>
                      <a:r>
                        <a:rPr lang="uk-UA" sz="12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2019»</a:t>
                      </a:r>
                      <a:endParaRPr lang="uk-UA" sz="1200" dirty="0"/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uk-UA" sz="12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виконала</a:t>
                      </a:r>
                      <a:endParaRPr lang="uk-UA" sz="1200" dirty="0"/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22813909"/>
                  </a:ext>
                </a:extLst>
              </a:tr>
              <a:tr h="931019">
                <a:tc>
                  <a:txBody>
                    <a:bodyPr/>
                    <a:lstStyle/>
                    <a:p>
                      <a:r>
                        <a:rPr lang="uk-UA" sz="1200" dirty="0"/>
                        <a:t>24.03</a:t>
                      </a:r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2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Розробити ТЗ на монтаж у плані корекції наявного ролику з попереднього завдання (</a:t>
                      </a:r>
                      <a:r>
                        <a:rPr lang="uk-UA" sz="12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вебінар</a:t>
                      </a:r>
                      <a:r>
                        <a:rPr lang="uk-UA" sz="12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) ,аби ролик ознайомлював та закликав нових глядачів сайту АСП до проходження </a:t>
                      </a:r>
                      <a:r>
                        <a:rPr lang="uk-UA" sz="12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коучинг</a:t>
                      </a:r>
                      <a:r>
                        <a:rPr lang="uk-UA" sz="12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-програм (навчання в академії). </a:t>
                      </a:r>
                    </a:p>
                    <a:p>
                      <a:endParaRPr lang="uk-UA" sz="1200" dirty="0"/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uk-UA" sz="12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Робота із матеріалами попереднього завдання 18.03 </a:t>
                      </a:r>
                    </a:p>
                    <a:p>
                      <a:r>
                        <a:rPr lang="uk-UA" sz="12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Робота у «Microsoft </a:t>
                      </a:r>
                      <a:r>
                        <a:rPr lang="uk-UA" sz="12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Оffice</a:t>
                      </a:r>
                      <a:r>
                        <a:rPr lang="uk-UA" sz="12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Word»</a:t>
                      </a:r>
                      <a:endParaRPr lang="uk-UA" sz="1200" dirty="0"/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uk-UA" sz="12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виконала</a:t>
                      </a:r>
                      <a:endParaRPr lang="uk-UA" sz="1200" dirty="0"/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8900094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2022343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Місце для вмісту 1">
            <a:extLst>
              <a:ext uri="{FF2B5EF4-FFF2-40B4-BE49-F238E27FC236}">
                <a16:creationId xmlns:a16="http://schemas.microsoft.com/office/drawing/2014/main" id="{677DE743-3B07-4359-BEE6-C55517D09F7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99641357"/>
              </p:ext>
            </p:extLst>
          </p:nvPr>
        </p:nvGraphicFramePr>
        <p:xfrm>
          <a:off x="0" y="2256543"/>
          <a:ext cx="12192000" cy="390719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48000">
                  <a:extLst>
                    <a:ext uri="{9D8B030D-6E8A-4147-A177-3AD203B41FA5}">
                      <a16:colId xmlns:a16="http://schemas.microsoft.com/office/drawing/2014/main" val="454164344"/>
                    </a:ext>
                  </a:extLst>
                </a:gridCol>
                <a:gridCol w="3048000">
                  <a:extLst>
                    <a:ext uri="{9D8B030D-6E8A-4147-A177-3AD203B41FA5}">
                      <a16:colId xmlns:a16="http://schemas.microsoft.com/office/drawing/2014/main" val="3689410389"/>
                    </a:ext>
                  </a:extLst>
                </a:gridCol>
                <a:gridCol w="3048000">
                  <a:extLst>
                    <a:ext uri="{9D8B030D-6E8A-4147-A177-3AD203B41FA5}">
                      <a16:colId xmlns:a16="http://schemas.microsoft.com/office/drawing/2014/main" val="2408728096"/>
                    </a:ext>
                  </a:extLst>
                </a:gridCol>
                <a:gridCol w="3048000">
                  <a:extLst>
                    <a:ext uri="{9D8B030D-6E8A-4147-A177-3AD203B41FA5}">
                      <a16:colId xmlns:a16="http://schemas.microsoft.com/office/drawing/2014/main" val="2463143420"/>
                    </a:ext>
                  </a:extLst>
                </a:gridCol>
              </a:tblGrid>
              <a:tr h="901659">
                <a:tc>
                  <a:txBody>
                    <a:bodyPr/>
                    <a:lstStyle/>
                    <a:p>
                      <a:r>
                        <a:rPr lang="uk-UA" sz="1200" b="0" dirty="0">
                          <a:solidFill>
                            <a:schemeClr val="tx1"/>
                          </a:solidFill>
                        </a:rPr>
                        <a:t>25.03</a:t>
                      </a:r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2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Запропонувати код кольору та прозорість фрази "напишіть нам" біля чату на сайті АСП. </a:t>
                      </a:r>
                    </a:p>
                    <a:p>
                      <a:endParaRPr lang="uk-UA" sz="1200" dirty="0"/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uk-UA" sz="12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Робота у програмі:</a:t>
                      </a:r>
                    </a:p>
                    <a:p>
                      <a:r>
                        <a:rPr lang="ru-RU" sz="12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«</a:t>
                      </a:r>
                      <a:r>
                        <a:rPr lang="uk-UA" sz="1200" b="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Adobe</a:t>
                      </a:r>
                      <a:r>
                        <a:rPr lang="uk-UA" sz="12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uk-UA" sz="1200" b="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Photoshop</a:t>
                      </a:r>
                      <a:r>
                        <a:rPr lang="uk-UA" sz="12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CC 2019»</a:t>
                      </a:r>
                      <a:endParaRPr lang="uk-UA" sz="12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uk-UA" sz="12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виконала</a:t>
                      </a:r>
                      <a:endParaRPr lang="uk-UA" sz="12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63954101"/>
                  </a:ext>
                </a:extLst>
              </a:tr>
              <a:tr h="1903503">
                <a:tc>
                  <a:txBody>
                    <a:bodyPr/>
                    <a:lstStyle/>
                    <a:p>
                      <a:r>
                        <a:rPr lang="uk-UA" sz="1200" dirty="0"/>
                        <a:t>26.03</a:t>
                      </a:r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2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Розробити перелік питань для гугл-анкети успішним учасникам проекту, після заповнення якої буде зібрано необхідний матеріал для написання постів про таких учасників на фейсбук-сторінці АСП. Врахувати те, що ці учасники вже заповнили анкету після оплати. </a:t>
                      </a:r>
                    </a:p>
                    <a:p>
                      <a:endParaRPr lang="uk-UA" sz="1200" dirty="0"/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uk-UA" sz="12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Аналіз учасників </a:t>
                      </a:r>
                      <a:r>
                        <a:rPr lang="uk-UA" sz="1200" b="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коучинг</a:t>
                      </a:r>
                      <a:r>
                        <a:rPr lang="uk-UA" sz="12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-програм. </a:t>
                      </a:r>
                    </a:p>
                    <a:p>
                      <a:r>
                        <a:rPr lang="uk-UA" sz="12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Робота у «Microsoft </a:t>
                      </a:r>
                      <a:r>
                        <a:rPr lang="uk-UA" sz="1200" b="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Оffice</a:t>
                      </a:r>
                      <a:r>
                        <a:rPr lang="uk-UA" sz="12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Word»</a:t>
                      </a:r>
                      <a:endParaRPr lang="uk-UA" sz="12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uk-UA" sz="12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виконала</a:t>
                      </a:r>
                      <a:endParaRPr lang="uk-UA" sz="12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17583206"/>
                  </a:ext>
                </a:extLst>
              </a:tr>
              <a:tr h="1102028">
                <a:tc>
                  <a:txBody>
                    <a:bodyPr/>
                    <a:lstStyle/>
                    <a:p>
                      <a:r>
                        <a:rPr lang="uk-UA" sz="1200" dirty="0"/>
                        <a:t>27.03</a:t>
                      </a:r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2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Створити картку, тобто міні-анкету учасників ,які пройшли </a:t>
                      </a:r>
                      <a:r>
                        <a:rPr lang="uk-UA" sz="12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коучинг</a:t>
                      </a:r>
                      <a:r>
                        <a:rPr lang="uk-UA" sz="12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-програми та мають певний досвід у навчанні в АСП.</a:t>
                      </a:r>
                    </a:p>
                    <a:p>
                      <a:endParaRPr lang="uk-UA" sz="1200" dirty="0"/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uk-UA" sz="12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Ознайомлення з учасниками та </a:t>
                      </a:r>
                      <a:r>
                        <a:rPr lang="uk-UA" sz="1200" b="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коучинг</a:t>
                      </a:r>
                      <a:r>
                        <a:rPr lang="uk-UA" sz="12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-програмами.</a:t>
                      </a:r>
                    </a:p>
                    <a:p>
                      <a:r>
                        <a:rPr lang="uk-UA" sz="12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Робота у програмі: </a:t>
                      </a:r>
                    </a:p>
                    <a:p>
                      <a:r>
                        <a:rPr lang="uk-UA" sz="12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«</a:t>
                      </a:r>
                      <a:r>
                        <a:rPr lang="uk-UA" sz="1200" b="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Adobe</a:t>
                      </a:r>
                      <a:r>
                        <a:rPr lang="uk-UA" sz="12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uk-UA" sz="1200" b="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Photoshop</a:t>
                      </a:r>
                      <a:r>
                        <a:rPr lang="uk-UA" sz="12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CC 2019»</a:t>
                      </a:r>
                      <a:endParaRPr lang="uk-UA" sz="12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uk-UA" sz="12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виконала</a:t>
                      </a:r>
                      <a:endParaRPr lang="uk-UA" sz="12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97414631"/>
                  </a:ext>
                </a:extLst>
              </a:tr>
            </a:tbl>
          </a:graphicData>
        </a:graphic>
      </p:graphicFrame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uk-UA" dirty="0"/>
              <a:t>29.03.2020</a:t>
            </a:r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 err="1"/>
              <a:t>Безп</a:t>
            </a:r>
            <a:r>
              <a:rPr lang="en-US" dirty="0"/>
              <a:t>’</a:t>
            </a:r>
            <a:r>
              <a:rPr lang="ru-RU" dirty="0" err="1"/>
              <a:t>ятчук</a:t>
            </a:r>
            <a:r>
              <a:rPr lang="ru-RU" dirty="0"/>
              <a:t> Аліна</a:t>
            </a:r>
            <a:endParaRPr lang="en-US" dirty="0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1183018" y="413322"/>
            <a:ext cx="10198979" cy="970450"/>
          </a:xfrm>
        </p:spPr>
        <p:txBody>
          <a:bodyPr/>
          <a:lstStyle/>
          <a:p>
            <a:r>
              <a:rPr lang="ru-RU" dirty="0" err="1"/>
              <a:t>Щоденник</a:t>
            </a:r>
            <a:r>
              <a:rPr lang="ru-RU" dirty="0"/>
              <a:t> </a:t>
            </a:r>
            <a:r>
              <a:rPr lang="ru-RU" dirty="0" err="1"/>
              <a:t>проходження</a:t>
            </a:r>
            <a:r>
              <a:rPr lang="ru-RU" dirty="0"/>
              <a:t> практики</a:t>
            </a:r>
          </a:p>
        </p:txBody>
      </p:sp>
    </p:spTree>
    <p:extLst>
      <p:ext uri="{BB962C8B-B14F-4D97-AF65-F5344CB8AC3E}">
        <p14:creationId xmlns:p14="http://schemas.microsoft.com/office/powerpoint/2010/main" val="205217354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C019E68-C004-4F79-8553-8B53BFA3F3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/>
              <a:t>Управлінська</a:t>
            </a:r>
            <a:r>
              <a:rPr lang="ru-RU" dirty="0"/>
              <a:t> структура проекту</a:t>
            </a:r>
            <a:endParaRPr lang="uk-UA" dirty="0"/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A0383FBB-F905-47A0-BCB1-11D49273DD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uk-UA" dirty="0"/>
              <a:t>29.03.2020</a:t>
            </a:r>
            <a:endParaRPr lang="en-US" dirty="0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6EE71EAC-36C9-454D-8545-304990C97F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 err="1"/>
              <a:t>Безп</a:t>
            </a:r>
            <a:r>
              <a:rPr lang="en-US" dirty="0"/>
              <a:t>’</a:t>
            </a:r>
            <a:r>
              <a:rPr lang="ru-RU" dirty="0" err="1"/>
              <a:t>ятчук</a:t>
            </a:r>
            <a:r>
              <a:rPr lang="ru-RU" dirty="0"/>
              <a:t> Аліна</a:t>
            </a:r>
            <a:endParaRPr lang="en-US" dirty="0"/>
          </a:p>
        </p:txBody>
      </p:sp>
      <p:pic>
        <p:nvPicPr>
          <p:cNvPr id="11" name="Місце для вмісту 10">
            <a:extLst>
              <a:ext uri="{FF2B5EF4-FFF2-40B4-BE49-F238E27FC236}">
                <a16:creationId xmlns:a16="http://schemas.microsoft.com/office/drawing/2014/main" id="{CB647AEF-AD78-4604-9629-5C588748A22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93683" y="2287349"/>
            <a:ext cx="3491156" cy="4075290"/>
          </a:xfrm>
        </p:spPr>
      </p:pic>
      <p:sp>
        <p:nvSpPr>
          <p:cNvPr id="3" name="Прямокутник 2">
            <a:extLst>
              <a:ext uri="{FF2B5EF4-FFF2-40B4-BE49-F238E27FC236}">
                <a16:creationId xmlns:a16="http://schemas.microsoft.com/office/drawing/2014/main" id="{0886FD94-A109-41ED-BE3A-96757ED410BA}"/>
              </a:ext>
            </a:extLst>
          </p:cNvPr>
          <p:cNvSpPr/>
          <p:nvPr/>
        </p:nvSpPr>
        <p:spPr>
          <a:xfrm>
            <a:off x="4459112" y="2084545"/>
            <a:ext cx="7199878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16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Керівник – Колесник Марія Михайлівна - </a:t>
            </a:r>
            <a:r>
              <a:rPr lang="uk-UA" sz="1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працює 11 років </a:t>
            </a:r>
            <a:r>
              <a:rPr lang="uk-UA" sz="1600" dirty="0">
                <a:latin typeface="Arial" panose="020B0604020202020204" pitchFamily="34" charset="0"/>
                <a:cs typeface="Arial" panose="020B0604020202020204" pitchFamily="34" charset="0"/>
              </a:rPr>
              <a:t>у рамках громадської і наукової діяльності працює над темою підвищення аналітичної та організаційної спроможності громадянського суспільства України.</a:t>
            </a:r>
          </a:p>
          <a:p>
            <a:r>
              <a:rPr lang="uk-UA" sz="16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Радники – </a:t>
            </a:r>
            <a:r>
              <a:rPr lang="uk-UA" sz="1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допомагають у </a:t>
            </a:r>
            <a:r>
              <a:rPr lang="ru-RU" sz="1600" dirty="0" err="1">
                <a:latin typeface="Arial" panose="020B0604020202020204" pitchFamily="34" charset="0"/>
                <a:cs typeface="Arial" panose="020B0604020202020204" pitchFamily="34" charset="0"/>
              </a:rPr>
              <a:t>покращенні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 err="1">
                <a:latin typeface="Arial" panose="020B0604020202020204" pitchFamily="34" charset="0"/>
                <a:cs typeface="Arial" panose="020B0604020202020204" pitchFamily="34" charset="0"/>
              </a:rPr>
              <a:t>ефективності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 err="1">
                <a:latin typeface="Arial" panose="020B0604020202020204" pitchFamily="34" charset="0"/>
                <a:cs typeface="Arial" panose="020B0604020202020204" pitchFamily="34" charset="0"/>
              </a:rPr>
              <a:t>роботи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 err="1">
                <a:latin typeface="Arial" panose="020B0604020202020204" pitchFamily="34" charset="0"/>
                <a:cs typeface="Arial" panose="020B0604020202020204" pitchFamily="34" charset="0"/>
              </a:rPr>
              <a:t>громадянського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 err="1">
                <a:latin typeface="Arial" panose="020B0604020202020204" pitchFamily="34" charset="0"/>
                <a:cs typeface="Arial" panose="020B0604020202020204" pitchFamily="34" charset="0"/>
              </a:rPr>
              <a:t>суспільства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uk-UA" sz="16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uk-UA" sz="16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Менеджер з організаційних питань – </a:t>
            </a:r>
            <a:r>
              <a:rPr lang="uk-UA" sz="1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займається : </a:t>
            </a:r>
          </a:p>
          <a:p>
            <a:r>
              <a:rPr lang="uk-UA" sz="16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uk-UA" sz="1600" dirty="0">
                <a:latin typeface="Arial" panose="020B0604020202020204" pitchFamily="34" charset="0"/>
                <a:cs typeface="Arial" panose="020B0604020202020204" pitchFamily="34" charset="0"/>
              </a:rPr>
              <a:t>підготовкою документів, матеріалів, інформації</a:t>
            </a:r>
          </a:p>
          <a:p>
            <a:r>
              <a:rPr lang="uk-UA" sz="1600" dirty="0">
                <a:latin typeface="Arial" panose="020B0604020202020204" pitchFamily="34" charset="0"/>
                <a:cs typeface="Arial" panose="020B0604020202020204" pitchFamily="34" charset="0"/>
              </a:rPr>
              <a:t>-веденням діловодства (листування, поточна документація організації, архівація документів);</a:t>
            </a:r>
          </a:p>
          <a:p>
            <a:r>
              <a:rPr lang="uk-UA" sz="1600" dirty="0">
                <a:latin typeface="Arial" panose="020B0604020202020204" pitchFamily="34" charset="0"/>
                <a:cs typeface="Arial" panose="020B0604020202020204" pitchFamily="34" charset="0"/>
              </a:rPr>
              <a:t>-організаційно-адміністративною підтримкою щодо організації та проведення заходів.</a:t>
            </a:r>
          </a:p>
          <a:p>
            <a:r>
              <a:rPr lang="uk-UA" sz="16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Методисти- </a:t>
            </a:r>
            <a:r>
              <a:rPr lang="ru-RU" sz="1600" dirty="0" err="1">
                <a:latin typeface="Arial" panose="020B0604020202020204" pitchFamily="34" charset="0"/>
                <a:cs typeface="Arial" panose="020B0604020202020204" pitchFamily="34" charset="0"/>
              </a:rPr>
              <a:t>забезпечують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 err="1">
                <a:latin typeface="Arial" panose="020B0604020202020204" pitchFamily="34" charset="0"/>
                <a:cs typeface="Arial" panose="020B0604020202020204" pitchFamily="34" charset="0"/>
              </a:rPr>
              <a:t>учасників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 err="1">
                <a:latin typeface="Arial" panose="020B0604020202020204" pitchFamily="34" charset="0"/>
                <a:cs typeface="Arial" panose="020B0604020202020204" pitchFamily="34" charset="0"/>
              </a:rPr>
              <a:t>навчальною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 системою </a:t>
            </a:r>
            <a:r>
              <a:rPr lang="ru-RU" sz="1600" dirty="0" err="1">
                <a:latin typeface="Arial" panose="020B0604020202020204" pitchFamily="34" charset="0"/>
                <a:cs typeface="Arial" panose="020B0604020202020204" pitchFamily="34" charset="0"/>
              </a:rPr>
              <a:t>єдиного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 стандарту.</a:t>
            </a:r>
            <a:endParaRPr lang="uk-UA" sz="1600" b="1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6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IT-</a:t>
            </a:r>
            <a:r>
              <a:rPr lang="uk-UA" sz="16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спеціаліст -</a:t>
            </a:r>
            <a:r>
              <a:rPr lang="uk-UA" sz="1600" dirty="0">
                <a:latin typeface="Arial" panose="020B0604020202020204" pitchFamily="34" charset="0"/>
                <a:cs typeface="Arial" panose="020B0604020202020204" pitchFamily="34" charset="0"/>
              </a:rPr>
              <a:t> створює і підтримує </a:t>
            </a:r>
            <a:r>
              <a:rPr lang="pl-PL" sz="1600" dirty="0">
                <a:latin typeface="Arial" panose="020B0604020202020204" pitchFamily="34" charset="0"/>
                <a:cs typeface="Arial" panose="020B0604020202020204" pitchFamily="34" charset="0"/>
              </a:rPr>
              <a:t>web-</a:t>
            </a:r>
            <a:r>
              <a:rPr lang="uk-UA" sz="1600" dirty="0">
                <a:latin typeface="Arial" panose="020B0604020202020204" pitchFamily="34" charset="0"/>
                <a:cs typeface="Arial" panose="020B0604020202020204" pitchFamily="34" charset="0"/>
              </a:rPr>
              <a:t>сайти </a:t>
            </a:r>
            <a:r>
              <a:rPr lang="uk-UA" sz="1600" dirty="0" err="1">
                <a:latin typeface="Arial" panose="020B0604020202020204" pitchFamily="34" charset="0"/>
                <a:cs typeface="Arial" panose="020B0604020202020204" pitchFamily="34" charset="0"/>
              </a:rPr>
              <a:t>проєкту</a:t>
            </a:r>
            <a:r>
              <a:rPr lang="uk-UA" sz="1600" dirty="0">
                <a:latin typeface="Arial" panose="020B0604020202020204" pitchFamily="34" charset="0"/>
                <a:cs typeface="Arial" panose="020B0604020202020204" pitchFamily="34" charset="0"/>
              </a:rPr>
              <a:t> створює нове, розробляє  та реалізує ідеї в </a:t>
            </a:r>
            <a:r>
              <a:rPr lang="uk-UA" sz="1600" dirty="0" err="1">
                <a:latin typeface="Arial" panose="020B0604020202020204" pitchFamily="34" charset="0"/>
                <a:cs typeface="Arial" panose="020B0604020202020204" pitchFamily="34" charset="0"/>
              </a:rPr>
              <a:t>проєкті</a:t>
            </a:r>
            <a:r>
              <a:rPr lang="uk-UA" sz="1600" dirty="0">
                <a:latin typeface="Arial" panose="020B0604020202020204" pitchFamily="34" charset="0"/>
                <a:cs typeface="Arial" panose="020B0604020202020204" pitchFamily="34" charset="0"/>
              </a:rPr>
              <a:t>. Працює над написанням коду для програми або сайту, або створення цілої системи захисту для комп'ютерної мережі.</a:t>
            </a:r>
            <a:endParaRPr lang="uk-UA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Прямокутник 5">
            <a:extLst>
              <a:ext uri="{FF2B5EF4-FFF2-40B4-BE49-F238E27FC236}">
                <a16:creationId xmlns:a16="http://schemas.microsoft.com/office/drawing/2014/main" id="{6A507AED-1FFB-4B4B-89CF-8787A5D4A7F6}"/>
              </a:ext>
            </a:extLst>
          </p:cNvPr>
          <p:cNvSpPr/>
          <p:nvPr/>
        </p:nvSpPr>
        <p:spPr>
          <a:xfrm>
            <a:off x="1978819" y="2213630"/>
            <a:ext cx="1303158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1100" b="1" dirty="0">
                <a:solidFill>
                  <a:srgbClr val="000000"/>
                </a:solidFill>
                <a:latin typeface="FuturaPT"/>
              </a:rPr>
              <a:t>Керівник</a:t>
            </a:r>
            <a:endParaRPr lang="uk-UA" sz="1100" dirty="0"/>
          </a:p>
        </p:txBody>
      </p:sp>
    </p:spTree>
    <p:extLst>
      <p:ext uri="{BB962C8B-B14F-4D97-AF65-F5344CB8AC3E}">
        <p14:creationId xmlns:p14="http://schemas.microsoft.com/office/powerpoint/2010/main" val="325041313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97DD81E-BF09-4A8D-B0EE-F9B5EC9F07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/>
              <a:t>Управлінська</a:t>
            </a:r>
            <a:r>
              <a:rPr lang="ru-RU" dirty="0"/>
              <a:t> структура проекту</a:t>
            </a:r>
            <a:endParaRPr lang="uk-UA" dirty="0"/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B6FD9AA7-39B1-442F-A335-15614CA8B6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9198" y="2257778"/>
            <a:ext cx="6762044" cy="4469986"/>
          </a:xfrm>
        </p:spPr>
        <p:txBody>
          <a:bodyPr>
            <a:normAutofit fontScale="55000" lnSpcReduction="20000"/>
          </a:bodyPr>
          <a:lstStyle/>
          <a:p>
            <a:r>
              <a:rPr lang="en-US" b="1" dirty="0">
                <a:solidFill>
                  <a:srgbClr val="000000"/>
                </a:solidFill>
              </a:rPr>
              <a:t>SMM-</a:t>
            </a:r>
            <a:r>
              <a:rPr lang="uk-UA" b="1" dirty="0">
                <a:solidFill>
                  <a:srgbClr val="000000"/>
                </a:solidFill>
              </a:rPr>
              <a:t>спеціаліст - </a:t>
            </a:r>
            <a:r>
              <a:rPr lang="uk-UA" dirty="0"/>
              <a:t>створює та оформлює корпоративні сторінки в соціальних мережах, розробляє стратегію розвитку проекту(яким чином будуть запрошуватися користувачі, яким буде контент, частота виходу постів), наповнює групу корисним контентом, який приверне і зацікавить цільову аудиторію, створює і підтримує спілкування в спільноті, відповідає на питання і коментарі учасників. А також веде і аналізує статистику просування, збільшення трафіку та його конвертації.</a:t>
            </a:r>
            <a:endParaRPr lang="uk-UA" b="1" dirty="0">
              <a:solidFill>
                <a:srgbClr val="000000"/>
              </a:solidFill>
            </a:endParaRPr>
          </a:p>
          <a:p>
            <a:r>
              <a:rPr lang="uk-UA" b="1" dirty="0">
                <a:solidFill>
                  <a:srgbClr val="000000"/>
                </a:solidFill>
              </a:rPr>
              <a:t>Фотограф/</a:t>
            </a:r>
            <a:r>
              <a:rPr lang="uk-UA" b="1" dirty="0" err="1">
                <a:solidFill>
                  <a:srgbClr val="000000"/>
                </a:solidFill>
              </a:rPr>
              <a:t>Відеограф</a:t>
            </a:r>
            <a:r>
              <a:rPr lang="uk-UA" b="1" dirty="0">
                <a:solidFill>
                  <a:srgbClr val="000000"/>
                </a:solidFill>
              </a:rPr>
              <a:t>- </a:t>
            </a:r>
            <a:r>
              <a:rPr lang="uk-UA" dirty="0">
                <a:solidFill>
                  <a:srgbClr val="000000"/>
                </a:solidFill>
              </a:rPr>
              <a:t>забезпечують фотографіями та відео для контенту проекту. </a:t>
            </a:r>
          </a:p>
          <a:p>
            <a:r>
              <a:rPr lang="uk-UA" b="1" dirty="0">
                <a:solidFill>
                  <a:srgbClr val="000000"/>
                </a:solidFill>
              </a:rPr>
              <a:t>ПАРТНЕРИ</a:t>
            </a:r>
            <a:r>
              <a:rPr lang="uk-UA" b="1" i="1" dirty="0">
                <a:solidFill>
                  <a:srgbClr val="000000"/>
                </a:solidFill>
              </a:rPr>
              <a:t>: </a:t>
            </a:r>
            <a:r>
              <a:rPr lang="uk-UA" dirty="0">
                <a:solidFill>
                  <a:srgbClr val="000000"/>
                </a:solidFill>
              </a:rPr>
              <a:t>-Інформаційні партнери розміщують статті про учасників та </a:t>
            </a:r>
            <a:r>
              <a:rPr lang="uk-UA" dirty="0" err="1"/>
              <a:t>проєкт</a:t>
            </a:r>
            <a:r>
              <a:rPr lang="uk-UA" dirty="0"/>
              <a:t>. </a:t>
            </a:r>
            <a:r>
              <a:rPr lang="uk-UA" dirty="0">
                <a:solidFill>
                  <a:srgbClr val="000000"/>
                </a:solidFill>
              </a:rPr>
              <a:t>анонси заходів АСП, веб-банери з лінком на сайт АСП, запрошують на ефіри в різних статусах, роблять розсилки по своїх базах, розміщують </a:t>
            </a:r>
            <a:r>
              <a:rPr lang="uk-UA" dirty="0" err="1">
                <a:solidFill>
                  <a:srgbClr val="000000"/>
                </a:solidFill>
              </a:rPr>
              <a:t>офлайн</a:t>
            </a:r>
            <a:r>
              <a:rPr lang="uk-UA" dirty="0">
                <a:solidFill>
                  <a:srgbClr val="000000"/>
                </a:solidFill>
              </a:rPr>
              <a:t>-оголошення.</a:t>
            </a:r>
            <a:br>
              <a:rPr lang="uk-UA" dirty="0"/>
            </a:br>
            <a:r>
              <a:rPr lang="uk-UA" dirty="0"/>
              <a:t>-</a:t>
            </a:r>
            <a:r>
              <a:rPr lang="uk-UA" dirty="0">
                <a:solidFill>
                  <a:srgbClr val="000000"/>
                </a:solidFill>
              </a:rPr>
              <a:t>Аналітичні партнери забезпечують методичний супровід учасникам під час стажування, поповнюють базу знань на веб-платформі АСП своїми матеріалами, консультують команду АСП з різних питань.</a:t>
            </a:r>
            <a:br>
              <a:rPr lang="uk-UA" dirty="0"/>
            </a:br>
            <a:r>
              <a:rPr lang="uk-UA" dirty="0"/>
              <a:t>-</a:t>
            </a:r>
            <a:r>
              <a:rPr lang="uk-UA" dirty="0">
                <a:solidFill>
                  <a:srgbClr val="000000"/>
                </a:solidFill>
              </a:rPr>
              <a:t>Організаційні партнери виступають співорганізаторами у спільних заходах з АСП, виконують різні інші задачі по базовій діяльності </a:t>
            </a:r>
            <a:r>
              <a:rPr lang="uk-UA" dirty="0" err="1"/>
              <a:t>проєкту</a:t>
            </a:r>
            <a:r>
              <a:rPr lang="uk-UA" dirty="0"/>
              <a:t>.</a:t>
            </a:r>
            <a:br>
              <a:rPr lang="uk-UA" dirty="0"/>
            </a:br>
            <a:r>
              <a:rPr lang="uk-UA" dirty="0"/>
              <a:t>-</a:t>
            </a:r>
            <a:r>
              <a:rPr lang="uk-UA" dirty="0">
                <a:solidFill>
                  <a:srgbClr val="000000"/>
                </a:solidFill>
              </a:rPr>
              <a:t>Фінансові партнери сприяють залученню учасників у </a:t>
            </a:r>
            <a:r>
              <a:rPr lang="uk-UA" dirty="0" err="1"/>
              <a:t>проєкті</a:t>
            </a:r>
            <a:r>
              <a:rPr lang="uk-UA" dirty="0"/>
              <a:t>.</a:t>
            </a:r>
            <a:br>
              <a:rPr lang="uk-UA" dirty="0"/>
            </a:br>
            <a:r>
              <a:rPr lang="uk-UA" b="1" dirty="0">
                <a:solidFill>
                  <a:srgbClr val="000000"/>
                </a:solidFill>
              </a:rPr>
              <a:t>-</a:t>
            </a:r>
            <a:r>
              <a:rPr lang="uk-UA" dirty="0">
                <a:solidFill>
                  <a:srgbClr val="000000"/>
                </a:solidFill>
              </a:rPr>
              <a:t>Партнери можливостей сприяють утворенню нових можливостей для учасників </a:t>
            </a:r>
            <a:r>
              <a:rPr lang="uk-UA" dirty="0" err="1"/>
              <a:t>проєкту</a:t>
            </a:r>
            <a:r>
              <a:rPr lang="uk-UA" dirty="0"/>
              <a:t>.</a:t>
            </a:r>
            <a:r>
              <a:rPr lang="uk-UA" dirty="0">
                <a:solidFill>
                  <a:srgbClr val="000000"/>
                </a:solidFill>
              </a:rPr>
              <a:t> АСП.</a:t>
            </a:r>
            <a:endParaRPr lang="uk-UA" dirty="0"/>
          </a:p>
          <a:p>
            <a:endParaRPr lang="uk-UA" dirty="0"/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00951181-7039-4195-8B84-23460A8F30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uk-UA" dirty="0"/>
              <a:t>29.03.2020</a:t>
            </a:r>
            <a:endParaRPr lang="en-US" dirty="0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571705DD-3B3E-411D-A466-F46C78ED26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 err="1"/>
              <a:t>Безп</a:t>
            </a:r>
            <a:r>
              <a:rPr lang="en-US" dirty="0"/>
              <a:t>’</a:t>
            </a:r>
            <a:r>
              <a:rPr lang="ru-RU" dirty="0" err="1"/>
              <a:t>ятчук</a:t>
            </a:r>
            <a:r>
              <a:rPr lang="ru-RU" dirty="0"/>
              <a:t> Аліна</a:t>
            </a:r>
            <a:endParaRPr lang="en-US" dirty="0"/>
          </a:p>
        </p:txBody>
      </p:sp>
      <p:pic>
        <p:nvPicPr>
          <p:cNvPr id="6" name="Місце для вмісту 10">
            <a:extLst>
              <a:ext uri="{FF2B5EF4-FFF2-40B4-BE49-F238E27FC236}">
                <a16:creationId xmlns:a16="http://schemas.microsoft.com/office/drawing/2014/main" id="{2302B18D-94AF-4CE1-87BB-2D89B78300B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28261" y="2335522"/>
            <a:ext cx="3491156" cy="4075290"/>
          </a:xfrm>
          <a:prstGeom prst="rect">
            <a:avLst/>
          </a:prstGeom>
          <a:effectLst/>
        </p:spPr>
      </p:pic>
      <p:sp>
        <p:nvSpPr>
          <p:cNvPr id="7" name="Прямокутник 6">
            <a:extLst>
              <a:ext uri="{FF2B5EF4-FFF2-40B4-BE49-F238E27FC236}">
                <a16:creationId xmlns:a16="http://schemas.microsoft.com/office/drawing/2014/main" id="{5661E94D-91F4-46E9-A884-A3D23EEDA92E}"/>
              </a:ext>
            </a:extLst>
          </p:cNvPr>
          <p:cNvSpPr/>
          <p:nvPr/>
        </p:nvSpPr>
        <p:spPr>
          <a:xfrm flipH="1">
            <a:off x="9077878" y="2257778"/>
            <a:ext cx="1554446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1100" b="1" dirty="0">
                <a:solidFill>
                  <a:srgbClr val="000000"/>
                </a:solidFill>
                <a:latin typeface="FuturaPT"/>
              </a:rPr>
              <a:t>Керівник</a:t>
            </a:r>
            <a:endParaRPr lang="uk-UA" sz="1100" dirty="0"/>
          </a:p>
        </p:txBody>
      </p:sp>
    </p:spTree>
    <p:extLst>
      <p:ext uri="{BB962C8B-B14F-4D97-AF65-F5344CB8AC3E}">
        <p14:creationId xmlns:p14="http://schemas.microsoft.com/office/powerpoint/2010/main" val="728090774"/>
      </p:ext>
    </p:extLst>
  </p:cSld>
  <p:clrMapOvr>
    <a:masterClrMapping/>
  </p:clrMapOvr>
</p:sld>
</file>

<file path=ppt/theme/theme1.xml><?xml version="1.0" encoding="utf-8"?>
<a:theme xmlns:a="http://schemas.openxmlformats.org/drawingml/2006/main" name="Цитований текст">
  <a:themeElements>
    <a:clrScheme name="Quotable">
      <a:dk1>
        <a:sysClr val="windowText" lastClr="000000"/>
      </a:dk1>
      <a:lt1>
        <a:sysClr val="window" lastClr="FFFFFF"/>
      </a:lt1>
      <a:dk2>
        <a:srgbClr val="212121"/>
      </a:dk2>
      <a:lt2>
        <a:srgbClr val="636363"/>
      </a:lt2>
      <a:accent1>
        <a:srgbClr val="00C6BB"/>
      </a:accent1>
      <a:accent2>
        <a:srgbClr val="6FEBA0"/>
      </a:accent2>
      <a:accent3>
        <a:srgbClr val="B6DF5E"/>
      </a:accent3>
      <a:accent4>
        <a:srgbClr val="EFB251"/>
      </a:accent4>
      <a:accent5>
        <a:srgbClr val="EF755F"/>
      </a:accent5>
      <a:accent6>
        <a:srgbClr val="ED515C"/>
      </a:accent6>
      <a:hlink>
        <a:srgbClr val="8F8F8F"/>
      </a:hlink>
      <a:folHlink>
        <a:srgbClr val="A5A5A5"/>
      </a:folHlink>
    </a:clrScheme>
    <a:fontScheme name="Классическая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2007-2010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</a:schemeClr>
            </a:gs>
            <a:gs pos="100000">
              <a:schemeClr val="phClr">
                <a:tint val="84000"/>
                <a:shade val="84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90000"/>
                <a:satMod val="120000"/>
                <a:lumMod val="90000"/>
              </a:schemeClr>
            </a:gs>
            <a:gs pos="100000">
              <a:schemeClr val="phClr"/>
            </a:gs>
          </a:gsLst>
          <a:lin ang="5400000" scaled="0"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911</TotalTime>
  <Words>1881</Words>
  <Application>Microsoft Office PowerPoint</Application>
  <PresentationFormat>Широкий екран</PresentationFormat>
  <Paragraphs>229</Paragraphs>
  <Slides>20</Slides>
  <Notes>1</Notes>
  <HiddenSlides>0</HiddenSlides>
  <MMClips>1</MMClips>
  <ScaleCrop>false</ScaleCrop>
  <HeadingPairs>
    <vt:vector size="6" baseType="variant">
      <vt:variant>
        <vt:lpstr>Використані шрифти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20</vt:i4>
      </vt:variant>
    </vt:vector>
  </HeadingPairs>
  <TitlesOfParts>
    <vt:vector size="27" baseType="lpstr">
      <vt:lpstr>Arial</vt:lpstr>
      <vt:lpstr>Calibri</vt:lpstr>
      <vt:lpstr>Century Schoolbook</vt:lpstr>
      <vt:lpstr>FuturaPT</vt:lpstr>
      <vt:lpstr>Wingdings</vt:lpstr>
      <vt:lpstr>Wingdings 2</vt:lpstr>
      <vt:lpstr>Цитований текст</vt:lpstr>
      <vt:lpstr>ЗВІТ з навчально-ознайомчої практики на базі міжнародного проєкту  «Академія сучасного політика» </vt:lpstr>
      <vt:lpstr>Зміст</vt:lpstr>
      <vt:lpstr>ВСТУП</vt:lpstr>
      <vt:lpstr>МЕТА І ЗАВДАННЯ ПРАКТИКИ</vt:lpstr>
      <vt:lpstr>Щоденник проходження практики</vt:lpstr>
      <vt:lpstr>Щоденник проходження практики</vt:lpstr>
      <vt:lpstr>Щоденник проходження практики</vt:lpstr>
      <vt:lpstr>Управлінська структура проекту</vt:lpstr>
      <vt:lpstr>Управлінська структура проекту</vt:lpstr>
      <vt:lpstr> До складу проекту АСП також входять: </vt:lpstr>
      <vt:lpstr>SWOT-аналіз</vt:lpstr>
      <vt:lpstr>Як проект себе просуває?</vt:lpstr>
      <vt:lpstr>Виконані роботи</vt:lpstr>
      <vt:lpstr>Виконані роботи</vt:lpstr>
      <vt:lpstr>Виконані роботи</vt:lpstr>
      <vt:lpstr>Виконані роботи</vt:lpstr>
      <vt:lpstr>ВІДГУК Керівника практики від кафедри реклама і зв'язки з громадськістю Стадніченко Ольги Іванівни На звіт студентки 2 курсу Безп'ятчук Аліни, яка проходила практику в міжнародному проєкті «Академія сучасного політика» </vt:lpstr>
      <vt:lpstr>ВІДГУК Керівника практики від кафедри реклама і зв'язки з громадськістю Стадніченко Ольги Іванівни На звіт студентки 2 курсу Безп'ятчук Аліни, яка проходила практику в міжнародному проєкті «Академія сучасного політика» </vt:lpstr>
      <vt:lpstr>ВИСНОВОК</vt:lpstr>
      <vt:lpstr>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Пользователь Windows</dc:creator>
  <cp:lastModifiedBy>Аліна Безпятчук</cp:lastModifiedBy>
  <cp:revision>344</cp:revision>
  <dcterms:created xsi:type="dcterms:W3CDTF">2018-02-19T03:59:52Z</dcterms:created>
  <dcterms:modified xsi:type="dcterms:W3CDTF">2021-02-09T22:19:01Z</dcterms:modified>
</cp:coreProperties>
</file>