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2" r:id="rId1"/>
  </p:sldMasterIdLst>
  <p:notesMasterIdLst>
    <p:notesMasterId r:id="rId21"/>
  </p:notesMasterIdLst>
  <p:handoutMasterIdLst>
    <p:handoutMasterId r:id="rId22"/>
  </p:handoutMasterIdLst>
  <p:sldIdLst>
    <p:sldId id="281" r:id="rId2"/>
    <p:sldId id="331" r:id="rId3"/>
    <p:sldId id="335" r:id="rId4"/>
    <p:sldId id="336" r:id="rId5"/>
    <p:sldId id="334" r:id="rId6"/>
    <p:sldId id="348" r:id="rId7"/>
    <p:sldId id="345" r:id="rId8"/>
    <p:sldId id="337" r:id="rId9"/>
    <p:sldId id="338" r:id="rId10"/>
    <p:sldId id="339" r:id="rId11"/>
    <p:sldId id="342" r:id="rId12"/>
    <p:sldId id="340" r:id="rId13"/>
    <p:sldId id="343" r:id="rId14"/>
    <p:sldId id="344" r:id="rId15"/>
    <p:sldId id="341" r:id="rId16"/>
    <p:sldId id="346" r:id="rId17"/>
    <p:sldId id="347" r:id="rId18"/>
    <p:sldId id="349" r:id="rId19"/>
    <p:sldId id="31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50"/>
    <a:srgbClr val="D7EE00"/>
    <a:srgbClr val="00E2D4"/>
    <a:srgbClr val="00DCCF"/>
    <a:srgbClr val="00A89D"/>
    <a:srgbClr val="E3D500"/>
    <a:srgbClr val="D2B81C"/>
    <a:srgbClr val="1AACA6"/>
    <a:srgbClr val="00DECE"/>
    <a:srgbClr val="00C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7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93861-A8B2-4530-B5AB-70F20F11B715}" type="datetimeFigureOut">
              <a:rPr lang="uk-UA" smtClean="0"/>
              <a:t>19.10.2021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0F1AF-F046-491A-83EE-AFCB36CA5E5A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960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FA42D-5D17-426A-BDB2-7BF3AA4480FA}" type="datetimeFigureOut">
              <a:rPr lang="uk-UA" smtClean="0"/>
              <a:t>19.10.2021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32DCA-BC52-4FB1-B458-3F6B5BF8894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386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3"/>
            <a:ext cx="9144000" cy="5077083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rgbClr val="00A89D"/>
              </a:gs>
              <a:gs pos="80000">
                <a:srgbClr val="00DCCF"/>
              </a:gs>
              <a:gs pos="100000">
                <a:srgbClr val="00E2D4"/>
              </a:gs>
            </a:gsLst>
            <a:lin ang="16200000" scaled="0"/>
          </a:gradFill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1" y="1449150"/>
            <a:ext cx="7929000" cy="2971051"/>
          </a:xfrm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Назва презентації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5280847"/>
            <a:ext cx="7929000" cy="956318"/>
          </a:xfrm>
        </p:spPr>
        <p:txBody>
          <a:bodyPr anchor="t"/>
          <a:lstStyle>
            <a:lvl1pPr marL="0" indent="0" algn="r">
              <a:buNone/>
              <a:defRPr baseline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/>
              <a:t>ПІБ викладача, посада, кафедра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913"/>
            <a:ext cx="9144000" cy="1624053"/>
          </a:xfrm>
          <a:prstGeom prst="rect">
            <a:avLst/>
          </a:prstGeom>
        </p:spPr>
      </p:pic>
      <p:pic>
        <p:nvPicPr>
          <p:cNvPr id="12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16051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400" y="286604"/>
            <a:ext cx="7200000" cy="1101600"/>
          </a:xfrm>
        </p:spPr>
        <p:txBody>
          <a:bodyPr/>
          <a:lstStyle>
            <a:lvl1pPr marL="0">
              <a:defRPr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4038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 sz="1800"/>
            </a:lvl2pPr>
            <a:lvl3pPr marL="566914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 sz="1600"/>
            </a:lvl3pPr>
            <a:lvl4pPr marL="749789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65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F4BC320-AF96-43CE-A590-A329DB8C3666}" type="datetime1">
              <a:rPr lang="uk-UA" smtClean="0"/>
              <a:t>19.10.2021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ПІБ викладача, посада, кафедра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975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497485"/>
            <a:ext cx="7543800" cy="2274416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6000" b="0" baseline="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Заголовок розділу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152900"/>
            <a:ext cx="7543800" cy="144322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kern="0" cap="none" spc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F801-AEA3-448F-B590-D948E1D3BF3A}" type="datetime1">
              <a:rPr lang="uk-UA" smtClean="0"/>
              <a:t>19.10.2021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ПІБ викладача, посада, кафедра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0" name="Rectangle 8"/>
          <p:cNvSpPr/>
          <p:nvPr userDrawn="1"/>
        </p:nvSpPr>
        <p:spPr>
          <a:xfrm>
            <a:off x="1" y="6439091"/>
            <a:ext cx="9144001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0600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66400" y="286604"/>
            <a:ext cx="7200000" cy="1101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>
            <a:lvl2pPr marL="384038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14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789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65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>
            <a:lvl2pPr marL="384038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14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789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65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3AFF-597C-4764-8ED8-6677B8F37375}" type="datetime1">
              <a:rPr lang="uk-UA" smtClean="0"/>
              <a:t>19.10.2021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ПІБ викладача, посада, кафедра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501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66400" y="286607"/>
            <a:ext cx="7200000" cy="110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1" cap="none" baseline="0">
                <a:solidFill>
                  <a:srgbClr val="005450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>
            <a:lvl2pPr marL="384038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14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789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65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1" cap="none" baseline="0">
                <a:solidFill>
                  <a:srgbClr val="005450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>
            <a:lvl2pPr marL="384038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14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789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65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FF16-F26F-448E-A4BF-9099B9EA7904}" type="datetime1">
              <a:rPr lang="uk-UA" smtClean="0"/>
              <a:t>19.10.2021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ПІБ викладача, посада, кафедра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8153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D285-C468-4A46-ADA7-9EE27CD13B03}" type="datetime1">
              <a:rPr lang="uk-UA" smtClean="0"/>
              <a:t>19.10.2021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ПІБ викладача, посада, кафедра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2672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FD45-F2D7-4D41-97FB-95A56D90EF20}" type="datetime1">
              <a:rPr lang="uk-UA" smtClean="0"/>
              <a:t>19.10.2021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 dirty="0"/>
              <a:t>ПІБ викладача, посада, кафедра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2" name="Rectangle 8"/>
          <p:cNvSpPr/>
          <p:nvPr userDrawn="1"/>
        </p:nvSpPr>
        <p:spPr>
          <a:xfrm>
            <a:off x="1" y="6439091"/>
            <a:ext cx="9144001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875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70784" y="0"/>
            <a:ext cx="1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387757"/>
            <a:ext cx="2400300" cy="1492601"/>
          </a:xfrm>
        </p:spPr>
        <p:txBody>
          <a:bodyPr anchor="b">
            <a:normAutofit/>
          </a:bodyPr>
          <a:lstStyle>
            <a:lvl1pPr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467" y="731520"/>
            <a:ext cx="5032163" cy="5257800"/>
          </a:xfrm>
        </p:spPr>
        <p:txBody>
          <a:bodyPr/>
          <a:lstStyle>
            <a:lvl2pPr marL="384038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14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789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65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06324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2" y="64583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150098B-C5C0-40F4-B7F7-0C6173461BE8}" type="datetime1">
              <a:rPr lang="uk-UA" smtClean="0"/>
              <a:t>19.10.2021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ПІБ викладача, посада, кафедра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pic>
        <p:nvPicPr>
          <p:cNvPr id="11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83179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Дякую за увагу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8035" y="2082799"/>
            <a:ext cx="6030311" cy="85480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uk-UA" sz="4800" dirty="0"/>
              <a:t>Дякую за увагу!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8985355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6439091"/>
            <a:ext cx="9144001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6084" y="286605"/>
            <a:ext cx="7200675" cy="110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24000"/>
            <a:ext cx="7543800" cy="43450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34CA47E-24A7-400F-A025-25AAACDB9542}" type="datetime1">
              <a:rPr lang="uk-UA" smtClean="0"/>
              <a:t>19.10.2021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 dirty="0"/>
              <a:t>ПІБ викладача, посада, кафедра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pic>
        <p:nvPicPr>
          <p:cNvPr id="10" name="Picture 2" descr="D:\Google Диск\work\g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6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6" r:id="rId9"/>
  </p:sldLayoutIdLst>
  <p:transition spd="slow">
    <p:wipe/>
  </p:transition>
  <p:hf sldNum="0" hdr="0"/>
  <p:txStyles>
    <p:titleStyle>
      <a:lvl1pPr algn="ctr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ducation/schools-go-digital_en" TargetMode="External"/><Relationship Id="rId2" Type="http://schemas.openxmlformats.org/officeDocument/2006/relationships/hyperlink" Target="https://e-school.net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ikom.iea.gov.u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ns.google.com/#!#download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9A80E53-BA54-43AB-82A1-777A57762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3280"/>
            <a:ext cx="9144000" cy="2971051"/>
          </a:xfrm>
        </p:spPr>
        <p:txBody>
          <a:bodyPr>
            <a:normAutofit/>
          </a:bodyPr>
          <a:lstStyle/>
          <a:p>
            <a:br>
              <a:rPr lang="uk-UA" sz="4400" b="1" dirty="0">
                <a:solidFill>
                  <a:schemeClr val="bg1"/>
                </a:solidFill>
                <a:latin typeface="+mn-lt"/>
              </a:rPr>
            </a:br>
            <a:r>
              <a:rPr lang="uk-UA" sz="4400" b="1" dirty="0">
                <a:solidFill>
                  <a:schemeClr val="bg1"/>
                </a:solidFill>
                <a:latin typeface="+mn-lt"/>
              </a:rPr>
              <a:t>Використання цифрових технологій в освітньому процесі</a:t>
            </a:r>
            <a:endParaRPr lang="uk-UA" sz="4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9947D-7C79-4A64-ADFC-52693083AF7D}"/>
              </a:ext>
            </a:extLst>
          </p:cNvPr>
          <p:cNvSpPr txBox="1"/>
          <p:nvPr/>
        </p:nvSpPr>
        <p:spPr>
          <a:xfrm>
            <a:off x="2494430" y="191852"/>
            <a:ext cx="46123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chemeClr val="bg1"/>
                </a:solidFill>
                <a:latin typeface="+mn-lt"/>
              </a:rPr>
              <a:t>Семінар </a:t>
            </a:r>
            <a:endParaRPr lang="uk-UA" sz="6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D77A7-B6B7-42F3-8ABB-C4BC284139DE}"/>
              </a:ext>
            </a:extLst>
          </p:cNvPr>
          <p:cNvSpPr txBox="1"/>
          <p:nvPr/>
        </p:nvSpPr>
        <p:spPr>
          <a:xfrm>
            <a:off x="4572000" y="4639234"/>
            <a:ext cx="4319196" cy="1754326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/>
            <a:r>
              <a:rPr lang="uk-UA" b="1" dirty="0">
                <a:solidFill>
                  <a:schemeClr val="bg1"/>
                </a:solidFill>
              </a:rPr>
              <a:t>Матеріали до семінару підготувала:</a:t>
            </a:r>
          </a:p>
          <a:p>
            <a:pPr algn="r"/>
            <a:r>
              <a:rPr lang="uk-UA" dirty="0">
                <a:solidFill>
                  <a:schemeClr val="bg1"/>
                </a:solidFill>
              </a:rPr>
              <a:t>студентка-практикантка </a:t>
            </a:r>
            <a:r>
              <a:rPr lang="en-US" dirty="0">
                <a:solidFill>
                  <a:schemeClr val="bg1"/>
                </a:solidFill>
              </a:rPr>
              <a:t>VI </a:t>
            </a:r>
            <a:r>
              <a:rPr lang="uk-UA" dirty="0">
                <a:solidFill>
                  <a:schemeClr val="bg1"/>
                </a:solidFill>
              </a:rPr>
              <a:t>курсу</a:t>
            </a:r>
          </a:p>
          <a:p>
            <a:pPr algn="r"/>
            <a:r>
              <a:rPr lang="uk-UA" dirty="0">
                <a:solidFill>
                  <a:schemeClr val="bg1"/>
                </a:solidFill>
              </a:rPr>
              <a:t>Педагогічного інституту</a:t>
            </a:r>
          </a:p>
          <a:p>
            <a:pPr algn="r"/>
            <a:r>
              <a:rPr lang="uk-UA" dirty="0">
                <a:solidFill>
                  <a:schemeClr val="bg1"/>
                </a:solidFill>
              </a:rPr>
              <a:t>Київського університету</a:t>
            </a:r>
          </a:p>
          <a:p>
            <a:pPr algn="r"/>
            <a:r>
              <a:rPr lang="uk-UA" dirty="0">
                <a:solidFill>
                  <a:schemeClr val="bg1"/>
                </a:solidFill>
              </a:rPr>
              <a:t>Імені Бориса Грінченка</a:t>
            </a:r>
          </a:p>
          <a:p>
            <a:pPr algn="r"/>
            <a:r>
              <a:rPr lang="uk-UA" b="1" dirty="0">
                <a:solidFill>
                  <a:schemeClr val="bg1"/>
                </a:solidFill>
              </a:rPr>
              <a:t>Кузьмич Катерина Віталіївна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7AABB2-F3D9-4EC2-8D5C-3BB434D17818}"/>
              </a:ext>
            </a:extLst>
          </p:cNvPr>
          <p:cNvSpPr txBox="1"/>
          <p:nvPr/>
        </p:nvSpPr>
        <p:spPr>
          <a:xfrm>
            <a:off x="482869" y="5220591"/>
            <a:ext cx="281166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solidFill>
                  <a:srgbClr val="005450"/>
                </a:solidFill>
              </a:rPr>
              <a:t>Регламент виступу студентки-практикантки</a:t>
            </a:r>
          </a:p>
          <a:p>
            <a:pPr algn="ctr"/>
            <a:r>
              <a:rPr lang="uk-UA" sz="1600" dirty="0">
                <a:solidFill>
                  <a:srgbClr val="005450"/>
                </a:solidFill>
              </a:rPr>
              <a:t>20 хвилин</a:t>
            </a:r>
          </a:p>
        </p:txBody>
      </p:sp>
    </p:spTree>
    <p:extLst>
      <p:ext uri="{BB962C8B-B14F-4D97-AF65-F5344CB8AC3E}">
        <p14:creationId xmlns:p14="http://schemas.microsoft.com/office/powerpoint/2010/main" val="58199405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7B5F45-6EBF-43E6-9277-35F728DB4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C320-AF96-43CE-A590-A329DB8C3666}" type="datetime1">
              <a:rPr lang="uk-UA" smtClean="0"/>
              <a:t>19.10.2021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8783DC-80B1-482F-934C-39AE742A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викладача, посада, кафедра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EF66F-C926-4965-9FDD-C0C8BE6C460F}"/>
              </a:ext>
            </a:extLst>
          </p:cNvPr>
          <p:cNvSpPr txBox="1"/>
          <p:nvPr/>
        </p:nvSpPr>
        <p:spPr>
          <a:xfrm>
            <a:off x="1166796" y="314777"/>
            <a:ext cx="3862403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9992" marR="77991" algn="ctr" rtl="0">
              <a:spcBef>
                <a:spcPts val="0"/>
              </a:spcBef>
              <a:spcAft>
                <a:spcPts val="0"/>
              </a:spcAft>
            </a:pPr>
            <a:r>
              <a:rPr lang="uk-UA" sz="1600" b="0" i="0" u="none" strike="noStrike" dirty="0">
                <a:solidFill>
                  <a:srgbClr val="005450"/>
                </a:solidFill>
                <a:effectLst/>
              </a:rPr>
              <a:t>Всеукраїнські онлайн-конкурси, олімпіади, курси та журнал для школярів. Онлайн-школа «На Урок» створена для того, щоб кожен школяр, незалежно від місця проживання, зміг отримувати якісні знання в цікавому форматі. </a:t>
            </a:r>
            <a:endParaRPr lang="uk-UA" sz="1600" dirty="0">
              <a:solidFill>
                <a:srgbClr val="00545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F3F472-AF54-45E1-B0F0-32A8B8961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24" y="532107"/>
            <a:ext cx="3378566" cy="11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3FD336-E8CE-40C2-A296-0A880A040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796" y="2333157"/>
            <a:ext cx="7101663" cy="399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2721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BBED4D-E7B6-4C3F-A671-0D32B060C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C320-AF96-43CE-A590-A329DB8C3666}" type="datetime1">
              <a:rPr lang="uk-UA" smtClean="0"/>
              <a:t>19.10.2021</a:t>
            </a:fld>
            <a:endParaRPr lang="en-US" dirty="0"/>
          </a:p>
        </p:txBody>
      </p:sp>
      <p:pic>
        <p:nvPicPr>
          <p:cNvPr id="1026" name="Picture 2" descr="NIT for You - Флеш-карты: Quizlet и другие сервисы">
            <a:extLst>
              <a:ext uri="{FF2B5EF4-FFF2-40B4-BE49-F238E27FC236}">
                <a16:creationId xmlns:a16="http://schemas.microsoft.com/office/drawing/2014/main" id="{60581DCF-5BF4-4A81-B3B2-5D1566D97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04" y="303195"/>
            <a:ext cx="4810184" cy="301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E77238-2D67-4A9C-8977-39B5C317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викладача, посада, кафедра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C13628-19A6-4918-A334-24C21EA585E0}"/>
              </a:ext>
            </a:extLst>
          </p:cNvPr>
          <p:cNvSpPr txBox="1"/>
          <p:nvPr/>
        </p:nvSpPr>
        <p:spPr>
          <a:xfrm>
            <a:off x="581585" y="3540423"/>
            <a:ext cx="8266580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9992" marR="77991" rtl="0"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dirty="0">
                <a:solidFill>
                  <a:srgbClr val="005450"/>
                </a:solidFill>
                <a:effectLst/>
              </a:rPr>
              <a:t>Quizlet</a:t>
            </a:r>
            <a:r>
              <a:rPr lang="en-US" sz="1600" b="0" i="0" u="none" strike="noStrike" dirty="0">
                <a:solidFill>
                  <a:srgbClr val="005450"/>
                </a:solidFill>
                <a:effectLst/>
              </a:rPr>
              <a:t> – </a:t>
            </a:r>
            <a:r>
              <a:rPr lang="uk-UA" sz="1600" b="0" i="0" u="none" strike="noStrike" dirty="0">
                <a:solidFill>
                  <a:srgbClr val="005450"/>
                </a:solidFill>
                <a:effectLst/>
              </a:rPr>
              <a:t>це безкоштовний онлайн-сервіс для створення та застосування флеш-карток та навчальних ігор у різних категоріях. В цьому сервісі можна працювати в різних режимах:</a:t>
            </a:r>
            <a:endParaRPr lang="uk-UA" sz="1600" b="0" dirty="0">
              <a:solidFill>
                <a:srgbClr val="005450"/>
              </a:solidFill>
              <a:effectLst/>
            </a:endParaRPr>
          </a:p>
          <a:p>
            <a:pPr marL="89992" marR="77991" rtl="0">
              <a:spcBef>
                <a:spcPts val="0"/>
              </a:spcBef>
              <a:spcAft>
                <a:spcPts val="0"/>
              </a:spcAft>
            </a:pPr>
            <a:r>
              <a:rPr lang="uk-UA" sz="1600" b="0" i="0" u="none" strike="noStrike" dirty="0">
                <a:solidFill>
                  <a:srgbClr val="005450"/>
                </a:solidFill>
                <a:effectLst/>
              </a:rPr>
              <a:t>• режим «</a:t>
            </a:r>
            <a:r>
              <a:rPr lang="en-US" sz="1600" b="0" i="0" u="none" strike="noStrike" dirty="0">
                <a:solidFill>
                  <a:srgbClr val="005450"/>
                </a:solidFill>
                <a:effectLst/>
              </a:rPr>
              <a:t>Cards» — </a:t>
            </a:r>
            <a:r>
              <a:rPr lang="uk-UA" sz="1600" b="0" i="0" u="none" strike="noStrike" dirty="0">
                <a:solidFill>
                  <a:srgbClr val="005450"/>
                </a:solidFill>
                <a:effectLst/>
              </a:rPr>
              <a:t>режим перегляду карток (можна переглядати або обидві сторони картки відразу, або одну з них; є функція прослуховування слова)</a:t>
            </a:r>
            <a:endParaRPr lang="uk-UA" sz="1600" b="0" dirty="0">
              <a:solidFill>
                <a:srgbClr val="005450"/>
              </a:solidFill>
              <a:effectLst/>
            </a:endParaRPr>
          </a:p>
          <a:p>
            <a:pPr marL="89992" marR="77991" rtl="0">
              <a:spcBef>
                <a:spcPts val="0"/>
              </a:spcBef>
              <a:spcAft>
                <a:spcPts val="0"/>
              </a:spcAft>
            </a:pPr>
            <a:r>
              <a:rPr lang="uk-UA" sz="1600" b="0" i="0" u="none" strike="noStrike" dirty="0">
                <a:solidFill>
                  <a:srgbClr val="005450"/>
                </a:solidFill>
                <a:effectLst/>
              </a:rPr>
              <a:t>• режим «</a:t>
            </a:r>
            <a:r>
              <a:rPr lang="en-US" sz="1600" b="0" i="0" u="none" strike="noStrike" dirty="0">
                <a:solidFill>
                  <a:srgbClr val="005450"/>
                </a:solidFill>
                <a:effectLst/>
              </a:rPr>
              <a:t>Speller»: </a:t>
            </a:r>
            <a:r>
              <a:rPr lang="uk-UA" sz="1600" b="0" i="0" u="none" strike="noStrike" dirty="0">
                <a:solidFill>
                  <a:srgbClr val="005450"/>
                </a:solidFill>
                <a:effectLst/>
              </a:rPr>
              <a:t>введіть те, що чуєте</a:t>
            </a:r>
            <a:endParaRPr lang="uk-UA" sz="1600" b="0" dirty="0">
              <a:solidFill>
                <a:srgbClr val="005450"/>
              </a:solidFill>
              <a:effectLst/>
            </a:endParaRPr>
          </a:p>
          <a:p>
            <a:pPr marL="89992" marR="77991" rtl="0">
              <a:spcBef>
                <a:spcPts val="0"/>
              </a:spcBef>
              <a:spcAft>
                <a:spcPts val="0"/>
              </a:spcAft>
            </a:pPr>
            <a:r>
              <a:rPr lang="uk-UA" sz="1600" b="0" i="0" u="none" strike="noStrike" dirty="0">
                <a:solidFill>
                  <a:srgbClr val="005450"/>
                </a:solidFill>
                <a:effectLst/>
              </a:rPr>
              <a:t>• режим «</a:t>
            </a:r>
            <a:r>
              <a:rPr lang="en-US" sz="1600" b="0" i="0" u="none" strike="noStrike" dirty="0">
                <a:solidFill>
                  <a:srgbClr val="005450"/>
                </a:solidFill>
                <a:effectLst/>
              </a:rPr>
              <a:t>Learn» (</a:t>
            </a:r>
            <a:r>
              <a:rPr lang="uk-UA" sz="1600" b="0" i="0" u="none" strike="noStrike" dirty="0">
                <a:solidFill>
                  <a:srgbClr val="005450"/>
                </a:solidFill>
                <a:effectLst/>
              </a:rPr>
              <a:t>в двох варіантах: вписати переклад слова і прослухати значення і записати)</a:t>
            </a:r>
            <a:endParaRPr lang="uk-UA" sz="1600" b="0" dirty="0">
              <a:solidFill>
                <a:srgbClr val="005450"/>
              </a:solidFill>
              <a:effectLst/>
            </a:endParaRPr>
          </a:p>
          <a:p>
            <a:pPr marL="89992" marR="77991" rtl="0">
              <a:spcBef>
                <a:spcPts val="0"/>
              </a:spcBef>
              <a:spcAft>
                <a:spcPts val="0"/>
              </a:spcAft>
            </a:pPr>
            <a:r>
              <a:rPr lang="uk-UA" sz="1600" b="0" i="0" u="none" strike="noStrike" dirty="0">
                <a:solidFill>
                  <a:srgbClr val="005450"/>
                </a:solidFill>
                <a:effectLst/>
              </a:rPr>
              <a:t>• режим «</a:t>
            </a:r>
            <a:r>
              <a:rPr lang="en-US" sz="1600" b="0" i="0" u="none" strike="noStrike" dirty="0">
                <a:solidFill>
                  <a:srgbClr val="005450"/>
                </a:solidFill>
                <a:effectLst/>
              </a:rPr>
              <a:t>Test» (4 </a:t>
            </a:r>
            <a:r>
              <a:rPr lang="uk-UA" sz="1600" b="0" i="0" u="none" strike="noStrike" dirty="0">
                <a:solidFill>
                  <a:srgbClr val="005450"/>
                </a:solidFill>
                <a:effectLst/>
              </a:rPr>
              <a:t>типи запитань)</a:t>
            </a:r>
            <a:endParaRPr lang="uk-UA" sz="1600" b="0" dirty="0">
              <a:solidFill>
                <a:srgbClr val="005450"/>
              </a:solidFill>
              <a:effectLst/>
            </a:endParaRPr>
          </a:p>
          <a:p>
            <a:r>
              <a:rPr lang="uk-UA" sz="1600" b="0" i="0" u="none" strike="noStrike" dirty="0">
                <a:solidFill>
                  <a:srgbClr val="005450"/>
                </a:solidFill>
                <a:effectLst/>
              </a:rPr>
              <a:t>• гра «</a:t>
            </a:r>
            <a:r>
              <a:rPr lang="en-US" sz="1600" b="0" i="0" u="none" strike="noStrike" dirty="0">
                <a:solidFill>
                  <a:srgbClr val="005450"/>
                </a:solidFill>
                <a:effectLst/>
              </a:rPr>
              <a:t>Scatter» (</a:t>
            </a:r>
            <a:r>
              <a:rPr lang="uk-UA" sz="1600" b="0" i="0" u="none" strike="noStrike" dirty="0">
                <a:solidFill>
                  <a:srgbClr val="005450"/>
                </a:solidFill>
                <a:effectLst/>
              </a:rPr>
              <a:t>Нехай все зникне! Перетягувати терміни їх значення, щоб вони зникли.)</a:t>
            </a:r>
            <a:endParaRPr lang="uk-UA" sz="1600" dirty="0">
              <a:solidFill>
                <a:srgbClr val="005450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1E2AC6E-8293-4790-8C8F-A70A5118E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99" y="145516"/>
            <a:ext cx="3183806" cy="142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78762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3092FD-CB1E-4A59-AF93-A5240EA7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C320-AF96-43CE-A590-A329DB8C3666}" type="datetime1">
              <a:rPr lang="uk-UA" smtClean="0"/>
              <a:t>19.10.2021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34D646-66DF-41DF-AF00-22A0AEEA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викладача, посада, кафедра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711C66B-8B93-4AEE-A426-C0FB818FB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06" y="303881"/>
            <a:ext cx="2792506" cy="15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CD4865-9757-45D5-A672-DC428A928841}"/>
              </a:ext>
            </a:extLst>
          </p:cNvPr>
          <p:cNvSpPr txBox="1"/>
          <p:nvPr/>
        </p:nvSpPr>
        <p:spPr>
          <a:xfrm>
            <a:off x="5413140" y="2241060"/>
            <a:ext cx="337073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b="0" i="0" u="none" strike="noStrike" dirty="0" err="1">
                <a:solidFill>
                  <a:srgbClr val="005450"/>
                </a:solidFill>
                <a:effectLst/>
              </a:rPr>
              <a:t>Кахуут</a:t>
            </a:r>
            <a:r>
              <a:rPr lang="uk-UA" sz="1600" b="0" i="0" u="none" strike="noStrike" dirty="0">
                <a:solidFill>
                  <a:srgbClr val="005450"/>
                </a:solidFill>
                <a:effectLst/>
              </a:rPr>
              <a:t>! це ігрова платформа навчання, яка використовується як освітня технологія в школах та інших навчальних закладах. Її навчальні ігри, "</a:t>
            </a:r>
            <a:r>
              <a:rPr lang="en-US" sz="1600" b="0" i="0" u="none" strike="noStrike" dirty="0" err="1">
                <a:solidFill>
                  <a:srgbClr val="005450"/>
                </a:solidFill>
                <a:effectLst/>
              </a:rPr>
              <a:t>kahoots</a:t>
            </a:r>
            <a:r>
              <a:rPr lang="en-US" sz="1600" b="0" i="0" u="none" strike="noStrike" dirty="0">
                <a:solidFill>
                  <a:srgbClr val="005450"/>
                </a:solidFill>
                <a:effectLst/>
              </a:rPr>
              <a:t>", - </a:t>
            </a:r>
            <a:r>
              <a:rPr lang="uk-UA" sz="1600" b="0" i="0" u="none" strike="noStrike" dirty="0">
                <a:solidFill>
                  <a:srgbClr val="005450"/>
                </a:solidFill>
                <a:effectLst/>
              </a:rPr>
              <a:t>це створені користувачем вікторини з декількома варіантами, до яких можна отримати доступ через веб-браузер або додаток </a:t>
            </a:r>
            <a:r>
              <a:rPr lang="en-US" sz="1600" b="0" i="0" u="none" strike="noStrike" dirty="0">
                <a:solidFill>
                  <a:srgbClr val="005450"/>
                </a:solidFill>
                <a:effectLst/>
              </a:rPr>
              <a:t>Kahoot.</a:t>
            </a:r>
            <a:endParaRPr lang="uk-UA" sz="1600" dirty="0">
              <a:solidFill>
                <a:srgbClr val="0054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D796D-F15A-4616-86BD-E75E76F92AD4}"/>
              </a:ext>
            </a:extLst>
          </p:cNvPr>
          <p:cNvSpPr txBox="1"/>
          <p:nvPr/>
        </p:nvSpPr>
        <p:spPr>
          <a:xfrm>
            <a:off x="360129" y="4725410"/>
            <a:ext cx="842374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b="0" i="0" u="none" strike="noStrike" dirty="0">
                <a:solidFill>
                  <a:srgbClr val="005450"/>
                </a:solidFill>
                <a:effectLst/>
              </a:rPr>
              <a:t>Такі ігрові форми роботи можуть бути застосовані у навчанні — для перевірки знань учнів. А також сервіс може стати у пригоді керівнику та педагогічному колективу навчального закладу для різних форм наукової, методичної та організаційної роботи. Участь в іграх, створених за допомогою сервісу, сприяє спілкуванню та співпраці у колективі, підвищує рівень обізнаності в інформаційно-комунікаційних технологіях, стимулює критичне мислення.</a:t>
            </a:r>
            <a:endParaRPr lang="uk-UA" sz="1600" dirty="0">
              <a:solidFill>
                <a:srgbClr val="005450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16CEE3A-BFDF-451D-B18D-D2D0C96AB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14" y="162726"/>
            <a:ext cx="3885670" cy="23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2DE464D-AFD2-426B-8AC9-4C8A97311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9" y="2665724"/>
            <a:ext cx="3868816" cy="18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3091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E957C6-5707-44B6-8399-A8B73E066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C320-AF96-43CE-A590-A329DB8C3666}" type="datetime1">
              <a:rPr lang="uk-UA" smtClean="0"/>
              <a:t>19.10.2021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FA0F630-8339-4DBE-ACD8-6B625F7D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викладача, посада, кафедра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9CF20-4EAC-4831-8122-0B4DF979EEF7}"/>
              </a:ext>
            </a:extLst>
          </p:cNvPr>
          <p:cNvSpPr txBox="1"/>
          <p:nvPr/>
        </p:nvSpPr>
        <p:spPr>
          <a:xfrm>
            <a:off x="374513" y="4237379"/>
            <a:ext cx="8567937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i="0" u="none" strike="noStrike" dirty="0" err="1">
                <a:solidFill>
                  <a:srgbClr val="005450"/>
                </a:solidFill>
                <a:effectLst/>
              </a:rPr>
              <a:t>Powtoon</a:t>
            </a:r>
            <a:r>
              <a:rPr lang="en-US" sz="1800" b="0" i="0" u="none" strike="noStrike" dirty="0">
                <a:solidFill>
                  <a:srgbClr val="005450"/>
                </a:solidFill>
                <a:effectLst/>
              </a:rPr>
              <a:t> – </a:t>
            </a:r>
            <a:r>
              <a:rPr lang="uk-UA" sz="1800" b="0" i="0" u="none" strike="noStrike" dirty="0">
                <a:solidFill>
                  <a:srgbClr val="005450"/>
                </a:solidFill>
                <a:effectLst/>
              </a:rPr>
              <a:t>це програма для створення інтерактивних анімаційних відео та презентацій. Вона пропонує низку стилів, таких як мультиплікаційний (</a:t>
            </a:r>
            <a:r>
              <a:rPr lang="en-US" sz="1800" b="0" i="0" u="none" strike="noStrike" dirty="0">
                <a:solidFill>
                  <a:srgbClr val="005450"/>
                </a:solidFill>
                <a:effectLst/>
              </a:rPr>
              <a:t>cartoon), </a:t>
            </a:r>
            <a:r>
              <a:rPr lang="uk-UA" sz="1800" b="0" i="0" u="none" strike="noStrike" dirty="0">
                <a:solidFill>
                  <a:srgbClr val="005450"/>
                </a:solidFill>
                <a:effectLst/>
              </a:rPr>
              <a:t>інфографіка, біла дошка (</a:t>
            </a:r>
            <a:r>
              <a:rPr lang="en-US" sz="1800" b="0" i="0" u="none" strike="noStrike" dirty="0">
                <a:solidFill>
                  <a:srgbClr val="005450"/>
                </a:solidFill>
                <a:effectLst/>
              </a:rPr>
              <a:t>whiteboard). </a:t>
            </a:r>
            <a:r>
              <a:rPr lang="uk-UA" sz="1800" b="0" i="0" u="none" strike="noStrike" dirty="0">
                <a:solidFill>
                  <a:srgbClr val="005450"/>
                </a:solidFill>
                <a:effectLst/>
              </a:rPr>
              <a:t>Завдяки тому, що програма є онлайн-ресурсом, Ви можете працювати над своїм </a:t>
            </a:r>
            <a:r>
              <a:rPr lang="uk-UA" sz="1800" b="0" i="0" u="none" strike="noStrike" dirty="0" err="1">
                <a:solidFill>
                  <a:srgbClr val="005450"/>
                </a:solidFill>
                <a:effectLst/>
              </a:rPr>
              <a:t>проєктом</a:t>
            </a:r>
            <a:r>
              <a:rPr lang="uk-UA" sz="1800" b="0" i="0" u="none" strike="noStrike" dirty="0">
                <a:solidFill>
                  <a:srgbClr val="005450"/>
                </a:solidFill>
                <a:effectLst/>
              </a:rPr>
              <a:t> з будь-якого комп’ютера, якій під’єднаний до мережі Інтернет. Завдяки наявності медіа-бібліотеки, шаблонів та різноманітних опцій, </a:t>
            </a:r>
            <a:r>
              <a:rPr lang="en-US" sz="1800" b="0" i="0" u="none" strike="noStrike" dirty="0" err="1">
                <a:solidFill>
                  <a:srgbClr val="005450"/>
                </a:solidFill>
                <a:effectLst/>
              </a:rPr>
              <a:t>Powtoon</a:t>
            </a:r>
            <a:r>
              <a:rPr lang="en-US" sz="1800" b="0" i="0" u="none" strike="noStrike" dirty="0">
                <a:solidFill>
                  <a:srgbClr val="005450"/>
                </a:solidFill>
                <a:effectLst/>
              </a:rPr>
              <a:t> </a:t>
            </a:r>
            <a:r>
              <a:rPr lang="uk-UA" sz="1800" b="0" i="0" u="none" strike="noStrike" dirty="0">
                <a:solidFill>
                  <a:srgbClr val="005450"/>
                </a:solidFill>
                <a:effectLst/>
              </a:rPr>
              <a:t>є чудовим інструментом для створення коротких навчальних відео.</a:t>
            </a:r>
            <a:endParaRPr lang="uk-UA" dirty="0">
              <a:solidFill>
                <a:srgbClr val="005450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C5BC7D7-5B8F-4387-845F-F10928CBD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248308"/>
            <a:ext cx="3744081" cy="95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ntroduction to the Powtoon Studio | Help Center">
            <a:extLst>
              <a:ext uri="{FF2B5EF4-FFF2-40B4-BE49-F238E27FC236}">
                <a16:creationId xmlns:a16="http://schemas.microsoft.com/office/drawing/2014/main" id="{A8507486-6B85-447C-9D2C-3C1134B75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30" y="1193469"/>
            <a:ext cx="6010344" cy="28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09971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9FBEFB-9E4E-44C6-87B7-DCBD7DE0F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C320-AF96-43CE-A590-A329DB8C3666}" type="datetime1">
              <a:rPr lang="uk-UA" smtClean="0"/>
              <a:t>19.10.2021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39BE4E-39FD-4295-808E-0B19D7B3D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викладача, посада, кафедра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6CDB66-DE2A-4CAE-847F-C7D6D6BE2A7F}"/>
              </a:ext>
            </a:extLst>
          </p:cNvPr>
          <p:cNvSpPr txBox="1"/>
          <p:nvPr/>
        </p:nvSpPr>
        <p:spPr>
          <a:xfrm>
            <a:off x="374357" y="4760258"/>
            <a:ext cx="8521153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uk-UA" sz="1800" b="0" i="0" u="none" strike="noStrike" dirty="0">
                <a:solidFill>
                  <a:srgbClr val="005450"/>
                </a:solidFill>
                <a:effectLst/>
              </a:rPr>
              <a:t>Сервіс для створення коміксів з анімованими персонажами. Безкоштовний акаунт має обмежені функції і можливості.</a:t>
            </a:r>
            <a:endParaRPr lang="uk-UA" b="0" dirty="0">
              <a:solidFill>
                <a:srgbClr val="005450"/>
              </a:solidFill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uk-UA" sz="1800" b="0" i="0" u="none" strike="noStrike" dirty="0">
                <a:solidFill>
                  <a:srgbClr val="005450"/>
                </a:solidFill>
                <a:effectLst/>
              </a:rPr>
              <a:t>Сервіс </a:t>
            </a:r>
            <a:r>
              <a:rPr lang="en-US" sz="1800" b="0" i="0" u="none" strike="noStrike" dirty="0" err="1">
                <a:solidFill>
                  <a:srgbClr val="005450"/>
                </a:solidFill>
                <a:effectLst/>
              </a:rPr>
              <a:t>Pixton</a:t>
            </a:r>
            <a:r>
              <a:rPr lang="en-US" sz="1800" b="0" i="0" u="none" strike="noStrike" dirty="0">
                <a:solidFill>
                  <a:srgbClr val="005450"/>
                </a:solidFill>
                <a:effectLst/>
              </a:rPr>
              <a:t> </a:t>
            </a:r>
            <a:r>
              <a:rPr lang="uk-UA" sz="1800" b="0" i="0" u="none" strike="noStrike" dirty="0">
                <a:solidFill>
                  <a:srgbClr val="005450"/>
                </a:solidFill>
                <a:effectLst/>
              </a:rPr>
              <a:t>дозволяє самому робити комікси професійного рівня в онлайн режимі, маючи в розпорядженні всього лише браузер. Не треба встановлювати ніякого додаткового програмного забезпечення!</a:t>
            </a:r>
            <a:endParaRPr lang="uk-UA" dirty="0">
              <a:solidFill>
                <a:srgbClr val="005450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BDCF6E1-8910-4D72-822E-B3B6F9C0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67" y="168369"/>
            <a:ext cx="4499543" cy="133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xton - Google Workspace Marketplace">
            <a:extLst>
              <a:ext uri="{FF2B5EF4-FFF2-40B4-BE49-F238E27FC236}">
                <a16:creationId xmlns:a16="http://schemas.microsoft.com/office/drawing/2014/main" id="{0ADFC313-4AE0-4ABC-9A7A-B15436584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57" y="1405731"/>
            <a:ext cx="5727680" cy="31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xton on Twitter: &amp;quot;Because one single moment might be life-changing. &amp;quot;This  Moment&amp;quot; a @PixtonEDU comic series inspired by George Couros @gcouros blog  article with the same title. Here&amp;#39;s part 2 of 2. #">
            <a:extLst>
              <a:ext uri="{FF2B5EF4-FFF2-40B4-BE49-F238E27FC236}">
                <a16:creationId xmlns:a16="http://schemas.microsoft.com/office/drawing/2014/main" id="{BF1B6C4F-A275-4C48-97E8-2C935C5E2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63" y="1281120"/>
            <a:ext cx="6102037" cy="33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277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CE0727-C149-4318-8774-08832564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C320-AF96-43CE-A590-A329DB8C3666}" type="datetime1">
              <a:rPr lang="uk-UA" smtClean="0"/>
              <a:t>19.10.2021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C3E513-1E68-48E9-A808-07C86B95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викладача, посада, кафедра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9F5A-F50C-43CA-AD3E-DD08D4399C0A}"/>
              </a:ext>
            </a:extLst>
          </p:cNvPr>
          <p:cNvSpPr txBox="1"/>
          <p:nvPr/>
        </p:nvSpPr>
        <p:spPr>
          <a:xfrm>
            <a:off x="1295550" y="253750"/>
            <a:ext cx="460561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9992" marR="77991"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5450"/>
                </a:solidFill>
                <a:effectLst/>
              </a:rPr>
              <a:t>Canva — </a:t>
            </a:r>
            <a:r>
              <a:rPr lang="uk-UA" sz="1800" b="0" i="0" u="none" strike="noStrike" dirty="0">
                <a:solidFill>
                  <a:srgbClr val="005450"/>
                </a:solidFill>
                <a:effectLst/>
              </a:rPr>
              <a:t>платформа графічного дизайну, яка дозволяє користувачам створювати графіку, презентації, афіші та інший візуальний контент для соціальних мереж. Доступна як веб версія, так і мобільна. Сервіс пропонує великий банк зображень, шрифтів, шаблонів та ілюстрацій.</a:t>
            </a:r>
            <a:endParaRPr lang="uk-UA" dirty="0">
              <a:solidFill>
                <a:srgbClr val="00545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38A7A57-5221-4E65-BC01-CF0218EC8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557" y="155139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Скачайте бесплатное приложение Canva для мобильных устройств Android | Canva">
            <a:extLst>
              <a:ext uri="{FF2B5EF4-FFF2-40B4-BE49-F238E27FC236}">
                <a16:creationId xmlns:a16="http://schemas.microsoft.com/office/drawing/2014/main" id="{791354C3-7A9C-430E-8EB5-E42FE0B8F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21" y="2635157"/>
            <a:ext cx="6779557" cy="355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Бесплатные шаблоны | Canva">
            <a:extLst>
              <a:ext uri="{FF2B5EF4-FFF2-40B4-BE49-F238E27FC236}">
                <a16:creationId xmlns:a16="http://schemas.microsoft.com/office/drawing/2014/main" id="{5D4C8EC2-4DEC-42AF-91FF-E99E99C7A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21" y="2827438"/>
            <a:ext cx="6779557" cy="355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549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C5C63E4-8D1C-478C-B79E-066446412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C320-AF96-43CE-A590-A329DB8C3666}" type="datetime1">
              <a:rPr lang="uk-UA" smtClean="0"/>
              <a:t>19.10.2021</a:t>
            </a:fld>
            <a:endParaRPr lang="en-US" dirty="0"/>
          </a:p>
        </p:txBody>
      </p:sp>
      <p:pic>
        <p:nvPicPr>
          <p:cNvPr id="5122" name="Picture 2" descr="Qrafter - сканер QR-код для ПК: бесплатно скачать на Windows 7/8/10/ Mac OS  [русский]">
            <a:extLst>
              <a:ext uri="{FF2B5EF4-FFF2-40B4-BE49-F238E27FC236}">
                <a16:creationId xmlns:a16="http://schemas.microsoft.com/office/drawing/2014/main" id="{6483258C-33EB-4FEA-A2BC-2F3F8750B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76" y="419099"/>
            <a:ext cx="2835089" cy="28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9BB31C5-98C9-4F44-843F-5F3293BD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викладача, посада, кафедра</a:t>
            </a:r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6D926FF-11A1-446F-8577-033656735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05" y="3134086"/>
            <a:ext cx="4333595" cy="313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1BC50B-2417-4A47-815F-AD7D913D79DD}"/>
              </a:ext>
            </a:extLst>
          </p:cNvPr>
          <p:cNvSpPr txBox="1"/>
          <p:nvPr/>
        </p:nvSpPr>
        <p:spPr>
          <a:xfrm>
            <a:off x="342901" y="1842248"/>
            <a:ext cx="4108075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 err="1">
                <a:solidFill>
                  <a:srgbClr val="005450"/>
                </a:solidFill>
                <a:effectLst/>
              </a:rPr>
              <a:t>Qrafter</a:t>
            </a:r>
            <a:r>
              <a:rPr lang="en-US" sz="1800" b="0" i="0" u="none" strike="noStrike" dirty="0">
                <a:solidFill>
                  <a:srgbClr val="005450"/>
                </a:solidFill>
                <a:effectLst/>
              </a:rPr>
              <a:t> — </a:t>
            </a:r>
            <a:r>
              <a:rPr lang="uk-UA" sz="1800" b="0" i="0" u="none" strike="noStrike" dirty="0">
                <a:solidFill>
                  <a:srgbClr val="005450"/>
                </a:solidFill>
                <a:effectLst/>
              </a:rPr>
              <a:t>це безкоштовний застосунок, завдяки якому можна зчитувати, а також генерувати </a:t>
            </a:r>
            <a:r>
              <a:rPr lang="en-US" sz="1800" b="0" i="0" u="none" strike="noStrike" dirty="0">
                <a:solidFill>
                  <a:srgbClr val="005450"/>
                </a:solidFill>
                <a:effectLst/>
              </a:rPr>
              <a:t>QR-</a:t>
            </a:r>
            <a:r>
              <a:rPr lang="uk-UA" sz="1800" b="0" i="0" u="none" strike="noStrike" dirty="0">
                <a:solidFill>
                  <a:srgbClr val="005450"/>
                </a:solidFill>
                <a:effectLst/>
              </a:rPr>
              <a:t>коди, зашифрувавши в них будь-яку інформацію.</a:t>
            </a:r>
            <a:endParaRPr lang="uk-UA" b="0" dirty="0">
              <a:solidFill>
                <a:srgbClr val="005450"/>
              </a:solidFill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5450"/>
                </a:solidFill>
                <a:effectLst/>
              </a:rPr>
              <a:t>QR-</a:t>
            </a:r>
            <a:r>
              <a:rPr lang="uk-UA" sz="1800" b="0" i="0" u="none" strike="noStrike" dirty="0">
                <a:solidFill>
                  <a:srgbClr val="005450"/>
                </a:solidFill>
                <a:effectLst/>
              </a:rPr>
              <a:t>код — це графічне зображення-шифр. Воно складається з трьох квадратів та окремих пікселів, що розташовані всередині між цими квадратами. Саме в цих пікселях закодовані певні відомості — посилання на сайт, зображення, текстова, аудіо- та відеоінформація.</a:t>
            </a:r>
            <a:endParaRPr lang="uk-UA" b="0" dirty="0">
              <a:solidFill>
                <a:srgbClr val="0054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74196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1C1101-E834-47F1-8DDF-0D39E9A2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C320-AF96-43CE-A590-A329DB8C3666}" type="datetime1">
              <a:rPr lang="uk-UA" smtClean="0"/>
              <a:t>19.10.2021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AF26F2-6316-4D98-B0C1-4D732BDD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викладача, посада, кафедра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31EF0-6F47-4200-9770-E6EDF3B95705}"/>
              </a:ext>
            </a:extLst>
          </p:cNvPr>
          <p:cNvSpPr txBox="1"/>
          <p:nvPr/>
        </p:nvSpPr>
        <p:spPr>
          <a:xfrm>
            <a:off x="1362564" y="762438"/>
            <a:ext cx="3339431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i="0" dirty="0" err="1">
                <a:solidFill>
                  <a:srgbClr val="005450"/>
                </a:solidFill>
                <a:effectLst/>
              </a:rPr>
              <a:t>Mentimeter</a:t>
            </a:r>
            <a:r>
              <a:rPr lang="en-US" b="0" i="0" dirty="0">
                <a:solidFill>
                  <a:srgbClr val="005450"/>
                </a:solidFill>
                <a:effectLst/>
              </a:rPr>
              <a:t> –</a:t>
            </a:r>
            <a:r>
              <a:rPr lang="uk-UA" b="0" i="0" dirty="0">
                <a:solidFill>
                  <a:srgbClr val="005450"/>
                </a:solidFill>
                <a:effectLst/>
              </a:rPr>
              <a:t>це онлайновий сервіс для створення та проведення миттєвих опитувань в аудиторії та під час </a:t>
            </a:r>
            <a:r>
              <a:rPr lang="uk-UA" b="0" i="0" dirty="0" err="1">
                <a:solidFill>
                  <a:srgbClr val="005450"/>
                </a:solidFill>
                <a:effectLst/>
              </a:rPr>
              <a:t>вебінарів</a:t>
            </a:r>
            <a:r>
              <a:rPr lang="uk-UA" b="0" i="0" dirty="0">
                <a:solidFill>
                  <a:srgbClr val="005450"/>
                </a:solidFill>
                <a:effectLst/>
              </a:rPr>
              <a:t>. </a:t>
            </a:r>
            <a:endParaRPr lang="uk-UA" dirty="0">
              <a:solidFill>
                <a:srgbClr val="005450"/>
              </a:solidFill>
            </a:endParaRPr>
          </a:p>
        </p:txBody>
      </p:sp>
      <p:pic>
        <p:nvPicPr>
          <p:cNvPr id="11266" name="Picture 2" descr="Mentimeter: как создать опрос и тест - YouTube">
            <a:extLst>
              <a:ext uri="{FF2B5EF4-FFF2-40B4-BE49-F238E27FC236}">
                <a16:creationId xmlns:a16="http://schemas.microsoft.com/office/drawing/2014/main" id="{5AA206A6-035A-41D7-8C46-E91853CFC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0"/>
          <a:stretch/>
        </p:blipFill>
        <p:spPr bwMode="auto">
          <a:xfrm>
            <a:off x="4701995" y="2113325"/>
            <a:ext cx="4222222" cy="428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entimeter: как создать опрос и тест - YouTube">
            <a:extLst>
              <a:ext uri="{FF2B5EF4-FFF2-40B4-BE49-F238E27FC236}">
                <a16:creationId xmlns:a16="http://schemas.microsoft.com/office/drawing/2014/main" id="{2CF6FBF0-CA95-41B8-9AA2-D99309BEB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18627" r="57649" b="26732"/>
          <a:stretch/>
        </p:blipFill>
        <p:spPr bwMode="auto">
          <a:xfrm>
            <a:off x="6965584" y="222709"/>
            <a:ext cx="1891483" cy="20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Mentimeter results | SPHERE">
            <a:extLst>
              <a:ext uri="{FF2B5EF4-FFF2-40B4-BE49-F238E27FC236}">
                <a16:creationId xmlns:a16="http://schemas.microsoft.com/office/drawing/2014/main" id="{3CA54BF2-E21E-49CC-8FDF-BCCCFA1C74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" b="5931"/>
          <a:stretch/>
        </p:blipFill>
        <p:spPr bwMode="auto">
          <a:xfrm>
            <a:off x="380018" y="3011650"/>
            <a:ext cx="4594293" cy="248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30511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F2BBEAE-26E8-47E7-88B1-E37BB1A07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68ECB4-7B8D-45FF-BF94-C0CBA241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C320-AF96-43CE-A590-A329DB8C3666}" type="datetime1">
              <a:rPr lang="uk-UA" smtClean="0"/>
              <a:t>19.10.2021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232119-67EE-456E-B864-73E0B53E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викладача, посада, кафедра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837521-2A22-459B-BCEB-FBBCF111D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23" t="33260" r="36324" b="26459"/>
          <a:stretch/>
        </p:blipFill>
        <p:spPr>
          <a:xfrm>
            <a:off x="0" y="1379170"/>
            <a:ext cx="9144000" cy="46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7934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F90D6B-1285-4C3C-9A95-C90F7756EBC6}"/>
              </a:ext>
            </a:extLst>
          </p:cNvPr>
          <p:cNvSpPr txBox="1"/>
          <p:nvPr/>
        </p:nvSpPr>
        <p:spPr>
          <a:xfrm>
            <a:off x="0" y="5106778"/>
            <a:ext cx="90263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  <a:t>“Технології дають можливість робити великі речі. Ви повинні бути оптимістично налаштовані щодо того, що технологія може зробити в руках людини” </a:t>
            </a:r>
          </a:p>
          <a:p>
            <a:pPr algn="r"/>
            <a:r>
              <a:rPr lang="uk-UA" sz="2000" i="1" dirty="0" err="1">
                <a:solidFill>
                  <a:schemeClr val="accent1">
                    <a:lumMod val="50000"/>
                  </a:schemeClr>
                </a:solidFill>
              </a:rPr>
              <a:t>Сатья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000" i="1" dirty="0" err="1">
                <a:solidFill>
                  <a:schemeClr val="accent1">
                    <a:lumMod val="50000"/>
                  </a:schemeClr>
                </a:solidFill>
              </a:rPr>
              <a:t>Надела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</a:rPr>
              <a:t>, головний виконавчий директор корпорації Microsoft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42770-C496-444E-B2BF-5B3C55805077}"/>
              </a:ext>
            </a:extLst>
          </p:cNvPr>
          <p:cNvSpPr txBox="1"/>
          <p:nvPr/>
        </p:nvSpPr>
        <p:spPr>
          <a:xfrm>
            <a:off x="2326342" y="3334871"/>
            <a:ext cx="5004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solidFill>
                  <a:schemeClr val="bg1"/>
                </a:solidFill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80809577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2772340"/>
            <a:ext cx="546168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 </a:t>
            </a:r>
          </a:p>
          <a:p>
            <a:pPr algn="ctr"/>
            <a:endParaRPr lang="uk-UA" sz="1350" dirty="0"/>
          </a:p>
          <a:p>
            <a:pPr algn="ctr"/>
            <a:endParaRPr lang="uk-UA" sz="6000" dirty="0"/>
          </a:p>
          <a:p>
            <a:pPr algn="ctr"/>
            <a:endParaRPr lang="uk-UA" sz="1350" dirty="0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E7FC0018-BB57-40DD-BFE6-6509F2DD7572}"/>
              </a:ext>
            </a:extLst>
          </p:cNvPr>
          <p:cNvSpPr/>
          <p:nvPr/>
        </p:nvSpPr>
        <p:spPr>
          <a:xfrm>
            <a:off x="1143000" y="121022"/>
            <a:ext cx="7718612" cy="1102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Бульбашка прямої мови: прямокутна з округленими кутами 11">
            <a:extLst>
              <a:ext uri="{FF2B5EF4-FFF2-40B4-BE49-F238E27FC236}">
                <a16:creationId xmlns:a16="http://schemas.microsoft.com/office/drawing/2014/main" id="{D2E23EE4-9C9B-4365-B880-803B7AF6024C}"/>
              </a:ext>
            </a:extLst>
          </p:cNvPr>
          <p:cNvSpPr/>
          <p:nvPr/>
        </p:nvSpPr>
        <p:spPr>
          <a:xfrm>
            <a:off x="512077" y="1482348"/>
            <a:ext cx="5461687" cy="2308324"/>
          </a:xfrm>
          <a:prstGeom prst="wedgeRoundRectCallout">
            <a:avLst>
              <a:gd name="adj1" fmla="val -19848"/>
              <a:gd name="adj2" fmla="val 6354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E97969-3FD7-4A75-8857-761BA54AC474}"/>
              </a:ext>
            </a:extLst>
          </p:cNvPr>
          <p:cNvSpPr txBox="1"/>
          <p:nvPr/>
        </p:nvSpPr>
        <p:spPr>
          <a:xfrm>
            <a:off x="1707776" y="171693"/>
            <a:ext cx="69790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3200" b="1" i="0" cap="all" dirty="0">
                <a:solidFill>
                  <a:schemeClr val="bg1"/>
                </a:solidFill>
                <a:effectLst/>
              </a:rPr>
              <a:t>ЦИФРОВА ТРАНСФОРМАЦІЯ ОСВІТИ І НАУКИ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F27CC9-034F-4298-B931-9E68149C7D56}"/>
              </a:ext>
            </a:extLst>
          </p:cNvPr>
          <p:cNvSpPr txBox="1"/>
          <p:nvPr/>
        </p:nvSpPr>
        <p:spPr>
          <a:xfrm>
            <a:off x="630919" y="1482347"/>
            <a:ext cx="52599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i="0" dirty="0">
                <a:solidFill>
                  <a:srgbClr val="005450"/>
                </a:solidFill>
                <a:effectLst/>
              </a:rPr>
              <a:t>Цифрова трансформація у сфері освіти і науки</a:t>
            </a:r>
            <a:r>
              <a:rPr lang="uk-UA" sz="1600" b="0" i="0" dirty="0">
                <a:solidFill>
                  <a:srgbClr val="005450"/>
                </a:solidFill>
                <a:effectLst/>
              </a:rPr>
              <a:t> - це комплексна робота над побудовою екосистеми цифрових рішень у сфері освіти та науки, включно зі створенням безпечного електронного освітнього середовища, забезпеченням необхідної цифрової інфраструктури закладів та установ освіти і науки, підвищення рівня цифрової компетентності, цифровою трансформацією процесів та послуг, а також автоматизацією збору і аналізу даних.</a:t>
            </a:r>
            <a:endParaRPr lang="uk-UA" sz="1600" dirty="0">
              <a:solidFill>
                <a:srgbClr val="005450"/>
              </a:solidFill>
            </a:endParaRPr>
          </a:p>
        </p:txBody>
      </p:sp>
      <p:pic>
        <p:nvPicPr>
          <p:cNvPr id="9218" name="Picture 2" descr="Блог вихователя логопедичних груп: Інтерактивні методи навчання">
            <a:extLst>
              <a:ext uri="{FF2B5EF4-FFF2-40B4-BE49-F238E27FC236}">
                <a16:creationId xmlns:a16="http://schemas.microsoft.com/office/drawing/2014/main" id="{9F3B1A9D-A234-4C02-BAC2-D671EFBE8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5"/>
          <a:stretch/>
        </p:blipFill>
        <p:spPr bwMode="auto">
          <a:xfrm>
            <a:off x="884397" y="3790671"/>
            <a:ext cx="3361766" cy="294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Традиційний метод навчання та сучасні інтерактивні технології">
            <a:extLst>
              <a:ext uri="{FF2B5EF4-FFF2-40B4-BE49-F238E27FC236}">
                <a16:creationId xmlns:a16="http://schemas.microsoft.com/office/drawing/2014/main" id="{99965744-1F81-471E-9944-FE832C263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03" y="4111089"/>
            <a:ext cx="4070297" cy="23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0320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ілка: угору-вниз 17">
            <a:extLst>
              <a:ext uri="{FF2B5EF4-FFF2-40B4-BE49-F238E27FC236}">
                <a16:creationId xmlns:a16="http://schemas.microsoft.com/office/drawing/2014/main" id="{54730D51-1424-4592-B633-45F5122E1654}"/>
              </a:ext>
            </a:extLst>
          </p:cNvPr>
          <p:cNvSpPr/>
          <p:nvPr/>
        </p:nvSpPr>
        <p:spPr>
          <a:xfrm>
            <a:off x="4496758" y="2264221"/>
            <a:ext cx="1075764" cy="26370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9E140125-2CBC-4E17-9BD1-97B176B2969E}"/>
              </a:ext>
            </a:extLst>
          </p:cNvPr>
          <p:cNvSpPr/>
          <p:nvPr/>
        </p:nvSpPr>
        <p:spPr>
          <a:xfrm>
            <a:off x="2574521" y="2941782"/>
            <a:ext cx="4783791" cy="128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235574" y="2875425"/>
            <a:ext cx="546168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 </a:t>
            </a:r>
          </a:p>
          <a:p>
            <a:pPr algn="ctr"/>
            <a:endParaRPr lang="uk-UA" sz="1350" dirty="0"/>
          </a:p>
          <a:p>
            <a:pPr algn="ctr"/>
            <a:endParaRPr lang="uk-UA" sz="6000" dirty="0"/>
          </a:p>
          <a:p>
            <a:pPr algn="ctr"/>
            <a:endParaRPr lang="uk-UA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4AD79C-A580-4F39-ABA6-445B7667F238}"/>
              </a:ext>
            </a:extLst>
          </p:cNvPr>
          <p:cNvSpPr txBox="1"/>
          <p:nvPr/>
        </p:nvSpPr>
        <p:spPr>
          <a:xfrm>
            <a:off x="2897250" y="3124189"/>
            <a:ext cx="43938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uk-UA" sz="1600" b="1" i="0" cap="all" dirty="0">
                <a:solidFill>
                  <a:schemeClr val="bg1"/>
                </a:solidFill>
                <a:effectLst/>
              </a:rPr>
              <a:t>ЦИФРОВА ТРАНСФОРМАЦІЯ ДОШКІЛЬНОЇ, ЗАГАЛЬНОЇ СЕРЕДНЬОЇ ТА ПОЗАШКІЛЬНОЇ ОСВІТИ</a:t>
            </a:r>
            <a:endParaRPr lang="uk-UA" sz="1600" b="0" i="0" cap="all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B8C14-0573-4502-90AA-2B6CF654858E}"/>
              </a:ext>
            </a:extLst>
          </p:cNvPr>
          <p:cNvSpPr txBox="1"/>
          <p:nvPr/>
        </p:nvSpPr>
        <p:spPr>
          <a:xfrm>
            <a:off x="940305" y="366251"/>
            <a:ext cx="805222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i="0" dirty="0">
                <a:solidFill>
                  <a:srgbClr val="005450"/>
                </a:solidFill>
                <a:effectLst/>
              </a:rPr>
              <a:t>Всеукраїнська школа онлайн</a:t>
            </a:r>
          </a:p>
          <a:p>
            <a:pPr algn="ctr"/>
            <a:r>
              <a:rPr lang="uk-UA" sz="1600" b="0" i="0" dirty="0">
                <a:solidFill>
                  <a:srgbClr val="005450"/>
                </a:solidFill>
                <a:effectLst/>
              </a:rPr>
              <a:t>На е-платформі </a:t>
            </a:r>
            <a:r>
              <a:rPr lang="uk-UA" sz="1600" b="0" i="0" u="none" strike="noStrike" dirty="0">
                <a:solidFill>
                  <a:srgbClr val="00545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Всеукраїнської школи онлайн</a:t>
            </a:r>
            <a:r>
              <a:rPr lang="uk-UA" sz="1600" b="0" i="0" dirty="0">
                <a:solidFill>
                  <a:srgbClr val="005450"/>
                </a:solidFill>
                <a:effectLst/>
              </a:rPr>
              <a:t> (ВШО) розміщені матеріали дистанційних курсів з усіх дисциплін для учнів 5-11(12) класів, а також факультативних курсів та додаткових матеріалів до уроків. Розробка мобільних додатків, кабінет вчителя з можливістю створення власних курсів, кабінет класного керівника, можливість оцінювати контент, а також методичні рекомендації для використання електронних ресурсів та платформи у форматі змішаного навчання.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2CBA0-C6C4-49A4-ABFB-153F8F76F8D4}"/>
              </a:ext>
            </a:extLst>
          </p:cNvPr>
          <p:cNvSpPr txBox="1"/>
          <p:nvPr/>
        </p:nvSpPr>
        <p:spPr>
          <a:xfrm>
            <a:off x="1181364" y="4880930"/>
            <a:ext cx="75701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600" b="1" i="0" dirty="0">
                <a:solidFill>
                  <a:srgbClr val="005450"/>
                </a:solidFill>
                <a:effectLst/>
              </a:rPr>
              <a:t>SELFIE</a:t>
            </a:r>
            <a:endParaRPr lang="en-US" sz="1600" b="0" i="0" dirty="0">
              <a:solidFill>
                <a:srgbClr val="005450"/>
              </a:solidFill>
              <a:effectLst/>
            </a:endParaRPr>
          </a:p>
          <a:p>
            <a:pPr algn="ctr" rtl="0" fontAlgn="base"/>
            <a:r>
              <a:rPr lang="en-US" sz="1600" b="0" i="0" u="none" strike="noStrike" dirty="0">
                <a:solidFill>
                  <a:srgbClr val="00545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SELFIE</a:t>
            </a:r>
            <a:r>
              <a:rPr lang="en-US" sz="1600" b="0" i="0" dirty="0">
                <a:solidFill>
                  <a:srgbClr val="005450"/>
                </a:solidFill>
                <a:effectLst/>
              </a:rPr>
              <a:t> - </a:t>
            </a:r>
            <a:r>
              <a:rPr lang="uk-UA" sz="1600" b="0" i="0" dirty="0">
                <a:solidFill>
                  <a:srgbClr val="005450"/>
                </a:solidFill>
                <a:effectLst/>
              </a:rPr>
              <a:t>сучасний інструмент для оцінки ефективності впровадження цифрових технологій </a:t>
            </a:r>
            <a:r>
              <a:rPr lang="en-US" sz="1600" b="0" i="0" dirty="0">
                <a:solidFill>
                  <a:srgbClr val="005450"/>
                </a:solidFill>
                <a:effectLst/>
              </a:rPr>
              <a:t>e </a:t>
            </a:r>
            <a:r>
              <a:rPr lang="uk-UA" sz="1600" b="0" i="0" dirty="0">
                <a:solidFill>
                  <a:srgbClr val="005450"/>
                </a:solidFill>
                <a:effectLst/>
              </a:rPr>
              <a:t>закладах освіти. Застосування інструменту полягає в проведенні опитування  шляхом анкетування серед адміністрації школи, вчителів та учнів, потім система обробляє результати за певним алгоритмом та видає загальну картину.</a:t>
            </a:r>
          </a:p>
        </p:txBody>
      </p:sp>
      <p:pic>
        <p:nvPicPr>
          <p:cNvPr id="7170" name="Picture 2" descr="Українська мова для 7 класу: завдання та тести онлайн - Learning.ua -  Визначаємо граматичну основу в реченнях з дієсловами в майбутньому часі">
            <a:extLst>
              <a:ext uri="{FF2B5EF4-FFF2-40B4-BE49-F238E27FC236}">
                <a16:creationId xmlns:a16="http://schemas.microsoft.com/office/drawing/2014/main" id="{9C625BF3-0CF7-4220-B7B2-6DDC9948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38" y="2268427"/>
            <a:ext cx="1824287" cy="34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15060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ілка: угору 2">
            <a:extLst>
              <a:ext uri="{FF2B5EF4-FFF2-40B4-BE49-F238E27FC236}">
                <a16:creationId xmlns:a16="http://schemas.microsoft.com/office/drawing/2014/main" id="{29AF96C9-16B2-4F67-AEA0-16056C0EC6FF}"/>
              </a:ext>
            </a:extLst>
          </p:cNvPr>
          <p:cNvSpPr/>
          <p:nvPr/>
        </p:nvSpPr>
        <p:spPr>
          <a:xfrm>
            <a:off x="5780557" y="1970608"/>
            <a:ext cx="1112744" cy="9233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: угору 10">
            <a:extLst>
              <a:ext uri="{FF2B5EF4-FFF2-40B4-BE49-F238E27FC236}">
                <a16:creationId xmlns:a16="http://schemas.microsoft.com/office/drawing/2014/main" id="{6B968F44-C1D5-4DE3-9CDF-FC89A1179825}"/>
              </a:ext>
            </a:extLst>
          </p:cNvPr>
          <p:cNvSpPr/>
          <p:nvPr/>
        </p:nvSpPr>
        <p:spPr>
          <a:xfrm flipV="1">
            <a:off x="5780557" y="3736940"/>
            <a:ext cx="1112744" cy="9233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ілка: угору 13">
            <a:extLst>
              <a:ext uri="{FF2B5EF4-FFF2-40B4-BE49-F238E27FC236}">
                <a16:creationId xmlns:a16="http://schemas.microsoft.com/office/drawing/2014/main" id="{B94C9912-85C3-4D36-B072-6DFCB561DE2D}"/>
              </a:ext>
            </a:extLst>
          </p:cNvPr>
          <p:cNvSpPr/>
          <p:nvPr/>
        </p:nvSpPr>
        <p:spPr>
          <a:xfrm rot="16200000">
            <a:off x="3267058" y="2872320"/>
            <a:ext cx="1112744" cy="9233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9E140125-2CBC-4E17-9BD1-97B176B2969E}"/>
              </a:ext>
            </a:extLst>
          </p:cNvPr>
          <p:cNvSpPr/>
          <p:nvPr/>
        </p:nvSpPr>
        <p:spPr>
          <a:xfrm>
            <a:off x="3945033" y="2671882"/>
            <a:ext cx="4783791" cy="128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235574" y="2875425"/>
            <a:ext cx="546168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 </a:t>
            </a:r>
          </a:p>
          <a:p>
            <a:pPr algn="ctr"/>
            <a:endParaRPr lang="uk-UA" sz="1350" dirty="0"/>
          </a:p>
          <a:p>
            <a:pPr algn="ctr"/>
            <a:endParaRPr lang="uk-UA" sz="6000" dirty="0"/>
          </a:p>
          <a:p>
            <a:pPr algn="ctr"/>
            <a:endParaRPr lang="uk-UA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4AD79C-A580-4F39-ABA6-445B7667F238}"/>
              </a:ext>
            </a:extLst>
          </p:cNvPr>
          <p:cNvSpPr txBox="1"/>
          <p:nvPr/>
        </p:nvSpPr>
        <p:spPr>
          <a:xfrm>
            <a:off x="4267762" y="2854289"/>
            <a:ext cx="43938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uk-UA" sz="1600" b="1" i="0" cap="all" dirty="0">
                <a:solidFill>
                  <a:schemeClr val="bg1"/>
                </a:solidFill>
                <a:effectLst/>
              </a:rPr>
              <a:t>ЦИФРОВА ТРАНСФОРМАЦІЯ ДОШКІЛЬНОЇ, ЗАГАЛЬНОЇ СЕРЕДНЬОЇ ТА ПОЗАШКІЛЬНОЇ ОСВІТИ</a:t>
            </a:r>
            <a:endParaRPr lang="uk-UA" sz="1600" b="0" i="0" cap="all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A300D1-507C-43C2-A5CF-71B1AE211922}"/>
              </a:ext>
            </a:extLst>
          </p:cNvPr>
          <p:cNvSpPr txBox="1"/>
          <p:nvPr/>
        </p:nvSpPr>
        <p:spPr>
          <a:xfrm>
            <a:off x="3200400" y="419460"/>
            <a:ext cx="56897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i="0" dirty="0">
                <a:solidFill>
                  <a:srgbClr val="005450"/>
                </a:solidFill>
                <a:effectLst/>
              </a:rPr>
              <a:t>Е-звітність</a:t>
            </a:r>
            <a:endParaRPr lang="uk-UA" sz="1600" i="0" dirty="0">
              <a:solidFill>
                <a:srgbClr val="005450"/>
              </a:solidFill>
              <a:effectLst/>
            </a:endParaRPr>
          </a:p>
          <a:p>
            <a:pPr algn="ctr"/>
            <a:r>
              <a:rPr lang="uk-UA" sz="1600" i="0" dirty="0">
                <a:solidFill>
                  <a:srgbClr val="005450"/>
                </a:solidFill>
                <a:effectLst/>
              </a:rPr>
              <a:t>Автоматичне формування звітів </a:t>
            </a:r>
            <a:r>
              <a:rPr lang="uk-UA" sz="1600" b="0" i="0" dirty="0">
                <a:solidFill>
                  <a:srgbClr val="005450"/>
                </a:solidFill>
                <a:effectLst/>
              </a:rPr>
              <a:t>для органів місцевого самоврядування, управлінь освіти та центральних органів виконавчої влади з даних, які наявні в реєстрах. Переведення в електронний формат звітності, що подається закладами освіти.</a:t>
            </a:r>
            <a:r>
              <a:rPr lang="uk-UA" sz="1600" b="0" i="0" u="none" strike="noStrike" dirty="0">
                <a:solidFill>
                  <a:srgbClr val="8F8F8F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sz="1600" b="0" i="0" u="none" strike="noStrike" dirty="0">
                <a:solidFill>
                  <a:srgbClr val="00545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aikom.iea.gov.ua</a:t>
            </a:r>
            <a:endParaRPr lang="uk-UA" sz="1600" dirty="0">
              <a:solidFill>
                <a:srgbClr val="0054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84E9E-A587-4713-AB7C-88BB7B025489}"/>
              </a:ext>
            </a:extLst>
          </p:cNvPr>
          <p:cNvSpPr txBox="1"/>
          <p:nvPr/>
        </p:nvSpPr>
        <p:spPr>
          <a:xfrm>
            <a:off x="257174" y="1796043"/>
            <a:ext cx="278186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1600" b="1" i="0" dirty="0">
                <a:solidFill>
                  <a:srgbClr val="005450"/>
                </a:solidFill>
                <a:effectLst/>
              </a:rPr>
              <a:t>Е-</a:t>
            </a:r>
            <a:r>
              <a:rPr lang="ru-RU" sz="1600" b="1" i="0" dirty="0" err="1">
                <a:solidFill>
                  <a:srgbClr val="005450"/>
                </a:solidFill>
                <a:effectLst/>
              </a:rPr>
              <a:t>діловодство</a:t>
            </a:r>
            <a:endParaRPr lang="ru-RU" sz="1600" b="0" i="0" dirty="0">
              <a:solidFill>
                <a:srgbClr val="005450"/>
              </a:solidFill>
              <a:effectLst/>
            </a:endParaRPr>
          </a:p>
          <a:p>
            <a:pPr algn="ctr" rtl="0" fontAlgn="base"/>
            <a:r>
              <a:rPr lang="ru-RU" sz="1600" b="0" i="0" dirty="0" err="1">
                <a:solidFill>
                  <a:srgbClr val="005450"/>
                </a:solidFill>
                <a:effectLst/>
              </a:rPr>
              <a:t>Створення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цифрових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аналогів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документів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діловодства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(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електронних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класних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журналів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,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журналів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обліку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,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тощо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) та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забезпечення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переходу до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електронного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документообігу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(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звітність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,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комунікація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,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сповіщення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,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опитування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,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голосування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,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оперативні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збори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даних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6307DE-2224-4296-9C6A-DFFC03C8E479}"/>
              </a:ext>
            </a:extLst>
          </p:cNvPr>
          <p:cNvSpPr txBox="1"/>
          <p:nvPr/>
        </p:nvSpPr>
        <p:spPr>
          <a:xfrm>
            <a:off x="3200400" y="4596810"/>
            <a:ext cx="56040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1600" b="1" i="0" dirty="0" err="1">
                <a:solidFill>
                  <a:srgbClr val="005450"/>
                </a:solidFill>
                <a:effectLst/>
              </a:rPr>
              <a:t>Підключення</a:t>
            </a:r>
            <a:r>
              <a:rPr lang="ru-RU" sz="1600" b="1" i="0" dirty="0">
                <a:solidFill>
                  <a:srgbClr val="005450"/>
                </a:solidFill>
                <a:effectLst/>
              </a:rPr>
              <a:t> </a:t>
            </a:r>
            <a:r>
              <a:rPr lang="ru-RU" sz="1600" b="1" i="0" dirty="0" err="1">
                <a:solidFill>
                  <a:srgbClr val="005450"/>
                </a:solidFill>
                <a:effectLst/>
              </a:rPr>
              <a:t>сторонніх</a:t>
            </a:r>
            <a:r>
              <a:rPr lang="ru-RU" sz="1600" b="1" i="0" dirty="0">
                <a:solidFill>
                  <a:srgbClr val="005450"/>
                </a:solidFill>
                <a:effectLst/>
              </a:rPr>
              <a:t> </a:t>
            </a:r>
            <a:r>
              <a:rPr lang="ru-RU" sz="1600" b="1" i="0" dirty="0" err="1">
                <a:solidFill>
                  <a:srgbClr val="005450"/>
                </a:solidFill>
                <a:effectLst/>
              </a:rPr>
              <a:t>освітніх</a:t>
            </a:r>
            <a:r>
              <a:rPr lang="ru-RU" sz="1600" b="1" i="0" dirty="0">
                <a:solidFill>
                  <a:srgbClr val="005450"/>
                </a:solidFill>
                <a:effectLst/>
              </a:rPr>
              <a:t> </a:t>
            </a:r>
            <a:r>
              <a:rPr lang="ru-RU" sz="1600" b="1" i="0" dirty="0" err="1">
                <a:solidFill>
                  <a:srgbClr val="005450"/>
                </a:solidFill>
                <a:effectLst/>
              </a:rPr>
              <a:t>інформаційних</a:t>
            </a:r>
            <a:r>
              <a:rPr lang="ru-RU" sz="1600" b="1" i="0" dirty="0">
                <a:solidFill>
                  <a:srgbClr val="005450"/>
                </a:solidFill>
                <a:effectLst/>
              </a:rPr>
              <a:t> систем до ПАК “АІКОМ”</a:t>
            </a:r>
            <a:endParaRPr lang="ru-RU" sz="1600" b="0" i="0" dirty="0">
              <a:solidFill>
                <a:srgbClr val="005450"/>
              </a:solidFill>
              <a:effectLst/>
            </a:endParaRPr>
          </a:p>
          <a:p>
            <a:pPr algn="ctr" rtl="0" fontAlgn="base"/>
            <a:r>
              <a:rPr lang="ru-RU" sz="1600" b="0" i="0" dirty="0" err="1">
                <a:solidFill>
                  <a:srgbClr val="005450"/>
                </a:solidFill>
                <a:effectLst/>
              </a:rPr>
              <a:t>Розробка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API для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підключення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сторонніх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інформаційних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систем дозволить закладам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загальної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середньох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освіти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та органам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місцевого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самоврядування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користуватись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ПАК «АІКОМ» в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якості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центральної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бази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даних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,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продовжуючи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роботу в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інтерфейсах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</a:t>
            </a:r>
            <a:r>
              <a:rPr lang="ru-RU" sz="1600" b="0" i="0" dirty="0" err="1">
                <a:solidFill>
                  <a:srgbClr val="005450"/>
                </a:solidFill>
                <a:effectLst/>
              </a:rPr>
              <a:t>своїх</a:t>
            </a:r>
            <a:r>
              <a:rPr lang="ru-RU" sz="1600" b="0" i="0" dirty="0">
                <a:solidFill>
                  <a:srgbClr val="005450"/>
                </a:solidFill>
                <a:effectLst/>
              </a:rPr>
              <a:t> систем.</a:t>
            </a:r>
          </a:p>
        </p:txBody>
      </p:sp>
      <p:pic>
        <p:nvPicPr>
          <p:cNvPr id="8194" name="Picture 2" descr="Сайт Решуцької початкової школи Олександрійської сільської ради: Що  очікують учні від навчання у школі?">
            <a:extLst>
              <a:ext uri="{FF2B5EF4-FFF2-40B4-BE49-F238E27FC236}">
                <a16:creationId xmlns:a16="http://schemas.microsoft.com/office/drawing/2014/main" id="{B21E8EBB-B61D-40E7-B638-F6DE9FD2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2" y="5318911"/>
            <a:ext cx="3324522" cy="114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71974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2772340"/>
            <a:ext cx="546168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 </a:t>
            </a:r>
          </a:p>
          <a:p>
            <a:pPr algn="ctr"/>
            <a:endParaRPr lang="uk-UA" sz="1350" dirty="0"/>
          </a:p>
          <a:p>
            <a:pPr algn="ctr"/>
            <a:endParaRPr lang="uk-UA" sz="6000" dirty="0"/>
          </a:p>
          <a:p>
            <a:pPr algn="ctr"/>
            <a:endParaRPr lang="uk-UA" sz="1350" dirty="0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885CD198-5DB1-4365-9785-20F0F4388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313" y="383737"/>
            <a:ext cx="4870016" cy="21846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600" b="1" i="0" dirty="0">
                <a:solidFill>
                  <a:srgbClr val="005450"/>
                </a:solidFill>
                <a:effectLst/>
              </a:rPr>
              <a:t>Google </a:t>
            </a:r>
            <a:r>
              <a:rPr lang="uk-UA" sz="1600" b="1" i="0" dirty="0">
                <a:solidFill>
                  <a:srgbClr val="005450"/>
                </a:solidFill>
                <a:effectLst/>
              </a:rPr>
              <a:t>Диск </a:t>
            </a:r>
            <a:r>
              <a:rPr lang="uk-UA" sz="1600" b="0" i="0" dirty="0">
                <a:solidFill>
                  <a:srgbClr val="005450"/>
                </a:solidFill>
                <a:effectLst/>
              </a:rPr>
              <a:t>–</a:t>
            </a:r>
            <a:r>
              <a:rPr lang="uk-UA" sz="1600" dirty="0">
                <a:solidFill>
                  <a:srgbClr val="005450"/>
                </a:solidFill>
              </a:rPr>
              <a:t> </a:t>
            </a:r>
            <a:r>
              <a:rPr lang="uk-UA" sz="1600" b="0" i="0" dirty="0">
                <a:solidFill>
                  <a:srgbClr val="005450"/>
                </a:solidFill>
                <a:effectLst/>
              </a:rPr>
              <a:t>це онлайн середовище, де систематизуються, зберігаються, змінюються, видаляються та додаються файли (малюнки, записи, відео, документи, таблиці тощо). Файли доступні з будь-якого пристрою на якому є підключення до мережі Інтернет, а внесені зміни зберігаються автоматично. </a:t>
            </a:r>
            <a:endParaRPr lang="uk-UA" sz="1600" dirty="0">
              <a:solidFill>
                <a:srgbClr val="005450"/>
              </a:solidFill>
            </a:endParaRPr>
          </a:p>
        </p:txBody>
      </p:sp>
      <p:pic>
        <p:nvPicPr>
          <p:cNvPr id="1026" name="Picture 2" descr="Купить Безлимитный Гугл Диск (Google Team Drive Unlimited) — Soft-bay.ru">
            <a:extLst>
              <a:ext uri="{FF2B5EF4-FFF2-40B4-BE49-F238E27FC236}">
                <a16:creationId xmlns:a16="http://schemas.microsoft.com/office/drawing/2014/main" id="{A539AAE0-9C5D-4F6A-97C7-1BF32C097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5" t="19019" r="5059" b="20000"/>
          <a:stretch/>
        </p:blipFill>
        <p:spPr bwMode="auto">
          <a:xfrm>
            <a:off x="6532073" y="137835"/>
            <a:ext cx="2431227" cy="200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Школа у хмарах: Хмарні сервіси Google в управлінській діяльності">
            <a:extLst>
              <a:ext uri="{FF2B5EF4-FFF2-40B4-BE49-F238E27FC236}">
                <a16:creationId xmlns:a16="http://schemas.microsoft.com/office/drawing/2014/main" id="{124D062F-DC85-43F2-B36B-4AA7F4E2D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 bwMode="auto">
          <a:xfrm>
            <a:off x="1396313" y="2724035"/>
            <a:ext cx="6276324" cy="358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67947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9F1D85-FC2C-4BE3-8E02-6270BCCEE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C320-AF96-43CE-A590-A329DB8C3666}" type="datetime1">
              <a:rPr lang="uk-UA" smtClean="0"/>
              <a:t>19.10.2021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1479FC-0544-47E7-BB1D-6B15AEDCE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викладача, посада, кафедра</a:t>
            </a:r>
            <a:endParaRPr lang="en-US" dirty="0"/>
          </a:p>
        </p:txBody>
      </p:sp>
      <p:pic>
        <p:nvPicPr>
          <p:cNvPr id="6" name="Picture 4" descr="Список сервисов и инструментов Google - Сервисы Google в образовании">
            <a:extLst>
              <a:ext uri="{FF2B5EF4-FFF2-40B4-BE49-F238E27FC236}">
                <a16:creationId xmlns:a16="http://schemas.microsoft.com/office/drawing/2014/main" id="{DD8EBFA7-04ED-4C7E-B46D-8E9279062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911" y="1694885"/>
            <a:ext cx="2776557" cy="298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лное руководство по Google Docs: все, о чем вы не знали, но боялись  спросить">
            <a:extLst>
              <a:ext uri="{FF2B5EF4-FFF2-40B4-BE49-F238E27FC236}">
                <a16:creationId xmlns:a16="http://schemas.microsoft.com/office/drawing/2014/main" id="{4A762A9D-EEA1-4FF5-BDC3-FE9B2F78C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1" y="1482036"/>
            <a:ext cx="8692505" cy="454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Создание презентации - Google Office">
            <a:extLst>
              <a:ext uri="{FF2B5EF4-FFF2-40B4-BE49-F238E27FC236}">
                <a16:creationId xmlns:a16="http://schemas.microsoft.com/office/drawing/2014/main" id="{FA6B88F6-2643-4921-87FF-AF95D9633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73" y="1482036"/>
            <a:ext cx="8449754" cy="454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oogle Таблицы - Google Office">
            <a:extLst>
              <a:ext uri="{FF2B5EF4-FFF2-40B4-BE49-F238E27FC236}">
                <a16:creationId xmlns:a16="http://schemas.microsoft.com/office/drawing/2014/main" id="{9D276F67-3C0F-4987-A9B4-8F94C6B83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73" y="1482036"/>
            <a:ext cx="8692505" cy="450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оздаем опросник в Google Формы • sdelano.media">
            <a:extLst>
              <a:ext uri="{FF2B5EF4-FFF2-40B4-BE49-F238E27FC236}">
                <a16:creationId xmlns:a16="http://schemas.microsoft.com/office/drawing/2014/main" id="{0B0FBD19-DAC7-4986-9FFB-AB0A29C6E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6" y="1442195"/>
            <a:ext cx="8814552" cy="440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7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DED328-75B8-4E61-BC8B-E8E998D8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C320-AF96-43CE-A590-A329DB8C3666}" type="datetime1">
              <a:rPr lang="uk-UA" smtClean="0"/>
              <a:t>19.10.2021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7636B90-0171-42D1-BE2A-D9D40ABB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викладача, посада, кафедра</a:t>
            </a:r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60ED099-0C15-4132-BDAA-50DB2360F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314" y="398212"/>
            <a:ext cx="3383563" cy="18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18E6FF-4348-4D0B-9066-386ED8B51201}"/>
              </a:ext>
            </a:extLst>
          </p:cNvPr>
          <p:cNvSpPr txBox="1"/>
          <p:nvPr/>
        </p:nvSpPr>
        <p:spPr>
          <a:xfrm>
            <a:off x="5450314" y="3174430"/>
            <a:ext cx="3197709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0" u="none" strike="noStrike" dirty="0" err="1">
                <a:solidFill>
                  <a:srgbClr val="00545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</a:t>
            </a:r>
            <a:r>
              <a:rPr lang="ru-RU" b="1" i="0" u="none" strike="noStrike" dirty="0">
                <a:solidFill>
                  <a:srgbClr val="00545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i="0" u="none" strike="noStrike" dirty="0" err="1">
                <a:solidFill>
                  <a:srgbClr val="00545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Lens</a:t>
            </a:r>
            <a:r>
              <a:rPr lang="ru-RU" b="1" i="0" u="none" strike="noStrike" dirty="0">
                <a:solidFill>
                  <a:srgbClr val="005450"/>
                </a:solidFill>
                <a:effectLst/>
              </a:rPr>
              <a:t> </a:t>
            </a:r>
            <a:r>
              <a:rPr lang="ru-RU" b="0" i="0" u="none" strike="noStrike" dirty="0">
                <a:solidFill>
                  <a:srgbClr val="005450"/>
                </a:solidFill>
                <a:effectLst/>
              </a:rPr>
              <a:t>— </a:t>
            </a:r>
            <a:r>
              <a:rPr lang="ru-RU" b="0" i="0" u="none" strike="noStrike" dirty="0" err="1">
                <a:solidFill>
                  <a:srgbClr val="005450"/>
                </a:solidFill>
                <a:effectLst/>
              </a:rPr>
              <a:t>застосунок</a:t>
            </a:r>
            <a:r>
              <a:rPr lang="ru-RU" b="0" i="0" u="none" strike="noStrike" dirty="0">
                <a:solidFill>
                  <a:srgbClr val="005450"/>
                </a:solidFill>
                <a:effectLst/>
              </a:rPr>
              <a:t>, </a:t>
            </a:r>
            <a:r>
              <a:rPr lang="ru-RU" b="0" i="0" u="none" strike="noStrike" dirty="0" err="1">
                <a:solidFill>
                  <a:srgbClr val="005450"/>
                </a:solidFill>
                <a:effectLst/>
              </a:rPr>
              <a:t>який</a:t>
            </a:r>
            <a:r>
              <a:rPr lang="ru-RU" b="0" i="0" u="none" strike="noStrike" dirty="0">
                <a:solidFill>
                  <a:srgbClr val="005450"/>
                </a:solidFill>
                <a:effectLst/>
              </a:rPr>
              <a:t> за </a:t>
            </a:r>
            <a:r>
              <a:rPr lang="ru-RU" b="0" i="0" u="none" strike="noStrike" dirty="0" err="1">
                <a:solidFill>
                  <a:srgbClr val="005450"/>
                </a:solidFill>
                <a:effectLst/>
              </a:rPr>
              <a:t>допомогою</a:t>
            </a:r>
            <a:r>
              <a:rPr lang="ru-RU" b="0" i="0" u="none" strike="noStrike" dirty="0">
                <a:solidFill>
                  <a:srgbClr val="005450"/>
                </a:solidFill>
                <a:effectLst/>
              </a:rPr>
              <a:t> штучного </a:t>
            </a:r>
            <a:r>
              <a:rPr lang="ru-RU" b="0" i="0" u="none" strike="noStrike" dirty="0" err="1">
                <a:solidFill>
                  <a:srgbClr val="005450"/>
                </a:solidFill>
                <a:effectLst/>
              </a:rPr>
              <a:t>інтелекту</a:t>
            </a:r>
            <a:r>
              <a:rPr lang="ru-RU" b="0" i="0" u="none" strike="noStrike" dirty="0">
                <a:solidFill>
                  <a:srgbClr val="005450"/>
                </a:solidFill>
                <a:effectLst/>
              </a:rPr>
              <a:t> </a:t>
            </a:r>
            <a:r>
              <a:rPr lang="ru-RU" b="0" i="0" u="none" strike="noStrike" dirty="0" err="1">
                <a:solidFill>
                  <a:srgbClr val="005450"/>
                </a:solidFill>
                <a:effectLst/>
              </a:rPr>
              <a:t>може</a:t>
            </a:r>
            <a:r>
              <a:rPr lang="ru-RU" b="0" i="0" u="none" strike="noStrike" dirty="0">
                <a:solidFill>
                  <a:srgbClr val="005450"/>
                </a:solidFill>
                <a:effectLst/>
              </a:rPr>
              <a:t> </a:t>
            </a:r>
            <a:r>
              <a:rPr lang="ru-RU" b="0" i="0" u="none" strike="noStrike" dirty="0" err="1">
                <a:solidFill>
                  <a:srgbClr val="005450"/>
                </a:solidFill>
                <a:effectLst/>
              </a:rPr>
              <a:t>розпізнавати</a:t>
            </a:r>
            <a:r>
              <a:rPr lang="ru-RU" b="0" i="0" u="none" strike="noStrike" dirty="0">
                <a:solidFill>
                  <a:srgbClr val="005450"/>
                </a:solidFill>
                <a:effectLst/>
              </a:rPr>
              <a:t> будь-</a:t>
            </a:r>
            <a:r>
              <a:rPr lang="ru-RU" b="0" i="0" u="none" strike="noStrike" dirty="0" err="1">
                <a:solidFill>
                  <a:srgbClr val="005450"/>
                </a:solidFill>
                <a:effectLst/>
              </a:rPr>
              <a:t>які</a:t>
            </a:r>
            <a:r>
              <a:rPr lang="ru-RU" b="0" i="0" u="none" strike="noStrike" dirty="0">
                <a:solidFill>
                  <a:srgbClr val="005450"/>
                </a:solidFill>
                <a:effectLst/>
              </a:rPr>
              <a:t> </a:t>
            </a:r>
            <a:r>
              <a:rPr lang="ru-RU" b="0" i="0" u="none" strike="noStrike" dirty="0" err="1">
                <a:solidFill>
                  <a:srgbClr val="005450"/>
                </a:solidFill>
                <a:effectLst/>
              </a:rPr>
              <a:t>об’єкти</a:t>
            </a:r>
            <a:r>
              <a:rPr lang="ru-RU" b="0" i="0" u="none" strike="noStrike" dirty="0">
                <a:solidFill>
                  <a:srgbClr val="005450"/>
                </a:solidFill>
                <a:effectLst/>
              </a:rPr>
              <a:t>, </a:t>
            </a:r>
            <a:r>
              <a:rPr lang="ru-RU" b="0" i="0" u="none" strike="noStrike" dirty="0" err="1">
                <a:solidFill>
                  <a:srgbClr val="005450"/>
                </a:solidFill>
                <a:effectLst/>
              </a:rPr>
              <a:t>що</a:t>
            </a:r>
            <a:r>
              <a:rPr lang="ru-RU" b="0" i="0" u="none" strike="noStrike" dirty="0">
                <a:solidFill>
                  <a:srgbClr val="005450"/>
                </a:solidFill>
                <a:effectLst/>
              </a:rPr>
              <a:t> </a:t>
            </a:r>
            <a:r>
              <a:rPr lang="ru-RU" b="0" i="0" u="none" strike="noStrike" dirty="0" err="1">
                <a:solidFill>
                  <a:srgbClr val="005450"/>
                </a:solidFill>
                <a:effectLst/>
              </a:rPr>
              <a:t>були</a:t>
            </a:r>
            <a:r>
              <a:rPr lang="ru-RU" b="0" i="0" u="none" strike="noStrike" dirty="0">
                <a:solidFill>
                  <a:srgbClr val="005450"/>
                </a:solidFill>
                <a:effectLst/>
              </a:rPr>
              <a:t> </a:t>
            </a:r>
            <a:r>
              <a:rPr lang="ru-RU" b="0" i="0" u="none" strike="noStrike" dirty="0" err="1">
                <a:solidFill>
                  <a:srgbClr val="005450"/>
                </a:solidFill>
                <a:effectLst/>
              </a:rPr>
              <a:t>сфотографовані</a:t>
            </a:r>
            <a:r>
              <a:rPr lang="ru-RU" b="0" i="0" u="none" strike="noStrike" dirty="0">
                <a:solidFill>
                  <a:srgbClr val="005450"/>
                </a:solidFill>
                <a:effectLst/>
              </a:rPr>
              <a:t> камерою смартфона, і автоматично </a:t>
            </a:r>
            <a:r>
              <a:rPr lang="ru-RU" b="0" i="0" u="none" strike="noStrike" dirty="0" err="1">
                <a:solidFill>
                  <a:srgbClr val="005450"/>
                </a:solidFill>
                <a:effectLst/>
              </a:rPr>
              <a:t>знаходити</a:t>
            </a:r>
            <a:r>
              <a:rPr lang="ru-RU" b="0" i="0" u="none" strike="noStrike" dirty="0">
                <a:solidFill>
                  <a:srgbClr val="005450"/>
                </a:solidFill>
                <a:effectLst/>
              </a:rPr>
              <a:t> про них. </a:t>
            </a:r>
            <a:endParaRPr lang="uk-UA" dirty="0">
              <a:solidFill>
                <a:srgbClr val="005450"/>
              </a:solidFill>
            </a:endParaRPr>
          </a:p>
        </p:txBody>
      </p:sp>
      <p:pic>
        <p:nvPicPr>
          <p:cNvPr id="3074" name="Picture 2" descr="Состоялся дебют Google Lens как отдельного приложения | Новости |  Компьютерное Обозрение">
            <a:extLst>
              <a:ext uri="{FF2B5EF4-FFF2-40B4-BE49-F238E27FC236}">
                <a16:creationId xmlns:a16="http://schemas.microsoft.com/office/drawing/2014/main" id="{47B87305-5EAA-4852-B04A-54CCC91EA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9" r="17624"/>
          <a:stretch/>
        </p:blipFill>
        <p:spPr bwMode="auto">
          <a:xfrm>
            <a:off x="350464" y="1558738"/>
            <a:ext cx="4437529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46473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4EEFE58F-CE01-4DB4-AFDC-3FAE04660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5" t="6694" r="10068" b="6597"/>
          <a:stretch/>
        </p:blipFill>
        <p:spPr bwMode="auto">
          <a:xfrm>
            <a:off x="360799" y="3684494"/>
            <a:ext cx="4583256" cy="251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2772340"/>
            <a:ext cx="546168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 </a:t>
            </a:r>
          </a:p>
          <a:p>
            <a:pPr algn="ctr"/>
            <a:endParaRPr lang="uk-UA" sz="1350" dirty="0"/>
          </a:p>
          <a:p>
            <a:pPr algn="ctr"/>
            <a:endParaRPr lang="uk-UA" sz="6000" dirty="0"/>
          </a:p>
          <a:p>
            <a:pPr algn="ctr"/>
            <a:endParaRPr lang="uk-UA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D634F0-8804-4945-AF7B-6520752ADF87}"/>
              </a:ext>
            </a:extLst>
          </p:cNvPr>
          <p:cNvSpPr txBox="1"/>
          <p:nvPr/>
        </p:nvSpPr>
        <p:spPr>
          <a:xfrm>
            <a:off x="5577215" y="3523991"/>
            <a:ext cx="3025588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5450"/>
                </a:solidFill>
                <a:effectLst/>
              </a:rPr>
              <a:t>LearningApps.org </a:t>
            </a:r>
            <a:r>
              <a:rPr lang="en-US" sz="1800" b="0" i="0" u="none" strike="noStrike" dirty="0">
                <a:solidFill>
                  <a:srgbClr val="005450"/>
                </a:solidFill>
                <a:effectLst/>
              </a:rPr>
              <a:t>- </a:t>
            </a:r>
            <a:r>
              <a:rPr lang="uk-UA" sz="1800" b="0" i="0" u="none" strike="noStrike" dirty="0">
                <a:solidFill>
                  <a:srgbClr val="005450"/>
                </a:solidFill>
                <a:effectLst/>
              </a:rPr>
              <a:t>додаток для створення інтерактивних завдань різних рівнів складності: вікторин, кросвордів, </a:t>
            </a:r>
            <a:r>
              <a:rPr lang="uk-UA" sz="1800" b="0" i="0" u="none" strike="noStrike" dirty="0" err="1">
                <a:solidFill>
                  <a:srgbClr val="005450"/>
                </a:solidFill>
                <a:effectLst/>
              </a:rPr>
              <a:t>пазлів</a:t>
            </a:r>
            <a:r>
              <a:rPr lang="uk-UA" sz="1800" b="0" i="0" u="none" strike="noStrike" dirty="0">
                <a:solidFill>
                  <a:srgbClr val="005450"/>
                </a:solidFill>
                <a:effectLst/>
              </a:rPr>
              <a:t> та ігор, абсолютно нескладний в освоєнні.</a:t>
            </a:r>
            <a:endParaRPr lang="uk-UA" b="0" dirty="0">
              <a:solidFill>
                <a:srgbClr val="005450"/>
              </a:solidFill>
              <a:effectLst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7D604A4-5878-499C-9D16-34FAC7988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08" y="369351"/>
            <a:ext cx="3479896" cy="154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5BBF85-E555-4F2C-9CF1-5F09D5F204F4}"/>
              </a:ext>
            </a:extLst>
          </p:cNvPr>
          <p:cNvSpPr txBox="1"/>
          <p:nvPr/>
        </p:nvSpPr>
        <p:spPr>
          <a:xfrm>
            <a:off x="411227" y="1487277"/>
            <a:ext cx="431986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uk-UA" sz="1800" b="1" i="0" u="none" strike="noStrike" dirty="0">
                <a:solidFill>
                  <a:srgbClr val="005450"/>
                </a:solidFill>
                <a:effectLst/>
              </a:rPr>
              <a:t>У </a:t>
            </a:r>
            <a:r>
              <a:rPr lang="en-US" sz="1800" b="1" i="0" u="none" strike="noStrike" dirty="0">
                <a:solidFill>
                  <a:srgbClr val="005450"/>
                </a:solidFill>
                <a:effectLst/>
              </a:rPr>
              <a:t>LearningApps.org </a:t>
            </a:r>
            <a:r>
              <a:rPr lang="uk-UA" sz="1800" b="0" i="0" u="none" strike="noStrike" dirty="0">
                <a:solidFill>
                  <a:srgbClr val="005450"/>
                </a:solidFill>
                <a:effectLst/>
              </a:rPr>
              <a:t>можна працювати самостійно - створювати завдання, а можна за завданням вчителя  виконувати завдання, підготовлені вчителем, результати виконання завдань відображаються в акаунті вчителя.</a:t>
            </a:r>
            <a:endParaRPr lang="uk-UA" b="0" dirty="0">
              <a:solidFill>
                <a:srgbClr val="005450"/>
              </a:solidFill>
              <a:effectLst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7B26B9-739F-49F9-8DF1-95506A570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0D3805-D79A-4F77-98E5-6243E3C1D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9CA40B-6B8C-419C-AF5B-306DFBCF9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79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5000" y="365316"/>
            <a:ext cx="546168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 </a:t>
            </a:r>
          </a:p>
          <a:p>
            <a:pPr algn="ctr"/>
            <a:endParaRPr lang="uk-UA" sz="1350" dirty="0"/>
          </a:p>
          <a:p>
            <a:pPr algn="ctr"/>
            <a:endParaRPr lang="uk-UA" sz="6000" dirty="0"/>
          </a:p>
          <a:p>
            <a:pPr algn="ctr"/>
            <a:endParaRPr lang="uk-UA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18007-48D5-4A82-8FF4-62599150E614}"/>
              </a:ext>
            </a:extLst>
          </p:cNvPr>
          <p:cNvSpPr txBox="1"/>
          <p:nvPr/>
        </p:nvSpPr>
        <p:spPr>
          <a:xfrm>
            <a:off x="1495986" y="410722"/>
            <a:ext cx="460561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i="0" dirty="0" err="1">
                <a:solidFill>
                  <a:srgbClr val="005450"/>
                </a:solidFill>
                <a:effectLst/>
              </a:rPr>
              <a:t>Mindmeister</a:t>
            </a:r>
            <a:r>
              <a:rPr lang="uk-UA" b="1" dirty="0">
                <a:solidFill>
                  <a:srgbClr val="005450"/>
                </a:solidFill>
              </a:rPr>
              <a:t> </a:t>
            </a:r>
            <a:r>
              <a:rPr lang="en-US" b="1" i="0" dirty="0">
                <a:solidFill>
                  <a:srgbClr val="005450"/>
                </a:solidFill>
                <a:effectLst/>
              </a:rPr>
              <a:t>–</a:t>
            </a:r>
          </a:p>
          <a:p>
            <a:pPr algn="just"/>
            <a:r>
              <a:rPr lang="uk-UA" b="0" i="0" dirty="0">
                <a:solidFill>
                  <a:srgbClr val="005450"/>
                </a:solidFill>
                <a:effectLst/>
              </a:rPr>
              <a:t>інструмент створення інтелект -</a:t>
            </a:r>
            <a:r>
              <a:rPr lang="en-US" b="0" i="0" dirty="0">
                <a:solidFill>
                  <a:srgbClr val="005450"/>
                </a:solidFill>
                <a:effectLst/>
              </a:rPr>
              <a:t>   </a:t>
            </a:r>
            <a:r>
              <a:rPr lang="uk-UA" b="0" i="0" dirty="0">
                <a:solidFill>
                  <a:srgbClr val="005450"/>
                </a:solidFill>
                <a:effectLst/>
              </a:rPr>
              <a:t>карт. Можна систематизувати створені карти. Нові елементи (ідеї) схеми можна виділити декількома способами: </a:t>
            </a:r>
          </a:p>
          <a:p>
            <a:pPr algn="just"/>
            <a:r>
              <a:rPr lang="uk-UA" b="0" i="0" dirty="0">
                <a:solidFill>
                  <a:srgbClr val="005450"/>
                </a:solidFill>
                <a:effectLst/>
              </a:rPr>
              <a:t>шрифтом, кольором фону, іконкою, прикріпленням до них пояснення.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93FF6A-210E-4C8C-8EB5-B3A206B8DE43}"/>
              </a:ext>
            </a:extLst>
          </p:cNvPr>
          <p:cNvSpPr txBox="1"/>
          <p:nvPr/>
        </p:nvSpPr>
        <p:spPr>
          <a:xfrm>
            <a:off x="4747963" y="2587156"/>
            <a:ext cx="4129337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9992" marR="77991"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 err="1">
                <a:solidFill>
                  <a:srgbClr val="005450"/>
                </a:solidFill>
                <a:effectLst/>
              </a:rPr>
              <a:t>MindMeister</a:t>
            </a:r>
            <a:r>
              <a:rPr lang="en-US" sz="1800" b="0" i="0" u="none" strike="noStrike" dirty="0">
                <a:solidFill>
                  <a:srgbClr val="005450"/>
                </a:solidFill>
                <a:effectLst/>
              </a:rPr>
              <a:t> — </a:t>
            </a:r>
            <a:r>
              <a:rPr lang="uk-UA" sz="1800" b="0" i="0" u="none" strike="noStrike" dirty="0">
                <a:solidFill>
                  <a:srgbClr val="005450"/>
                </a:solidFill>
                <a:effectLst/>
              </a:rPr>
              <a:t>це </a:t>
            </a:r>
            <a:r>
              <a:rPr lang="uk-UA" sz="1800" b="0" i="0" u="none" strike="noStrike" dirty="0" err="1">
                <a:solidFill>
                  <a:srgbClr val="005450"/>
                </a:solidFill>
                <a:effectLst/>
              </a:rPr>
              <a:t>колаборативне</a:t>
            </a:r>
            <a:r>
              <a:rPr lang="uk-UA" sz="1800" b="0" i="0" u="none" strike="noStrike" dirty="0">
                <a:solidFill>
                  <a:srgbClr val="005450"/>
                </a:solidFill>
                <a:effectLst/>
              </a:rPr>
              <a:t> програмне забезпечення для створення мап думок, яке дозволяє користувачам візуалізувати свої думки у хмарі.</a:t>
            </a:r>
            <a:endParaRPr lang="uk-UA" b="0" dirty="0">
              <a:solidFill>
                <a:srgbClr val="005450"/>
              </a:solidFill>
              <a:effectLst/>
            </a:endParaRPr>
          </a:p>
          <a:p>
            <a:pPr marL="89992" marR="77991" algn="just" rtl="0">
              <a:spcBef>
                <a:spcPts val="0"/>
              </a:spcBef>
              <a:spcAft>
                <a:spcPts val="0"/>
              </a:spcAft>
            </a:pPr>
            <a:r>
              <a:rPr lang="uk-UA" sz="1800" b="0" i="0" u="none" strike="noStrike" dirty="0" err="1">
                <a:solidFill>
                  <a:srgbClr val="005450"/>
                </a:solidFill>
                <a:effectLst/>
              </a:rPr>
              <a:t>Майндмэппінг</a:t>
            </a:r>
            <a:r>
              <a:rPr lang="uk-UA" sz="1800" b="0" i="0" u="none" strike="noStrike" dirty="0">
                <a:solidFill>
                  <a:srgbClr val="005450"/>
                </a:solidFill>
                <a:effectLst/>
              </a:rPr>
              <a:t> у командному режимі ще ніколи не був таким простим. </a:t>
            </a:r>
            <a:r>
              <a:rPr lang="en-US" sz="1800" b="0" i="0" u="none" strike="noStrike" dirty="0" err="1">
                <a:solidFill>
                  <a:srgbClr val="005450"/>
                </a:solidFill>
                <a:effectLst/>
              </a:rPr>
              <a:t>MindMeister</a:t>
            </a:r>
            <a:r>
              <a:rPr lang="en-US" sz="1800" b="0" i="0" u="none" strike="noStrike" dirty="0">
                <a:solidFill>
                  <a:srgbClr val="005450"/>
                </a:solidFill>
                <a:effectLst/>
              </a:rPr>
              <a:t> </a:t>
            </a:r>
            <a:r>
              <a:rPr lang="uk-UA" sz="1800" b="0" i="0" u="none" strike="noStrike" dirty="0">
                <a:solidFill>
                  <a:srgbClr val="005450"/>
                </a:solidFill>
                <a:effectLst/>
              </a:rPr>
              <a:t>дозволяє Вам ділитися ментальними картами з будь-яким кількістю колег та співпрацювати з ними в реальному часі.</a:t>
            </a:r>
            <a:endParaRPr lang="uk-UA" b="0" dirty="0">
              <a:solidFill>
                <a:srgbClr val="005450"/>
              </a:solidFill>
              <a:effectLst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A20603A-8275-4F42-9B17-55EAA285F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145676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оздавайте Интеллект-Карты Онлайн - На Любом Устройстве | MindMeister">
            <a:extLst>
              <a:ext uri="{FF2B5EF4-FFF2-40B4-BE49-F238E27FC236}">
                <a16:creationId xmlns:a16="http://schemas.microsoft.com/office/drawing/2014/main" id="{A65F1CFC-A114-40DA-87E7-640787681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54" y="2863394"/>
            <a:ext cx="5366017" cy="281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9687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plate-teacher-4х3">
  <a:themeElements>
    <a:clrScheme name="Тема">
      <a:dk1>
        <a:srgbClr val="000000"/>
      </a:dk1>
      <a:lt1>
        <a:srgbClr val="FFFFFF"/>
      </a:lt1>
      <a:dk2>
        <a:srgbClr val="000000"/>
      </a:dk2>
      <a:lt2>
        <a:srgbClr val="7F7F7F"/>
      </a:lt2>
      <a:accent1>
        <a:srgbClr val="17918B"/>
      </a:accent1>
      <a:accent2>
        <a:srgbClr val="1AACA6"/>
      </a:accent2>
      <a:accent3>
        <a:srgbClr val="E37E00"/>
      </a:accent3>
      <a:accent4>
        <a:srgbClr val="E3D500"/>
      </a:accent4>
      <a:accent5>
        <a:srgbClr val="FD6165"/>
      </a:accent5>
      <a:accent6>
        <a:srgbClr val="587CC7"/>
      </a:accent6>
      <a:hlink>
        <a:srgbClr val="8F8F8F"/>
      </a:hlink>
      <a:folHlink>
        <a:srgbClr val="A5A5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2" id="{68EC46B8-3A92-4394-8AB3-388BD40A1F11}" vid="{8E71D4DF-D134-42A2-B4AD-E4351B1ADC0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МТІ</Template>
  <TotalTime>1037</TotalTime>
  <Words>1189</Words>
  <Application>Microsoft Office PowerPoint</Application>
  <PresentationFormat>Екран (4:3)</PresentationFormat>
  <Paragraphs>86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template-teacher-4х3</vt:lpstr>
      <vt:lpstr> Використання цифрових технологій в освітньому процесі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ПОЛІСТРАТЕГІАЛЬНІ ТЕНДЕНЦІЇ  СТАНОВЛЕННЯ Й РОЗВИТКУ  ЗАСАДНИЧИХ ПОЛОЖЕНЬ ФЕНОМЕНУ «НЕПЕРЕРВНА ОСВІТА»</dc:title>
  <dc:creator>Татьяна</dc:creator>
  <cp:lastModifiedBy>Kateryna Kuzmych</cp:lastModifiedBy>
  <cp:revision>119</cp:revision>
  <dcterms:created xsi:type="dcterms:W3CDTF">2018-11-27T06:42:54Z</dcterms:created>
  <dcterms:modified xsi:type="dcterms:W3CDTF">2021-10-19T13:49:30Z</dcterms:modified>
</cp:coreProperties>
</file>