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 Bold" panose="020B0604020202020204" charset="0"/>
      <p:regular r:id="rId13"/>
    </p:embeddedFont>
    <p:embeddedFont>
      <p:font typeface="Agrandir Heavy Italics" panose="020B0604020202020204" charset="0"/>
      <p:regular r:id="rId14"/>
    </p:embeddedFont>
    <p:embeddedFont>
      <p:font typeface="Agrandir Heavy" panose="020B0604020202020204" charset="0"/>
      <p:regular r:id="rId15"/>
    </p:embeddedFont>
    <p:embeddedFont>
      <p:font typeface="Agrandir Grand Medium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oto Serif Display" panose="020B0604020202020204"/>
      <p:regular r:id="rId21"/>
    </p:embeddedFont>
    <p:embeddedFont>
      <p:font typeface="Agrandir Narrow" panose="020B0604020202020204" charset="0"/>
      <p:regular r:id="rId22"/>
    </p:embeddedFont>
    <p:embeddedFont>
      <p:font typeface="Agrandir Grand" panose="020B0604020202020204" charset="0"/>
      <p:regular r:id="rId23"/>
    </p:embeddedFont>
    <p:embeddedFont>
      <p:font typeface="Agrandir Narrow Bold" panose="020B0604020202020204" charset="0"/>
      <p:regular r:id="rId24"/>
    </p:embeddedFont>
    <p:embeddedFont>
      <p:font typeface="Agrandir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17.irpinosvita.gov.u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yhrI0GHL7LZiY2N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gq6NTlO96qGcXZwjBonL-W0wemMutosf/edit?usp=sharing&amp;ouid=109589918743376122533&amp;rtpof=true&amp;sd=tru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3183">
            <a:off x="7975758" y="5133982"/>
            <a:ext cx="10286990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6242177"/>
            <a:ext cx="18288000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3104965" y="2284805"/>
            <a:ext cx="5381831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3127630" y="8023481"/>
            <a:ext cx="5160370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86354" y="3966027"/>
            <a:ext cx="9481459" cy="6320973"/>
          </a:xfrm>
          <a:custGeom>
            <a:avLst/>
            <a:gdLst/>
            <a:ahLst/>
            <a:cxnLst/>
            <a:rect l="l" t="t" r="r" b="b"/>
            <a:pathLst>
              <a:path w="9481459" h="6320973">
                <a:moveTo>
                  <a:pt x="0" y="0"/>
                </a:moveTo>
                <a:lnTo>
                  <a:pt x="9481459" y="0"/>
                </a:lnTo>
                <a:lnTo>
                  <a:pt x="9481459" y="6320973"/>
                </a:lnTo>
                <a:lnTo>
                  <a:pt x="0" y="6320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98275" y="-63595"/>
            <a:ext cx="3595212" cy="2184591"/>
          </a:xfrm>
          <a:custGeom>
            <a:avLst/>
            <a:gdLst/>
            <a:ahLst/>
            <a:cxnLst/>
            <a:rect l="l" t="t" r="r" b="b"/>
            <a:pathLst>
              <a:path w="3595212" h="2184591">
                <a:moveTo>
                  <a:pt x="0" y="0"/>
                </a:moveTo>
                <a:lnTo>
                  <a:pt x="3595212" y="0"/>
                </a:lnTo>
                <a:lnTo>
                  <a:pt x="3595212" y="2184590"/>
                </a:lnTo>
                <a:lnTo>
                  <a:pt x="0" y="2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1253" y="77423"/>
            <a:ext cx="11235141" cy="362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35"/>
              </a:lnSpc>
            </a:pPr>
            <a:r>
              <a:rPr lang="en-US" sz="7572" spc="204">
                <a:solidFill>
                  <a:srgbClr val="32221A"/>
                </a:solidFill>
                <a:latin typeface="Agrandir Heavy"/>
              </a:rPr>
              <a:t>ПРЕЗЕНТАЦІЯ РЕЗУЛЬТАТІВ ПРАКТИКИ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58266" y="6563616"/>
            <a:ext cx="4421386" cy="145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spc="839">
                <a:solidFill>
                  <a:srgbClr val="32221A"/>
                </a:solidFill>
                <a:latin typeface="Agrandir Grand Medium"/>
              </a:rPr>
              <a:t>СТУДЕНТКИ </a:t>
            </a:r>
          </a:p>
          <a:p>
            <a:pPr>
              <a:lnSpc>
                <a:spcPts val="3639"/>
              </a:lnSpc>
            </a:pPr>
            <a:r>
              <a:rPr lang="en-US" sz="2799" spc="839">
                <a:solidFill>
                  <a:srgbClr val="32221A"/>
                </a:solidFill>
                <a:latin typeface="Agrandir Grand Medium"/>
              </a:rPr>
              <a:t>ГРУПИ </a:t>
            </a:r>
          </a:p>
          <a:p>
            <a:pPr marL="0" lvl="1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839">
                <a:solidFill>
                  <a:srgbClr val="32221A"/>
                </a:solidFill>
                <a:latin typeface="Agrandir Grand Medium"/>
              </a:rPr>
              <a:t>ПОМ-1-22-1.4З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58266" y="8317865"/>
            <a:ext cx="4020895" cy="174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419"/>
              </a:lnSpc>
              <a:spcBef>
                <a:spcPct val="0"/>
              </a:spcBef>
            </a:pPr>
            <a:r>
              <a:rPr lang="en-US" sz="3399" spc="1019">
                <a:solidFill>
                  <a:srgbClr val="32221A"/>
                </a:solidFill>
                <a:latin typeface="Agrandir Grand Medium"/>
              </a:rPr>
              <a:t>СЕРГІЄНКО ТЕТЯНИ СЕРГІЇВНИ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58266" y="2751530"/>
            <a:ext cx="4929734" cy="184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6"/>
              </a:lnSpc>
            </a:pPr>
            <a:r>
              <a:rPr lang="en-US" sz="2697" spc="809">
                <a:solidFill>
                  <a:srgbClr val="32221A"/>
                </a:solidFill>
                <a:latin typeface="Agrandir Grand Medium"/>
              </a:rPr>
              <a:t>БАЗА ПРАКТИКИ:</a:t>
            </a:r>
          </a:p>
          <a:p>
            <a:pPr marL="0" lvl="1" indent="0" algn="l">
              <a:lnSpc>
                <a:spcPts val="3506"/>
              </a:lnSpc>
              <a:spcBef>
                <a:spcPct val="0"/>
              </a:spcBef>
            </a:pPr>
            <a:r>
              <a:rPr lang="en-US" sz="2697" spc="809">
                <a:solidFill>
                  <a:srgbClr val="32221A"/>
                </a:solidFill>
                <a:latin typeface="Agrandir Grand Medium"/>
              </a:rPr>
              <a:t>ІРПІНСЬКИЙ АКАДЕМІЧНИЙ ЛІЦЕЙ “МРІЯ”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58266" y="4854461"/>
            <a:ext cx="4421386" cy="107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 u="sng">
                <a:solidFill>
                  <a:srgbClr val="32221A"/>
                </a:solidFill>
                <a:latin typeface="Noto Serif Display"/>
                <a:hlinkClick r:id="rId4" tooltip="https://school17.irpinosvita.gov.ua"/>
              </a:rPr>
              <a:t>https://school17.irpinosvita.gov.ua/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901233"/>
            <a:ext cx="11511103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2844">
            <a:off x="-2" y="9544389"/>
            <a:ext cx="11511107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4293598" y="137841"/>
            <a:ext cx="3489858" cy="105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92"/>
              </a:lnSpc>
            </a:pPr>
            <a:r>
              <a:rPr lang="en-US" sz="6010" spc="432">
                <a:solidFill>
                  <a:srgbClr val="FFFFFF"/>
                </a:solidFill>
                <a:latin typeface="Agrandir Heavy"/>
              </a:rPr>
              <a:t>What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59993" y="1041624"/>
            <a:ext cx="2977386" cy="92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50"/>
              </a:lnSpc>
              <a:spcBef>
                <a:spcPct val="0"/>
              </a:spcBef>
            </a:pPr>
            <a:r>
              <a:rPr lang="en-US" sz="5127" spc="138">
                <a:solidFill>
                  <a:srgbClr val="FFFFFF"/>
                </a:solidFill>
                <a:latin typeface="Agrandir Heavy Italics"/>
              </a:rPr>
              <a:t>WE DO</a:t>
            </a:r>
          </a:p>
        </p:txBody>
      </p:sp>
      <p:sp>
        <p:nvSpPr>
          <p:cNvPr id="6" name="AutoShape 6"/>
          <p:cNvSpPr/>
          <p:nvPr/>
        </p:nvSpPr>
        <p:spPr>
          <a:xfrm>
            <a:off x="4444478" y="1174974"/>
            <a:ext cx="2680795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411846" y="385643"/>
            <a:ext cx="4160076" cy="133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7"/>
              </a:lnSpc>
              <a:spcBef>
                <a:spcPct val="0"/>
              </a:spcBef>
            </a:pPr>
            <a:r>
              <a:rPr lang="en-US" sz="2583" spc="774">
                <a:solidFill>
                  <a:srgbClr val="FFFFFF"/>
                </a:solidFill>
                <a:latin typeface="Agrandir Grand Medium"/>
              </a:rPr>
              <a:t>ЗАВДАННЯ 4 МЕТОДИЧНІ РЕКОМЕНДАЦІЇ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6448" y="6223813"/>
            <a:ext cx="4999228" cy="302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990"/>
              </a:lnSpc>
              <a:spcBef>
                <a:spcPct val="0"/>
              </a:spcBef>
            </a:pPr>
            <a:r>
              <a:rPr lang="en-US" sz="2300" spc="690">
                <a:solidFill>
                  <a:srgbClr val="FFFFFF"/>
                </a:solidFill>
                <a:latin typeface="Agrandir Narrow Bold"/>
              </a:rPr>
              <a:t>1. ФОРМУВАННЯ У СПІВРОБІТНИКІВ ЗАКЛАДУ ЗНАНЬ, УМІНЬ ТА НАВИЧОК У ГАЛУЗІ ІНФОРМАЦІЙНО-КОМУНІКАЦІЙНИХ ТЕХНОЛОГІЙ (ІКТ).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84876" y="6214288"/>
            <a:ext cx="3743798" cy="293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249"/>
              </a:lnSpc>
              <a:spcBef>
                <a:spcPct val="0"/>
              </a:spcBef>
            </a:pPr>
            <a:r>
              <a:rPr lang="en-US" sz="2499" spc="749">
                <a:solidFill>
                  <a:srgbClr val="FFFFFF"/>
                </a:solidFill>
                <a:latin typeface="Agrandir Narrow Bold"/>
              </a:rPr>
              <a:t>2. СТВОРЕННЯ УМОВ ДЛЯ ЕФЕКТИВНОГО ВИКОРИСТАННЯ ІКТ У ПРОФЕСІЙНІЙ ДІЯЛЬНОСТІ.</a:t>
            </a:r>
          </a:p>
        </p:txBody>
      </p:sp>
      <p:sp>
        <p:nvSpPr>
          <p:cNvPr id="10" name="AutoShape 10"/>
          <p:cNvSpPr/>
          <p:nvPr/>
        </p:nvSpPr>
        <p:spPr>
          <a:xfrm rot="-5408999">
            <a:off x="3652186" y="7729955"/>
            <a:ext cx="3638406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486448" y="2874188"/>
            <a:ext cx="15129693" cy="220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  <a:spcBef>
                <a:spcPct val="0"/>
              </a:spcBef>
            </a:pPr>
            <a:r>
              <a:rPr lang="en-US" sz="2599" spc="779">
                <a:solidFill>
                  <a:srgbClr val="FFFFFF"/>
                </a:solidFill>
                <a:latin typeface="Agrandir Grand Medium"/>
              </a:rPr>
              <a:t>МЕТОДИЧНІ РЕКОМЕНДАЦІЇ ДО ФОРМУВАННЯ ЦИФРОВОЇ КОМПЕТЕНТНОСТІ СПІВРОБІТНИКІВ ЗАКЛАДУ ОСВІТИ Є ВАЖЛИВИМ КРОКОМ У ПІДГОТОВЦІ ДО СУЧАСНИХ ВИКЛИКІВ ОСВІТНЬОГО ПРОСТОРУ. ОСНОВНІ ЗАВДАННЯ ЦИХ РЕКОМЕНДАЦІЙ ВКЛЮЧАЮТЬ:</a:t>
            </a:r>
          </a:p>
        </p:txBody>
      </p:sp>
      <p:sp>
        <p:nvSpPr>
          <p:cNvPr id="12" name="AutoShape 12"/>
          <p:cNvSpPr/>
          <p:nvPr/>
        </p:nvSpPr>
        <p:spPr>
          <a:xfrm flipH="1" flipV="1">
            <a:off x="10188001" y="5915496"/>
            <a:ext cx="9525" cy="3638393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0502326" y="6204763"/>
            <a:ext cx="4205242" cy="275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6"/>
              </a:lnSpc>
              <a:spcBef>
                <a:spcPct val="0"/>
              </a:spcBef>
            </a:pPr>
            <a:r>
              <a:rPr lang="en-US" sz="2758" spc="827">
                <a:solidFill>
                  <a:srgbClr val="FFFFFF"/>
                </a:solidFill>
                <a:latin typeface="Agrandir Grand Medium"/>
              </a:rPr>
              <a:t>3. ПІДВИЩЕННЯ МОТИВАЦІЇ ТА ІНТЕРЕСУ ДО ВИКОРИСТАННЯ ІКТ.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6006" y="8648547"/>
            <a:ext cx="7621994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640148" y="2290579"/>
            <a:ext cx="7621994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640148" y="895349"/>
            <a:ext cx="7621994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666006" y="9970177"/>
            <a:ext cx="7621994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5058768" y="1581480"/>
            <a:ext cx="2680795" cy="0"/>
          </a:xfrm>
          <a:prstGeom prst="line">
            <a:avLst/>
          </a:prstGeom>
          <a:ln w="19050" cap="flat">
            <a:solidFill>
              <a:srgbClr val="C6C6C6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769647" y="2734286"/>
            <a:ext cx="5993297" cy="4227415"/>
          </a:xfrm>
          <a:custGeom>
            <a:avLst/>
            <a:gdLst/>
            <a:ahLst/>
            <a:cxnLst/>
            <a:rect l="l" t="t" r="r" b="b"/>
            <a:pathLst>
              <a:path w="5993297" h="4227415">
                <a:moveTo>
                  <a:pt x="0" y="0"/>
                </a:moveTo>
                <a:lnTo>
                  <a:pt x="5993297" y="0"/>
                </a:lnTo>
                <a:lnTo>
                  <a:pt x="5993297" y="4227415"/>
                </a:lnTo>
                <a:lnTo>
                  <a:pt x="0" y="422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5949" r="-525" b="-1656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31626" y="1476705"/>
            <a:ext cx="8460080" cy="241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1"/>
              </a:lnSpc>
            </a:pPr>
            <a:r>
              <a:rPr lang="en-US" sz="3916" spc="282">
                <a:solidFill>
                  <a:srgbClr val="FFFFFF"/>
                </a:solidFill>
                <a:latin typeface="Agrandir Heavy"/>
              </a:rPr>
              <a:t>Рекомендації щодо формування цифрової компетентності включають такі кроки: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31626" y="4340097"/>
            <a:ext cx="10630517" cy="33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0"/>
              </a:lnSpc>
            </a:pPr>
            <a:r>
              <a:rPr lang="en-US" sz="2335" spc="116">
                <a:solidFill>
                  <a:srgbClr val="FFFFFF"/>
                </a:solidFill>
                <a:latin typeface="Agrandir"/>
              </a:rPr>
              <a:t>- Проведення навчання з основ використання ІКТ, що дозволить співробітникам оволодіти базовими навичками роботи з ІКТ.</a:t>
            </a:r>
          </a:p>
          <a:p>
            <a:pPr>
              <a:lnSpc>
                <a:spcPts val="3270"/>
              </a:lnSpc>
            </a:pPr>
            <a:r>
              <a:rPr lang="en-US" sz="2335" spc="116">
                <a:solidFill>
                  <a:srgbClr val="FFFFFF"/>
                </a:solidFill>
                <a:latin typeface="Agrandir"/>
              </a:rPr>
              <a:t>- Надання навчання з використання ІКТ у конкретних сферах професійної діяльності, що допоможе освоїти навички використання ІКТ у конкретних професійних сферах.</a:t>
            </a:r>
          </a:p>
          <a:p>
            <a:pPr>
              <a:lnSpc>
                <a:spcPts val="3270"/>
              </a:lnSpc>
            </a:pPr>
            <a:r>
              <a:rPr lang="en-US" sz="2335" spc="116">
                <a:solidFill>
                  <a:srgbClr val="FFFFFF"/>
                </a:solidFill>
                <a:latin typeface="Agrandir"/>
              </a:rPr>
              <a:t>- Створення умов для самостійного навчання співробітників закладу, що надасть можливість педагогам підвищувати свій рівень цифрової компетентності незалежно.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4744" y="3140135"/>
            <a:ext cx="11511103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9961238"/>
            <a:ext cx="11676636" cy="512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5360332" y="3130596"/>
            <a:ext cx="0" cy="7070679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0" y="860964"/>
            <a:ext cx="10720665" cy="22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70"/>
              </a:lnSpc>
              <a:spcBef>
                <a:spcPct val="0"/>
              </a:spcBef>
            </a:pPr>
            <a:r>
              <a:rPr lang="en-US" sz="4805" spc="129">
                <a:solidFill>
                  <a:srgbClr val="32221A"/>
                </a:solidFill>
                <a:latin typeface="Agrandir Heavy Italics"/>
              </a:rPr>
              <a:t>ІНТЕРВ’Ю З ЗАСТУПНИКОМ ДИРЕКТОРА КОБОЮ АННОЮ АНАТОЛІВНОЮ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32201" y="3016310"/>
            <a:ext cx="5511583" cy="6944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4917" lvl="1" indent="-322459">
              <a:lnSpc>
                <a:spcPts val="4181"/>
              </a:lnSpc>
              <a:buFont typeface="Arial"/>
              <a:buChar char="•"/>
            </a:pPr>
            <a:r>
              <a:rPr lang="en-US" sz="2987" spc="149">
                <a:solidFill>
                  <a:srgbClr val="32221A"/>
                </a:solidFill>
                <a:latin typeface="Agrandir"/>
              </a:rPr>
              <a:t>Як важливо, на вашу думку, впровадження цифрових технологій у закладі загальної середньої освіти та чому?</a:t>
            </a:r>
          </a:p>
          <a:p>
            <a:pPr marL="644917" lvl="1" indent="-322459">
              <a:lnSpc>
                <a:spcPts val="4181"/>
              </a:lnSpc>
              <a:buFont typeface="Arial"/>
              <a:buChar char="•"/>
            </a:pPr>
            <a:r>
              <a:rPr lang="en-US" sz="2987" spc="149">
                <a:solidFill>
                  <a:srgbClr val="32221A"/>
                </a:solidFill>
                <a:latin typeface="Agrandir"/>
              </a:rPr>
              <a:t>Розкажіть, будь ласка, як ви оцінюєте стан впровадження цифрових технологій у вашому освітньому закладі?</a:t>
            </a:r>
          </a:p>
          <a:p>
            <a:pPr>
              <a:lnSpc>
                <a:spcPts val="4181"/>
              </a:lnSpc>
            </a:pPr>
            <a:endParaRPr lang="en-US" sz="2987" spc="149">
              <a:solidFill>
                <a:srgbClr val="32221A"/>
              </a:solidFill>
              <a:latin typeface="Agrandi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84586" y="9347819"/>
            <a:ext cx="3425328" cy="36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99"/>
              </a:lnSpc>
              <a:spcBef>
                <a:spcPct val="0"/>
              </a:spcBef>
            </a:pPr>
            <a:r>
              <a:rPr lang="en-US" sz="1999" spc="599">
                <a:solidFill>
                  <a:srgbClr val="E5E5E5"/>
                </a:solidFill>
                <a:latin typeface="Agrandir Grand Medium"/>
              </a:rPr>
              <a:t>PAGE 05/10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543" y="232963"/>
            <a:ext cx="24270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Завдання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49355" y="3261669"/>
            <a:ext cx="12253749" cy="14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8"/>
              </a:lnSpc>
            </a:pPr>
            <a:r>
              <a:rPr lang="en-US" sz="2684">
                <a:solidFill>
                  <a:srgbClr val="000000"/>
                </a:solidFill>
                <a:latin typeface="Noto Serif Display"/>
              </a:rPr>
              <a:t>-- Використання цифрових технологій в освіті – це важлива та незмінна тенденція у світовому освітньому процесі. Ці технології  підвищують швидкість та якість усвідомлення й засвоєння знань.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49761" y="5504248"/>
            <a:ext cx="12253749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Noto Serif Display"/>
              </a:rPr>
              <a:t>--У нашому освітньому закладі впровадження цифрових технологій є однією з ключових пріоритетних сфер розвитку. Я вважаю, що ці технології мають значний потенціал для покращення якості навчання та створення більш ефективного освітнього середовища. У нас є сучасна інфраструктура, включаючи комп'ютерні класи, інтерактивні дошки та інші цифрові інструменти. Також всі класи мають доступ до інтернету і ми працюємо над створенням єдиної бази, яка буде містити цифрові освітні матеріали, розроблені нашими вчителями.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74626"/>
            <a:ext cx="12138279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4050646" y="724336"/>
            <a:ext cx="3506213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634868" y="300156"/>
            <a:ext cx="3543223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59"/>
              </a:lnSpc>
              <a:spcBef>
                <a:spcPct val="0"/>
              </a:spcBef>
            </a:pPr>
            <a:r>
              <a:rPr lang="en-US" sz="2199" spc="659">
                <a:solidFill>
                  <a:srgbClr val="E5E5E5"/>
                </a:solidFill>
                <a:latin typeface="Agrandir Grand Medium"/>
              </a:rPr>
              <a:t>ІНТЕРВ’Ю (ПРОДОВЖЕННЯ)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03753" y="5993286"/>
            <a:ext cx="12023225" cy="157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6"/>
              </a:lnSpc>
            </a:pPr>
            <a:r>
              <a:rPr lang="en-US" sz="2868" spc="143">
                <a:solidFill>
                  <a:srgbClr val="E5E5E5"/>
                </a:solidFill>
                <a:latin typeface="Agrandir"/>
              </a:rPr>
              <a:t>Як, на вашу думку, розвиватимуться цифрові технології у сфері освіти? Чи ознайомлені ви з педагогічною технологією мобільного навчання?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7090" y="1750851"/>
            <a:ext cx="15664854" cy="396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149">
                <a:solidFill>
                  <a:srgbClr val="E5E5E5"/>
                </a:solidFill>
                <a:latin typeface="Agrandir"/>
              </a:rPr>
              <a:t>Які труднощі виникають у вашому освітньому закладі під час впровадження цифрових технологій?</a:t>
            </a:r>
          </a:p>
          <a:p>
            <a:pPr>
              <a:lnSpc>
                <a:spcPts val="3779"/>
              </a:lnSpc>
            </a:pPr>
            <a:r>
              <a:rPr lang="en-US" sz="2699" spc="134">
                <a:solidFill>
                  <a:srgbClr val="E5E5E5"/>
                </a:solidFill>
                <a:latin typeface="Agrandir"/>
              </a:rPr>
              <a:t>--Однією з основних труднощів є рівень кваліфікації педагогів. Проте ми активно працюємо над цим, проводячи семінари, надаючи методичну підтримку та організовуючи участь у вебінарах та конференціях. Всі педагоги та адміністрація використовують цифрові технології, проводять трансляції та відеозустрічі, зберігають та обмінюються необмеженою кількістю файлів та документів, а також використовують цифрові інструменти для навчання та оцінювання.</a:t>
            </a:r>
          </a:p>
        </p:txBody>
      </p:sp>
      <p:sp>
        <p:nvSpPr>
          <p:cNvPr id="7" name="Freeform 7"/>
          <p:cNvSpPr/>
          <p:nvPr/>
        </p:nvSpPr>
        <p:spPr>
          <a:xfrm>
            <a:off x="193018" y="1884201"/>
            <a:ext cx="1252691" cy="1252691"/>
          </a:xfrm>
          <a:custGeom>
            <a:avLst/>
            <a:gdLst/>
            <a:ahLst/>
            <a:cxnLst/>
            <a:rect l="l" t="t" r="r" b="b"/>
            <a:pathLst>
              <a:path w="1252691" h="1252691">
                <a:moveTo>
                  <a:pt x="0" y="0"/>
                </a:moveTo>
                <a:lnTo>
                  <a:pt x="1252690" y="0"/>
                </a:lnTo>
                <a:lnTo>
                  <a:pt x="1252690" y="1252691"/>
                </a:lnTo>
                <a:lnTo>
                  <a:pt x="0" y="12526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78091" y="5845292"/>
            <a:ext cx="1291211" cy="1291211"/>
          </a:xfrm>
          <a:custGeom>
            <a:avLst/>
            <a:gdLst/>
            <a:ahLst/>
            <a:cxnLst/>
            <a:rect l="l" t="t" r="r" b="b"/>
            <a:pathLst>
              <a:path w="1291211" h="1291211">
                <a:moveTo>
                  <a:pt x="0" y="0"/>
                </a:moveTo>
                <a:lnTo>
                  <a:pt x="1291210" y="0"/>
                </a:lnTo>
                <a:lnTo>
                  <a:pt x="1291210" y="1291210"/>
                </a:lnTo>
                <a:lnTo>
                  <a:pt x="0" y="12912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762" y="1982433"/>
            <a:ext cx="1277946" cy="91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72"/>
              </a:lnSpc>
              <a:spcBef>
                <a:spcPct val="0"/>
              </a:spcBef>
            </a:pPr>
            <a:r>
              <a:rPr lang="en-US" sz="5061" spc="521">
                <a:solidFill>
                  <a:srgbClr val="E5E5E5"/>
                </a:solidFill>
                <a:latin typeface="Agrandir Narrow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78374" y="5808474"/>
            <a:ext cx="579799" cy="132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44"/>
              </a:lnSpc>
              <a:spcBef>
                <a:spcPct val="0"/>
              </a:spcBef>
            </a:pPr>
            <a:r>
              <a:rPr lang="en-US" sz="7410" spc="763">
                <a:solidFill>
                  <a:srgbClr val="E5E5E5"/>
                </a:solidFill>
                <a:latin typeface="Agrandir Narrow"/>
              </a:rPr>
              <a:t>4</a:t>
            </a:r>
          </a:p>
        </p:txBody>
      </p:sp>
      <p:sp>
        <p:nvSpPr>
          <p:cNvPr id="11" name="AutoShape 11"/>
          <p:cNvSpPr/>
          <p:nvPr/>
        </p:nvSpPr>
        <p:spPr>
          <a:xfrm rot="-5400000">
            <a:off x="6820129" y="737896"/>
            <a:ext cx="1454410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67762" y="7633867"/>
            <a:ext cx="17846018" cy="259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2"/>
              </a:lnSpc>
            </a:pPr>
            <a:r>
              <a:rPr lang="en-US" sz="2894" dirty="0">
                <a:solidFill>
                  <a:srgbClr val="E5E5E5"/>
                </a:solidFill>
                <a:latin typeface="Noto Serif Display"/>
              </a:rPr>
              <a:t>--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Я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вважаю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,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що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цифрові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технології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будуть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визначальним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елементом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майбутнього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освіти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.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Щодо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мобільного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навчання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,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кожен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учень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та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педагог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вже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мають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доступ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до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гаджетів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,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що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дозволяє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їм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користуватися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необхідною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інформацією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через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мережу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Інтернет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.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Такі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перспективи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у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використанні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мобільних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пристроїв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у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навчанні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є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дуже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актуальними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.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Проте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важлива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підтримка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та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навчання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педагогів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для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успішного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впровадження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цих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 </a:t>
            </a:r>
            <a:r>
              <a:rPr lang="en-US" sz="2800" dirty="0" err="1">
                <a:solidFill>
                  <a:srgbClr val="E5E5E5"/>
                </a:solidFill>
                <a:latin typeface="Noto Serif Display"/>
              </a:rPr>
              <a:t>технологій</a:t>
            </a:r>
            <a:r>
              <a:rPr lang="en-US" sz="2800" dirty="0">
                <a:solidFill>
                  <a:srgbClr val="E5E5E5"/>
                </a:solidFill>
                <a:latin typeface="Noto Serif Display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5991" y="3402688"/>
            <a:ext cx="16230600" cy="373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 spc="839">
                <a:solidFill>
                  <a:srgbClr val="E5E5E5"/>
                </a:solidFill>
                <a:latin typeface="Agrandir Grand Medium"/>
              </a:rPr>
              <a:t>ВИСНОВКИ ЗА РЕЗУЛЬТАТАМИ ІНТЕРВ’Ю ТА АНАЛІЗУ ІТ-ІНФРАСТРУКТУРИ: ЗАКЛАД ОСВІТИ ПОТРЕБУЄ ПОДАЛЬШОЇ РОЗРОБКИ ІНФОРМАЦІЙНО-ОСВІТНЬОГО СЕРЕДОВИЩА, СТВОРЕННЯ МЕТОДИЧНОЇ БАЗИ ДАНИХ ДЛЯ ПЛЕГШЕННЯ РОБОТИ ПЕДАГОГІВ ТА ПІДВИЩЕННЯЇХ ЦИФРОВОЇ ГРАМОТНОСТІ, ЗАГАЛОМ ПЕДАГОГІЧНІ ПРАЦІВНИКИ ПОЗИТИВНО НАЛАШТОВАНІ ДО ІННОВАЦІЙ ТА ЗАСТОСУВАННЯ ЦТ У СВОЇЙ ПРОФЕСІЙНІЙ ДІЯЛЬНОСТІ.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95465" y="4969369"/>
            <a:ext cx="4992535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3183">
            <a:off x="8166258" y="5133982"/>
            <a:ext cx="10286990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8279569" y="5153032"/>
            <a:ext cx="4992535" cy="0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270044" y="5184384"/>
            <a:ext cx="0" cy="4992535"/>
          </a:xfrm>
          <a:prstGeom prst="line">
            <a:avLst/>
          </a:prstGeom>
          <a:ln w="19050" cap="flat">
            <a:solidFill>
              <a:srgbClr val="3222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40762" y="5184384"/>
            <a:ext cx="4207906" cy="4207906"/>
          </a:xfrm>
          <a:custGeom>
            <a:avLst/>
            <a:gdLst/>
            <a:ahLst/>
            <a:cxnLst/>
            <a:rect l="l" t="t" r="r" b="b"/>
            <a:pathLst>
              <a:path w="4207906" h="4207906">
                <a:moveTo>
                  <a:pt x="0" y="0"/>
                </a:moveTo>
                <a:lnTo>
                  <a:pt x="4207906" y="0"/>
                </a:lnTo>
                <a:lnTo>
                  <a:pt x="4207906" y="4207906"/>
                </a:lnTo>
                <a:lnTo>
                  <a:pt x="0" y="420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426891" y="134449"/>
            <a:ext cx="4792510" cy="482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2"/>
              </a:lnSpc>
            </a:pP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ІТ ІНФРАСТРУКТУРА ЗАКЛАДУ: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"/>
              </a:rPr>
              <a:t>75</a:t>
            </a: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 комп'ютерів у навчальних класах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"/>
              </a:rPr>
              <a:t>6</a:t>
            </a: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 комп'ютерів у адміністрації школи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"/>
              </a:rPr>
              <a:t>50</a:t>
            </a: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 НОУТБУКІВ І 70 ХРОМБУКІВ ДЛЯ ВЧИТЕЛІВ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20 ПРИНТЕРІВ ТА 7 ЛАМІНАТОРІВ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1 СЕРВЕР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3 ЛОКАЛЬНІ МЕРЕЖІ</a:t>
            </a:r>
          </a:p>
          <a:p>
            <a:pPr marL="393976" lvl="1" indent="-196988">
              <a:lnSpc>
                <a:spcPts val="2372"/>
              </a:lnSpc>
              <a:buFont typeface="Arial"/>
              <a:buChar char="•"/>
            </a:pPr>
            <a:r>
              <a:rPr lang="en-US" sz="1824" spc="547">
                <a:solidFill>
                  <a:srgbClr val="32221A"/>
                </a:solidFill>
                <a:latin typeface="Agrandir Grand Medium"/>
              </a:rPr>
              <a:t>ПІДКЛЮЧЕННЯ ДО ІНТЕРНЕТУ</a:t>
            </a:r>
          </a:p>
          <a:p>
            <a:pPr marL="0" lvl="1" indent="0" algn="l">
              <a:lnSpc>
                <a:spcPts val="2485"/>
              </a:lnSpc>
              <a:spcBef>
                <a:spcPct val="0"/>
              </a:spcBef>
            </a:pPr>
            <a:endParaRPr lang="en-US" sz="1824" spc="547">
              <a:solidFill>
                <a:srgbClr val="32221A"/>
              </a:solidFill>
              <a:latin typeface="Agrandir Grand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72103" y="5007619"/>
            <a:ext cx="4947297" cy="5279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0"/>
              </a:lnSpc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ПРОГРАМНЕ ЗАБЕЗПЕЧЕННЯ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Операційна система: WINDOWS 10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ОФІСНИЙ ПАКЕТ: MICROSOFT OFFICE 365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АНТИВІРУС:AVAST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ПРОГРАМИ ДЛЯ НАВЧАННЯ: MICROSOFT TEAMS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БАЗА ДАНИХ УЧНІВ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БАЗА ДАНИХ ВЧИТЕЛІВ</a:t>
            </a:r>
          </a:p>
          <a:p>
            <a:pPr marL="410211" lvl="1" indent="-205106">
              <a:lnSpc>
                <a:spcPts val="2470"/>
              </a:lnSpc>
              <a:buFont typeface="Arial"/>
              <a:buChar char="•"/>
            </a:pPr>
            <a:r>
              <a:rPr lang="en-US" sz="1900" spc="570">
                <a:solidFill>
                  <a:srgbClr val="32221A"/>
                </a:solidFill>
                <a:latin typeface="Agrandir Grand Medium"/>
              </a:rPr>
              <a:t>ЕЛЕКТРОННІ ЖУРНАЛИ ТА ЩОДЕННИКИ “ЄДИНА ШКОЛА”.</a:t>
            </a:r>
          </a:p>
          <a:p>
            <a:pPr marL="0" lvl="1" indent="0" algn="l">
              <a:lnSpc>
                <a:spcPts val="2859"/>
              </a:lnSpc>
              <a:spcBef>
                <a:spcPct val="0"/>
              </a:spcBef>
            </a:pPr>
            <a:endParaRPr lang="en-US" sz="1900" spc="570">
              <a:solidFill>
                <a:srgbClr val="32221A"/>
              </a:solidFill>
              <a:latin typeface="Agrandir Grand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1499" y="1542398"/>
            <a:ext cx="9854336" cy="197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769"/>
              </a:lnSpc>
              <a:spcBef>
                <a:spcPct val="0"/>
              </a:spcBef>
            </a:pPr>
            <a:r>
              <a:rPr lang="en-US" sz="2899" spc="869">
                <a:solidFill>
                  <a:srgbClr val="32221A"/>
                </a:solidFill>
                <a:latin typeface="Agrandir Narrow Bold"/>
              </a:rPr>
              <a:t>АНАЛІЗ ІТ ІНФРАСТРУКТУРИ ЗАКЛАДУ (АПАРАТНЕ, ПРОГРАМНЕ, ІНФОРМАЦІЙНЕ, НАВЧАЛЬНО-НАУКОВЕ ЗАБЕЗПЕЧЕННЯ).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55248" y="5407034"/>
            <a:ext cx="4516855" cy="48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Навчально-наукове забезпечення: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державні стандарти освіти;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навчальні плани;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навчальні програми з усіх навчальних дисциплін;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підручники та навчальні посібники;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матеріали поточного та підсумкового контролю;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2221A"/>
                </a:solidFill>
                <a:latin typeface="Agrandir Grand"/>
              </a:rPr>
              <a:t>• методичні матеріали.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74626"/>
            <a:ext cx="12138279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4050646" y="724336"/>
            <a:ext cx="3506213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5400000">
            <a:off x="6820129" y="737896"/>
            <a:ext cx="1454410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437350" y="2994760"/>
            <a:ext cx="5921967" cy="3610518"/>
          </a:xfrm>
          <a:custGeom>
            <a:avLst/>
            <a:gdLst/>
            <a:ahLst/>
            <a:cxnLst/>
            <a:rect l="l" t="t" r="r" b="b"/>
            <a:pathLst>
              <a:path w="5921967" h="3610518">
                <a:moveTo>
                  <a:pt x="0" y="0"/>
                </a:moveTo>
                <a:lnTo>
                  <a:pt x="5921967" y="0"/>
                </a:lnTo>
                <a:lnTo>
                  <a:pt x="5921967" y="3610517"/>
                </a:lnTo>
                <a:lnTo>
                  <a:pt x="0" y="361051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0263" y="6962023"/>
            <a:ext cx="5929054" cy="3156475"/>
          </a:xfrm>
          <a:custGeom>
            <a:avLst/>
            <a:gdLst/>
            <a:ahLst/>
            <a:cxnLst/>
            <a:rect l="l" t="t" r="r" b="b"/>
            <a:pathLst>
              <a:path w="5929054" h="3156475">
                <a:moveTo>
                  <a:pt x="0" y="0"/>
                </a:moveTo>
                <a:lnTo>
                  <a:pt x="5929054" y="0"/>
                </a:lnTo>
                <a:lnTo>
                  <a:pt x="5929054" y="3156475"/>
                </a:lnTo>
                <a:lnTo>
                  <a:pt x="0" y="31564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7810" y="2994760"/>
            <a:ext cx="7926173" cy="3711720"/>
          </a:xfrm>
          <a:custGeom>
            <a:avLst/>
            <a:gdLst/>
            <a:ahLst/>
            <a:cxnLst/>
            <a:rect l="l" t="t" r="r" b="b"/>
            <a:pathLst>
              <a:path w="7926173" h="3711720">
                <a:moveTo>
                  <a:pt x="0" y="0"/>
                </a:moveTo>
                <a:lnTo>
                  <a:pt x="7926173" y="0"/>
                </a:lnTo>
                <a:lnTo>
                  <a:pt x="7926173" y="3711720"/>
                </a:lnTo>
                <a:lnTo>
                  <a:pt x="0" y="3711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37810" y="7039855"/>
            <a:ext cx="5844959" cy="3078643"/>
          </a:xfrm>
          <a:custGeom>
            <a:avLst/>
            <a:gdLst/>
            <a:ahLst/>
            <a:cxnLst/>
            <a:rect l="l" t="t" r="r" b="b"/>
            <a:pathLst>
              <a:path w="5844959" h="3078643">
                <a:moveTo>
                  <a:pt x="0" y="0"/>
                </a:moveTo>
                <a:lnTo>
                  <a:pt x="5844959" y="0"/>
                </a:lnTo>
                <a:lnTo>
                  <a:pt x="5844959" y="3078643"/>
                </a:lnTo>
                <a:lnTo>
                  <a:pt x="0" y="307864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0263" y="180141"/>
            <a:ext cx="3747828" cy="99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839">
                <a:solidFill>
                  <a:srgbClr val="E5E5E5"/>
                </a:solidFill>
                <a:latin typeface="Agrandir Grand Medium"/>
              </a:rPr>
              <a:t>АНКЕТУВАННЯ ПЕДАГОГІВ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0263" y="1741326"/>
            <a:ext cx="16883363" cy="116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600" spc="97">
                <a:solidFill>
                  <a:srgbClr val="E5E5E5"/>
                </a:solidFill>
                <a:latin typeface="Agrandir Heavy Italics"/>
              </a:rPr>
              <a:t>З МЕТОЮ ОТРИМАННЯ ІНФОРМАЦІЇ ПРО ЗАЦІКАВЛЕНІСТЬ ПЕДАГОГІВ ТЕХНОЛОГІЄЮ МОБІЛЬНОГО НАВЧАННЯ БУЛО ПРОВЕДЕНО АНКЕТУВАННЯ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28890" y="263644"/>
            <a:ext cx="9683173" cy="8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210"/>
              </a:lnSpc>
              <a:spcBef>
                <a:spcPct val="0"/>
              </a:spcBef>
            </a:pPr>
            <a:r>
              <a:rPr lang="en-US" sz="1700" spc="510">
                <a:solidFill>
                  <a:srgbClr val="E5E5E5"/>
                </a:solidFill>
                <a:latin typeface="Agrandir Grand Medium"/>
              </a:rPr>
              <a:t>HTTPS://DOCS.GOOGLE.COM/FORMS/D/E/1FAIPQLSC2JJCG3BHII7HWTZDU4LTLS1N62PTHHPVIWYKLZUIN2ZPHTA/VIEWFORM?USP=SF_LINK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90">
            <a:off x="-1" y="8653309"/>
            <a:ext cx="18288002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344595" y="1474626"/>
            <a:ext cx="10943405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0" y="9970177"/>
            <a:ext cx="18288000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5400000">
            <a:off x="3182915" y="9318887"/>
            <a:ext cx="1321631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13091806" y="9299837"/>
            <a:ext cx="1321631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3786">
            <a:off x="3006032" y="4314748"/>
            <a:ext cx="8648552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583">
            <a:off x="11395238" y="719573"/>
            <a:ext cx="5864066" cy="0"/>
          </a:xfrm>
          <a:prstGeom prst="line">
            <a:avLst/>
          </a:prstGeom>
          <a:ln w="19050" cap="flat">
            <a:solidFill>
              <a:srgbClr val="E5E5E5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-5" y="1729312"/>
            <a:ext cx="7103791" cy="5623835"/>
          </a:xfrm>
          <a:custGeom>
            <a:avLst/>
            <a:gdLst/>
            <a:ahLst/>
            <a:cxnLst/>
            <a:rect l="l" t="t" r="r" b="b"/>
            <a:pathLst>
              <a:path w="7103791" h="5623835">
                <a:moveTo>
                  <a:pt x="0" y="0"/>
                </a:moveTo>
                <a:lnTo>
                  <a:pt x="7103791" y="0"/>
                </a:lnTo>
                <a:lnTo>
                  <a:pt x="7103791" y="5623835"/>
                </a:lnTo>
                <a:lnTo>
                  <a:pt x="0" y="56238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43615" y="9134420"/>
            <a:ext cx="2539155" cy="32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210"/>
              </a:lnSpc>
              <a:spcBef>
                <a:spcPct val="0"/>
              </a:spcBef>
            </a:pPr>
            <a:r>
              <a:rPr lang="en-US" sz="1700" spc="510">
                <a:solidFill>
                  <a:srgbClr val="E5E5E5"/>
                </a:solidFill>
                <a:latin typeface="Agrandir Grand Medium"/>
              </a:rPr>
              <a:t>TELEGRAM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14158" y="9134420"/>
            <a:ext cx="3229232" cy="32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210"/>
              </a:lnSpc>
              <a:spcBef>
                <a:spcPct val="0"/>
              </a:spcBef>
            </a:pPr>
            <a:r>
              <a:rPr lang="en-US" sz="1700" spc="510">
                <a:solidFill>
                  <a:srgbClr val="E5E5E5"/>
                </a:solidFill>
                <a:latin typeface="Agrandir Grand"/>
              </a:rPr>
              <a:t>КАНАЛ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371301"/>
            <a:ext cx="7346882" cy="200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3"/>
              </a:lnSpc>
            </a:pPr>
            <a:r>
              <a:rPr lang="en-US" sz="4206" spc="302">
                <a:solidFill>
                  <a:srgbClr val="E5E5E5"/>
                </a:solidFill>
                <a:latin typeface="Agrandir"/>
              </a:rPr>
              <a:t>Телеграм-канал </a:t>
            </a:r>
          </a:p>
          <a:p>
            <a:pPr algn="ctr">
              <a:lnSpc>
                <a:spcPts val="4963"/>
              </a:lnSpc>
            </a:pPr>
            <a:r>
              <a:rPr lang="en-US" sz="4206" u="sng" spc="302">
                <a:solidFill>
                  <a:srgbClr val="E5E5E5"/>
                </a:solidFill>
                <a:latin typeface="Agrandir"/>
                <a:hlinkClick r:id="rId3" tooltip="https://t.me/+yhrI0GHL7LZiY2Ni"/>
              </a:rPr>
              <a:t>/Цифрові технології “Мрії”/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6545" y="377308"/>
            <a:ext cx="3856141" cy="58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029"/>
              </a:lnSpc>
              <a:spcBef>
                <a:spcPct val="0"/>
              </a:spcBef>
            </a:pPr>
            <a:r>
              <a:rPr lang="en-US" sz="3099" spc="929">
                <a:solidFill>
                  <a:srgbClr val="E5E5E5"/>
                </a:solidFill>
                <a:latin typeface="Agrandir Grand Medium"/>
              </a:rPr>
              <a:t>ЗАВДАННЯ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44595" y="1475191"/>
            <a:ext cx="10634079" cy="15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59"/>
              </a:lnSpc>
              <a:spcBef>
                <a:spcPct val="0"/>
              </a:spcBef>
            </a:pPr>
            <a:r>
              <a:rPr lang="en-US" sz="2199" spc="659">
                <a:solidFill>
                  <a:srgbClr val="E5E5E5"/>
                </a:solidFill>
                <a:latin typeface="Agrandir Grand Medium"/>
              </a:rPr>
              <a:t>СТВОРИТИ Е-РЕСУРС ТА ВПРОВАДИТИ ЙОГО В ДІЯЛЬНІСТЬ ЗАКЛАДУ ОСВІТИ/ОСВІТНЬОЇ УСТАНОВИ, ВІДПОВІДНО ДО ПОТРЕБ ВИЗНАЧЕНИХ В ПОПЕРЕДНЬОМУ ЗАВДАННІ)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43232" y="5801386"/>
            <a:ext cx="9946130" cy="228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8"/>
              </a:lnSpc>
              <a:spcBef>
                <a:spcPct val="0"/>
              </a:spcBef>
            </a:pPr>
            <a:r>
              <a:rPr lang="en-US" sz="1952" spc="585">
                <a:solidFill>
                  <a:srgbClr val="E5E5E5"/>
                </a:solidFill>
                <a:latin typeface="Agrandir Grand Medium"/>
              </a:rPr>
              <a:t>ПОРАДИ,ІНФОРМАЦІЙНІ ДОВІДКИ,ОБГОВОРЕННЯ,ВІДЕО-ІНСТРУКЦІЇ НА ДОПОМОГУ В ОСВОЄННІ ТА РОБОТІ З ЕЛЕКТРОННИМ ЖУРНАЛОМ, ІНТЕРАКТИВНИМИ СЕРЕДОВИЩАМИ ДЛЯ НАВЧАННЯ, МЕТОДИЧНА СКАРБНИЧКА ВЧИТЕЛЯ ПОЧАТКОВИХ КЛАСІВ. М. ІРПІНЬ, ІРПІНСЬКИЙ АКАДЕМІЧНИЙ ЛІЦЕЙ "МРІЯ"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192" y="3886834"/>
            <a:ext cx="14845410" cy="2317597"/>
            <a:chOff x="0" y="0"/>
            <a:chExt cx="11145360" cy="1739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45360" cy="1739962"/>
            </a:xfrm>
            <a:custGeom>
              <a:avLst/>
              <a:gdLst/>
              <a:ahLst/>
              <a:cxnLst/>
              <a:rect l="l" t="t" r="r" b="b"/>
              <a:pathLst>
                <a:path w="11145360" h="1739962">
                  <a:moveTo>
                    <a:pt x="11020900" y="1739962"/>
                  </a:moveTo>
                  <a:lnTo>
                    <a:pt x="124460" y="1739962"/>
                  </a:lnTo>
                  <a:cubicBezTo>
                    <a:pt x="55880" y="1739962"/>
                    <a:pt x="0" y="1684082"/>
                    <a:pt x="0" y="16155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020900" y="0"/>
                  </a:lnTo>
                  <a:cubicBezTo>
                    <a:pt x="11089480" y="0"/>
                    <a:pt x="11145360" y="55880"/>
                    <a:pt x="11145360" y="124460"/>
                  </a:cubicBezTo>
                  <a:lnTo>
                    <a:pt x="11145360" y="1615502"/>
                  </a:lnTo>
                  <a:cubicBezTo>
                    <a:pt x="11145360" y="1684082"/>
                    <a:pt x="11089480" y="1739962"/>
                    <a:pt x="11020900" y="1739962"/>
                  </a:cubicBezTo>
                  <a:close/>
                </a:path>
              </a:pathLst>
            </a:custGeom>
            <a:solidFill>
              <a:srgbClr val="C6C6C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1192" y="6661630"/>
            <a:ext cx="14845410" cy="2996234"/>
            <a:chOff x="0" y="0"/>
            <a:chExt cx="11145360" cy="22494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45360" cy="2249457"/>
            </a:xfrm>
            <a:custGeom>
              <a:avLst/>
              <a:gdLst/>
              <a:ahLst/>
              <a:cxnLst/>
              <a:rect l="l" t="t" r="r" b="b"/>
              <a:pathLst>
                <a:path w="11145360" h="2249457">
                  <a:moveTo>
                    <a:pt x="11020900" y="2249457"/>
                  </a:moveTo>
                  <a:lnTo>
                    <a:pt x="124460" y="2249457"/>
                  </a:lnTo>
                  <a:cubicBezTo>
                    <a:pt x="55880" y="2249457"/>
                    <a:pt x="0" y="2193577"/>
                    <a:pt x="0" y="21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020900" y="0"/>
                  </a:lnTo>
                  <a:cubicBezTo>
                    <a:pt x="11089480" y="0"/>
                    <a:pt x="11145360" y="55880"/>
                    <a:pt x="11145360" y="124460"/>
                  </a:cubicBezTo>
                  <a:lnTo>
                    <a:pt x="11145360" y="2124997"/>
                  </a:lnTo>
                  <a:cubicBezTo>
                    <a:pt x="11145360" y="2193577"/>
                    <a:pt x="11089480" y="2249457"/>
                    <a:pt x="11020900" y="2249457"/>
                  </a:cubicBezTo>
                  <a:close/>
                </a:path>
              </a:pathLst>
            </a:custGeom>
            <a:solidFill>
              <a:srgbClr val="C6C6C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429259"/>
            <a:ext cx="16586123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0"/>
              </a:lnSpc>
            </a:pPr>
            <a:r>
              <a:rPr lang="en-US" sz="5800">
                <a:solidFill>
                  <a:srgbClr val="FFFFFF"/>
                </a:solidFill>
                <a:latin typeface="Open Sans Bold"/>
              </a:rPr>
              <a:t>Завдання 3</a:t>
            </a:r>
          </a:p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5800" u="sng">
                <a:solidFill>
                  <a:srgbClr val="FFFFFF"/>
                </a:solidFill>
                <a:latin typeface="Open Sans Bold"/>
                <a:hlinkClick r:id="rId2" tooltip="https://docs.google.com/presentation/d/1gq6NTlO96qGcXZwjBonL-W0wemMutosf/edit?usp=sharing&amp;ouid=109589918743376122533&amp;rtpof=true&amp;sd=true"/>
              </a:rPr>
              <a:t>Тренінг </a:t>
            </a:r>
            <a:r>
              <a:rPr lang="en-US" sz="5800">
                <a:solidFill>
                  <a:srgbClr val="FFFFFF"/>
                </a:solidFill>
                <a:latin typeface="Open Sans Bold"/>
              </a:rPr>
              <a:t>“Електронні інструменти для ваших сучасних та цікавих уроків”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8359" y="4082972"/>
            <a:ext cx="11190020" cy="189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Мета: ознайомити педагогів із доступними  ресурсами для продуктивного навчання та потенціалом використання в освітньому процесі електронних  інструментів.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694358"/>
            <a:ext cx="14761454" cy="282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553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Open Sans Bold"/>
              </a:rPr>
              <a:t>Завдання: надати педагогам розуміння позитивних факторів використання онлайн-інструментів, показати зручність та різноманіття інструментів. Майстер-клас по підбору вправ до будь-якої теми уроку. Надати педагогам практичні поради щодо отримання доступу до інтернет-ресурсів.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69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1373" y="2857"/>
            <a:ext cx="10192818" cy="10284143"/>
            <a:chOff x="0" y="0"/>
            <a:chExt cx="2028664" cy="2046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28664" cy="2046841"/>
            </a:xfrm>
            <a:custGeom>
              <a:avLst/>
              <a:gdLst/>
              <a:ahLst/>
              <a:cxnLst/>
              <a:rect l="l" t="t" r="r" b="b"/>
              <a:pathLst>
                <a:path w="2028664" h="2046841">
                  <a:moveTo>
                    <a:pt x="0" y="0"/>
                  </a:moveTo>
                  <a:lnTo>
                    <a:pt x="2028664" y="0"/>
                  </a:lnTo>
                  <a:lnTo>
                    <a:pt x="2028664" y="2046841"/>
                  </a:lnTo>
                  <a:lnTo>
                    <a:pt x="0" y="2046841"/>
                  </a:lnTo>
                  <a:close/>
                </a:path>
              </a:pathLst>
            </a:custGeom>
            <a:solidFill>
              <a:srgbClr val="C6C6C6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209790" y="585924"/>
            <a:ext cx="3963444" cy="9525"/>
          </a:xfrm>
          <a:prstGeom prst="line">
            <a:avLst/>
          </a:prstGeom>
          <a:ln w="19050" cap="flat">
            <a:solidFill>
              <a:srgbClr val="67513B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4658728" y="1915276"/>
            <a:ext cx="8023137" cy="76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74"/>
              </a:lnSpc>
              <a:spcBef>
                <a:spcPct val="0"/>
              </a:spcBef>
            </a:pPr>
            <a:r>
              <a:rPr lang="en-US" sz="4300" spc="116">
                <a:solidFill>
                  <a:srgbClr val="000000"/>
                </a:solidFill>
                <a:latin typeface="Agrandir Heavy Italics"/>
              </a:rPr>
              <a:t>МЕТОДИЧНІ РЕКОМЕНДАЦІЇ:</a:t>
            </a:r>
          </a:p>
        </p:txBody>
      </p:sp>
      <p:sp>
        <p:nvSpPr>
          <p:cNvPr id="6" name="AutoShape 6"/>
          <p:cNvSpPr/>
          <p:nvPr/>
        </p:nvSpPr>
        <p:spPr>
          <a:xfrm>
            <a:off x="4564918" y="3336043"/>
            <a:ext cx="9000122" cy="9525"/>
          </a:xfrm>
          <a:prstGeom prst="line">
            <a:avLst/>
          </a:prstGeom>
          <a:ln w="19050" cap="flat">
            <a:solidFill>
              <a:srgbClr val="6751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4658728" y="8667618"/>
            <a:ext cx="9000122" cy="0"/>
          </a:xfrm>
          <a:prstGeom prst="line">
            <a:avLst/>
          </a:prstGeom>
          <a:ln w="19050" cap="flat">
            <a:solidFill>
              <a:srgbClr val="6751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4564908" y="3508282"/>
            <a:ext cx="41053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600"/>
              </a:lnSpc>
              <a:spcBef>
                <a:spcPct val="0"/>
              </a:spcBef>
            </a:pPr>
            <a:r>
              <a:rPr lang="en-US" sz="2000" spc="600">
                <a:solidFill>
                  <a:srgbClr val="000000"/>
                </a:solidFill>
                <a:latin typeface="Agrandir Narrow Bold"/>
              </a:rPr>
              <a:t>ОСНОВНІ ЗАВДАННЯ: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7782" y="3490502"/>
            <a:ext cx="4817305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2730"/>
              </a:lnSpc>
              <a:spcBef>
                <a:spcPct val="0"/>
              </a:spcBef>
            </a:pPr>
            <a:r>
              <a:rPr lang="en-US" sz="2100" spc="630">
                <a:solidFill>
                  <a:srgbClr val="000000"/>
                </a:solidFill>
                <a:latin typeface="Agrandir Narrow Bold"/>
              </a:rPr>
              <a:t>ОСНОВНІ ПРИНЦИПИ: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58789" y="4025806"/>
            <a:ext cx="5295402" cy="444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Комплексність - проектування інформаційного освітнього середовища має здійснюватися в усіх сферах діяльності школи.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Інтеграція - ІКТ мають бути органічно інтегровані в освітній процес.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Цільова спрямованість - проектування інформаційного освітнього середовища має бути спрямоване на досягнення конкретних освітніх цілей.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Ефективність - використання ІКТ має бути ефективним з точки зору досягнення освітніх результатів.</a:t>
            </a:r>
          </a:p>
          <a:p>
            <a:pPr>
              <a:lnSpc>
                <a:spcPts val="2520"/>
              </a:lnSpc>
            </a:pPr>
            <a:endParaRPr lang="en-US" sz="1800" spc="9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1" name="AutoShape 11"/>
          <p:cNvSpPr/>
          <p:nvPr/>
        </p:nvSpPr>
        <p:spPr>
          <a:xfrm flipH="1" flipV="1">
            <a:off x="9124950" y="3324303"/>
            <a:ext cx="33839" cy="5352840"/>
          </a:xfrm>
          <a:prstGeom prst="line">
            <a:avLst/>
          </a:prstGeom>
          <a:ln w="19050" cap="flat">
            <a:solidFill>
              <a:srgbClr val="6751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261373" y="3806731"/>
            <a:ext cx="4787377" cy="538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endParaRPr/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Створення освітнього середовища, яке забезпечує всебічний розвиток учнівської особистості шляхом використання сучасних інформаційно-комунікаційних технологій (ІКТ).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Створення умов для підвищення ефективності навчально-виховного процесу за рахунок впровадження ІКТ.</a:t>
            </a:r>
          </a:p>
          <a:p>
            <a:pPr marL="388622" lvl="1" indent="-194311">
              <a:lnSpc>
                <a:spcPts val="2520"/>
              </a:lnSpc>
              <a:buFont typeface="Arial"/>
              <a:buChar char="•"/>
            </a:pPr>
            <a:r>
              <a:rPr lang="en-US" sz="1800" spc="90">
                <a:solidFill>
                  <a:srgbClr val="000000"/>
                </a:solidFill>
                <a:latin typeface="Agrandir"/>
              </a:rPr>
              <a:t>Формування у педагогічних працівників та учнів навичок використання ІКТ у професійній та особистій діяльності.</a:t>
            </a:r>
          </a:p>
          <a:p>
            <a:pPr>
              <a:lnSpc>
                <a:spcPts val="2520"/>
              </a:lnSpc>
            </a:pPr>
            <a:endParaRPr lang="en-US" sz="1800" spc="90">
              <a:solidFill>
                <a:srgbClr val="000000"/>
              </a:solidFill>
              <a:latin typeface="Agrandir"/>
            </a:endParaRPr>
          </a:p>
          <a:p>
            <a:pPr>
              <a:lnSpc>
                <a:spcPts val="2520"/>
              </a:lnSpc>
            </a:pPr>
            <a:endParaRPr lang="en-US" sz="1800" spc="9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58728" y="279854"/>
            <a:ext cx="3551039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 spc="839">
                <a:solidFill>
                  <a:srgbClr val="000000"/>
                </a:solidFill>
                <a:latin typeface="Agrandir Grand Medium"/>
              </a:rPr>
              <a:t>ЗАВДАННЯ 4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905</Words>
  <Application>Microsoft Office PowerPoint</Application>
  <PresentationFormat>Произвольный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Open Sans Bold</vt:lpstr>
      <vt:lpstr>Agrandir Heavy Italics</vt:lpstr>
      <vt:lpstr>Agrandir Heavy</vt:lpstr>
      <vt:lpstr>Agrandir Grand Medium</vt:lpstr>
      <vt:lpstr>Calibri</vt:lpstr>
      <vt:lpstr>Noto Serif Display</vt:lpstr>
      <vt:lpstr>Agrandir Narrow</vt:lpstr>
      <vt:lpstr>Agrandir Grand</vt:lpstr>
      <vt:lpstr>Agrandir Narrow Bold</vt:lpstr>
      <vt:lpstr>Arial</vt:lpstr>
      <vt:lpstr>Agrandir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PROPOSAl</dc:title>
  <dc:creator>Танюня</dc:creator>
  <cp:lastModifiedBy>Анюта</cp:lastModifiedBy>
  <cp:revision>3</cp:revision>
  <dcterms:created xsi:type="dcterms:W3CDTF">2006-08-16T00:00:00Z</dcterms:created>
  <dcterms:modified xsi:type="dcterms:W3CDTF">2023-11-03T17:46:52Z</dcterms:modified>
  <dc:identifier>DAFy80aaVqI</dc:identifier>
</cp:coreProperties>
</file>