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322" r:id="rId2"/>
    <p:sldId id="323" r:id="rId3"/>
    <p:sldId id="341" r:id="rId4"/>
    <p:sldId id="342" r:id="rId5"/>
    <p:sldId id="343" r:id="rId6"/>
    <p:sldId id="344" r:id="rId7"/>
    <p:sldId id="345" r:id="rId8"/>
    <p:sldId id="346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6" r:id="rId21"/>
    <p:sldId id="337" r:id="rId22"/>
    <p:sldId id="335" r:id="rId23"/>
    <p:sldId id="338" r:id="rId24"/>
    <p:sldId id="33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FB6"/>
    <a:srgbClr val="C2C923"/>
    <a:srgbClr val="45A5ED"/>
    <a:srgbClr val="4D2D6D"/>
    <a:srgbClr val="B8355D"/>
    <a:srgbClr val="FCB414"/>
    <a:srgbClr val="282F39"/>
    <a:srgbClr val="007A7D"/>
    <a:srgbClr val="CB1B4A"/>
    <a:srgbClr val="074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 autoAdjust="0"/>
    <p:restoredTop sz="94669" autoAdjust="0"/>
  </p:normalViewPr>
  <p:slideViewPr>
    <p:cSldViewPr snapToGrid="0">
      <p:cViewPr varScale="1">
        <p:scale>
          <a:sx n="69" d="100"/>
          <a:sy n="69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D51AB-0BA2-457D-89DF-3609284CB40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4FF79-2F07-4E9F-8B84-1A18C62B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2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9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15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0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822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7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5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4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3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7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1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0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0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3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1375A-C223-44C8-917C-F7C3A1BCD50F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664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ic7gQHyI5c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2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5677333" y="4167126"/>
            <a:ext cx="6411928" cy="179066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lvl="0" algn="ctr">
              <a:defRPr/>
            </a:pPr>
            <a:r>
              <a:rPr lang="uk-UA" sz="4000" b="1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Семінар для вихователів дошкільного навчального закладу № 138</a:t>
            </a:r>
            <a:endParaRPr lang="ru-RU" sz="4000" b="1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  <a:ea typeface="Noto Sans Disp ExtBd" panose="020B0902040504020204" pitchFamily="34"/>
              <a:cs typeface="Noto Sans Disp ExtBd" panose="020B0902040504020204" pitchFamily="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2526FD-EB2E-471E-AC42-C8E532AA5BC3}"/>
              </a:ext>
            </a:extLst>
          </p:cNvPr>
          <p:cNvGrpSpPr/>
          <p:nvPr/>
        </p:nvGrpSpPr>
        <p:grpSpPr>
          <a:xfrm>
            <a:off x="1483376" y="-41132"/>
            <a:ext cx="9419410" cy="4953542"/>
            <a:chOff x="1483376" y="-41132"/>
            <a:chExt cx="9419410" cy="4953542"/>
          </a:xfrm>
          <a:solidFill>
            <a:schemeClr val="tx1"/>
          </a:solidFill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E86588C-F5E3-4817-8552-6D3332A56E63}"/>
                </a:ext>
              </a:extLst>
            </p:cNvPr>
            <p:cNvCxnSpPr>
              <a:cxnSpLocks/>
            </p:cNvCxnSpPr>
            <p:nvPr/>
          </p:nvCxnSpPr>
          <p:spPr>
            <a:xfrm>
              <a:off x="4491416" y="0"/>
              <a:ext cx="0" cy="2274387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066A9F-64AE-4E5E-ACEE-7BFBCAE6518C}"/>
                </a:ext>
              </a:extLst>
            </p:cNvPr>
            <p:cNvGrpSpPr/>
            <p:nvPr/>
          </p:nvGrpSpPr>
          <p:grpSpPr>
            <a:xfrm>
              <a:off x="1483376" y="0"/>
              <a:ext cx="1077358" cy="2984211"/>
              <a:chOff x="984760" y="274320"/>
              <a:chExt cx="1077358" cy="2984211"/>
            </a:xfrm>
            <a:grpFill/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A8B7D09-CCCB-41E2-8742-A3BB533C4FBB}"/>
                  </a:ext>
                </a:extLst>
              </p:cNvPr>
              <p:cNvGrpSpPr/>
              <p:nvPr/>
            </p:nvGrpSpPr>
            <p:grpSpPr>
              <a:xfrm>
                <a:off x="984760" y="1467868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114" name="Freeform 5">
                  <a:extLst>
                    <a:ext uri="{FF2B5EF4-FFF2-40B4-BE49-F238E27FC236}">
                      <a16:creationId xmlns:a16="http://schemas.microsoft.com/office/drawing/2014/main" id="{1E5C5691-723F-4A70-B2E5-F3CC76ED87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A7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6">
                  <a:extLst>
                    <a:ext uri="{FF2B5EF4-FFF2-40B4-BE49-F238E27FC236}">
                      <a16:creationId xmlns:a16="http://schemas.microsoft.com/office/drawing/2014/main" id="{A31F1ABC-F007-43DC-BA06-1AEB599D74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7">
                  <a:extLst>
                    <a:ext uri="{FF2B5EF4-FFF2-40B4-BE49-F238E27FC236}">
                      <a16:creationId xmlns:a16="http://schemas.microsoft.com/office/drawing/2014/main" id="{C7CB8647-0116-47CE-8E7B-0490618718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8">
                  <a:extLst>
                    <a:ext uri="{FF2B5EF4-FFF2-40B4-BE49-F238E27FC236}">
                      <a16:creationId xmlns:a16="http://schemas.microsoft.com/office/drawing/2014/main" id="{EF2B3790-56B5-47D0-A690-53E8E27DDC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9">
                  <a:extLst>
                    <a:ext uri="{FF2B5EF4-FFF2-40B4-BE49-F238E27FC236}">
                      <a16:creationId xmlns:a16="http://schemas.microsoft.com/office/drawing/2014/main" id="{92AB0F54-9032-48EB-97C3-9E93BCE235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5145EDD-D606-4347-8E4D-5BB67CFFA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412" y="274320"/>
                <a:ext cx="0" cy="1193548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FDD82B-5983-4FED-B454-26F3BE7A0B36}"/>
                </a:ext>
              </a:extLst>
            </p:cNvPr>
            <p:cNvGrpSpPr/>
            <p:nvPr/>
          </p:nvGrpSpPr>
          <p:grpSpPr>
            <a:xfrm>
              <a:off x="8183449" y="-41132"/>
              <a:ext cx="1077358" cy="3328855"/>
              <a:chOff x="7571708" y="-41132"/>
              <a:chExt cx="1077358" cy="3328855"/>
            </a:xfrm>
            <a:grpFill/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F5E0922-C813-4C76-8DA2-AD2C928F8E53}"/>
                  </a:ext>
                </a:extLst>
              </p:cNvPr>
              <p:cNvGrpSpPr/>
              <p:nvPr/>
            </p:nvGrpSpPr>
            <p:grpSpPr>
              <a:xfrm>
                <a:off x="7571708" y="1497060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99" name="Freeform 5">
                  <a:extLst>
                    <a:ext uri="{FF2B5EF4-FFF2-40B4-BE49-F238E27FC236}">
                      <a16:creationId xmlns:a16="http://schemas.microsoft.com/office/drawing/2014/main" id="{2E86A7DD-7289-4817-BDDE-039F929FEF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A7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6">
                  <a:extLst>
                    <a:ext uri="{FF2B5EF4-FFF2-40B4-BE49-F238E27FC236}">
                      <a16:creationId xmlns:a16="http://schemas.microsoft.com/office/drawing/2014/main" id="{349D537E-50D5-4520-8795-A71D46C6E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7">
                  <a:extLst>
                    <a:ext uri="{FF2B5EF4-FFF2-40B4-BE49-F238E27FC236}">
                      <a16:creationId xmlns:a16="http://schemas.microsoft.com/office/drawing/2014/main" id="{08C6FD5D-58DE-4759-B4D7-ACE12960A5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8">
                  <a:extLst>
                    <a:ext uri="{FF2B5EF4-FFF2-40B4-BE49-F238E27FC236}">
                      <a16:creationId xmlns:a16="http://schemas.microsoft.com/office/drawing/2014/main" id="{8188F576-D871-48B8-A1F1-707803F628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9">
                  <a:extLst>
                    <a:ext uri="{FF2B5EF4-FFF2-40B4-BE49-F238E27FC236}">
                      <a16:creationId xmlns:a16="http://schemas.microsoft.com/office/drawing/2014/main" id="{10FE7544-4349-4586-92CD-371C2982C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451453B-71E5-4CEB-A5D5-B5214832F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6712" y="-41132"/>
                <a:ext cx="0" cy="158957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B2AA441-76A7-41A3-8263-C8708232AED2}"/>
                </a:ext>
              </a:extLst>
            </p:cNvPr>
            <p:cNvGrpSpPr/>
            <p:nvPr/>
          </p:nvGrpSpPr>
          <p:grpSpPr>
            <a:xfrm>
              <a:off x="5917421" y="-41132"/>
              <a:ext cx="902225" cy="2691974"/>
              <a:chOff x="5844264" y="-41132"/>
              <a:chExt cx="902225" cy="2691974"/>
            </a:xfrm>
            <a:grpFill/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5B4FC20-C444-4C03-B912-6914AC2B8AB2}"/>
                  </a:ext>
                </a:extLst>
              </p:cNvPr>
              <p:cNvGrpSpPr/>
              <p:nvPr/>
            </p:nvGrpSpPr>
            <p:grpSpPr>
              <a:xfrm>
                <a:off x="5844264" y="1151265"/>
                <a:ext cx="902225" cy="1499577"/>
                <a:chOff x="10268256" y="991107"/>
                <a:chExt cx="1077358" cy="1790663"/>
              </a:xfrm>
              <a:grpFill/>
            </p:grpSpPr>
            <p:sp>
              <p:nvSpPr>
                <p:cNvPr id="120" name="Freeform 5">
                  <a:extLst>
                    <a:ext uri="{FF2B5EF4-FFF2-40B4-BE49-F238E27FC236}">
                      <a16:creationId xmlns:a16="http://schemas.microsoft.com/office/drawing/2014/main" id="{F52FC4DE-F5C4-47DA-8A31-AAFB66D641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A7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6">
                  <a:extLst>
                    <a:ext uri="{FF2B5EF4-FFF2-40B4-BE49-F238E27FC236}">
                      <a16:creationId xmlns:a16="http://schemas.microsoft.com/office/drawing/2014/main" id="{4FCC544E-32E5-43BE-906D-D401BEF50A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7">
                  <a:extLst>
                    <a:ext uri="{FF2B5EF4-FFF2-40B4-BE49-F238E27FC236}">
                      <a16:creationId xmlns:a16="http://schemas.microsoft.com/office/drawing/2014/main" id="{BD352A43-C163-466F-9E85-35AA89D82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8">
                  <a:extLst>
                    <a:ext uri="{FF2B5EF4-FFF2-40B4-BE49-F238E27FC236}">
                      <a16:creationId xmlns:a16="http://schemas.microsoft.com/office/drawing/2014/main" id="{A49BC1DA-7F34-4FC0-97B8-59AB848A73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9">
                  <a:extLst>
                    <a:ext uri="{FF2B5EF4-FFF2-40B4-BE49-F238E27FC236}">
                      <a16:creationId xmlns:a16="http://schemas.microsoft.com/office/drawing/2014/main" id="{7527A342-5DA5-4D68-9162-4C01DEFB61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0066D04-42E9-4291-8FF4-1A3DE7ECB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0612" y="-41132"/>
                <a:ext cx="0" cy="1214545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6990497-3BA4-4070-805D-0A5F39CB742F}"/>
                </a:ext>
              </a:extLst>
            </p:cNvPr>
            <p:cNvGrpSpPr/>
            <p:nvPr/>
          </p:nvGrpSpPr>
          <p:grpSpPr>
            <a:xfrm>
              <a:off x="10051446" y="-41132"/>
              <a:ext cx="851340" cy="2433046"/>
              <a:chOff x="9427175" y="-41132"/>
              <a:chExt cx="851340" cy="2433046"/>
            </a:xfrm>
            <a:grpFill/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A98F39F-9265-4C78-8D29-CCDF0B559433}"/>
                  </a:ext>
                </a:extLst>
              </p:cNvPr>
              <p:cNvGrpSpPr/>
              <p:nvPr/>
            </p:nvGrpSpPr>
            <p:grpSpPr>
              <a:xfrm>
                <a:off x="9427175" y="976913"/>
                <a:ext cx="851340" cy="1415001"/>
                <a:chOff x="10268256" y="991107"/>
                <a:chExt cx="1077358" cy="1790663"/>
              </a:xfrm>
              <a:grpFill/>
            </p:grpSpPr>
            <p:sp>
              <p:nvSpPr>
                <p:cNvPr id="126" name="Freeform 5">
                  <a:extLst>
                    <a:ext uri="{FF2B5EF4-FFF2-40B4-BE49-F238E27FC236}">
                      <a16:creationId xmlns:a16="http://schemas.microsoft.com/office/drawing/2014/main" id="{83FFC820-DDED-4057-AEB4-2941333A68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A7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6">
                  <a:extLst>
                    <a:ext uri="{FF2B5EF4-FFF2-40B4-BE49-F238E27FC236}">
                      <a16:creationId xmlns:a16="http://schemas.microsoft.com/office/drawing/2014/main" id="{EAFD2AFD-CE31-47D4-BA52-C3F3B7F4D8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7">
                  <a:extLst>
                    <a:ext uri="{FF2B5EF4-FFF2-40B4-BE49-F238E27FC236}">
                      <a16:creationId xmlns:a16="http://schemas.microsoft.com/office/drawing/2014/main" id="{545F5AC7-A5D5-4F5A-9BD2-84B617D0DC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">
                  <a:extLst>
                    <a:ext uri="{FF2B5EF4-FFF2-40B4-BE49-F238E27FC236}">
                      <a16:creationId xmlns:a16="http://schemas.microsoft.com/office/drawing/2014/main" id="{B2F09D9F-F636-419C-8706-79B99826D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9">
                  <a:extLst>
                    <a:ext uri="{FF2B5EF4-FFF2-40B4-BE49-F238E27FC236}">
                      <a16:creationId xmlns:a16="http://schemas.microsoft.com/office/drawing/2014/main" id="{80C99F69-63D3-492A-AAE5-3DC3D4E572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00C9044-81C4-4B87-A0B2-5DE7897CB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5662" y="-41132"/>
                <a:ext cx="0" cy="1058981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6CA2614-C776-41DC-B4D3-D31634D9C475}"/>
                </a:ext>
              </a:extLst>
            </p:cNvPr>
            <p:cNvGrpSpPr/>
            <p:nvPr/>
          </p:nvGrpSpPr>
          <p:grpSpPr>
            <a:xfrm>
              <a:off x="3389152" y="2224726"/>
              <a:ext cx="2203483" cy="2687684"/>
              <a:chOff x="3389152" y="2224726"/>
              <a:chExt cx="2203483" cy="2687684"/>
            </a:xfrm>
            <a:grpFill/>
          </p:grpSpPr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id="{C3018793-9F15-4AA0-8D88-CFE8F5941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806423" y="2224726"/>
                <a:ext cx="1371034" cy="2278778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id="{DE8BB8EF-7DA6-41F1-BC71-B8028DC8E8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921239" y="3693016"/>
                <a:ext cx="97258" cy="165236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7">
                <a:extLst>
                  <a:ext uri="{FF2B5EF4-FFF2-40B4-BE49-F238E27FC236}">
                    <a16:creationId xmlns:a16="http://schemas.microsoft.com/office/drawing/2014/main" id="{4EB21C51-58A8-4A53-801B-988B2406C1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617959" y="3071816"/>
                <a:ext cx="352431" cy="565773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id="{D37A70B3-F043-4A49-A074-CAE0F71F8F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97802" y="3473401"/>
                <a:ext cx="157916" cy="19556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9">
                <a:extLst>
                  <a:ext uri="{FF2B5EF4-FFF2-40B4-BE49-F238E27FC236}">
                    <a16:creationId xmlns:a16="http://schemas.microsoft.com/office/drawing/2014/main" id="{A0C22660-B79D-4A94-BD65-391DD653D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65383" y="3720208"/>
                <a:ext cx="569957" cy="621200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10">
                <a:extLst>
                  <a:ext uri="{FF2B5EF4-FFF2-40B4-BE49-F238E27FC236}">
                    <a16:creationId xmlns:a16="http://schemas.microsoft.com/office/drawing/2014/main" id="{CFC93E54-CFFF-4ABA-BFD6-36579C7A0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447493" y="4577757"/>
                <a:ext cx="87847" cy="334653"/>
              </a:xfrm>
              <a:custGeom>
                <a:avLst/>
                <a:gdLst>
                  <a:gd name="T0" fmla="*/ 24 w 48"/>
                  <a:gd name="T1" fmla="*/ 182 h 182"/>
                  <a:gd name="T2" fmla="*/ 48 w 48"/>
                  <a:gd name="T3" fmla="*/ 158 h 182"/>
                  <a:gd name="T4" fmla="*/ 48 w 48"/>
                  <a:gd name="T5" fmla="*/ 24 h 182"/>
                  <a:gd name="T6" fmla="*/ 24 w 48"/>
                  <a:gd name="T7" fmla="*/ 0 h 182"/>
                  <a:gd name="T8" fmla="*/ 0 w 48"/>
                  <a:gd name="T9" fmla="*/ 24 h 182"/>
                  <a:gd name="T10" fmla="*/ 0 w 48"/>
                  <a:gd name="T11" fmla="*/ 158 h 182"/>
                  <a:gd name="T12" fmla="*/ 24 w 48"/>
                  <a:gd name="T13" fmla="*/ 182 h 182"/>
                  <a:gd name="T14" fmla="*/ 24 w 48"/>
                  <a:gd name="T15" fmla="*/ 182 h 182"/>
                  <a:gd name="T16" fmla="*/ 24 w 48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11">
                <a:extLst>
                  <a:ext uri="{FF2B5EF4-FFF2-40B4-BE49-F238E27FC236}">
                    <a16:creationId xmlns:a16="http://schemas.microsoft.com/office/drawing/2014/main" id="{22131C25-69B1-4F33-9B81-64B6AA7AEF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846986" y="4466902"/>
                <a:ext cx="222754" cy="309553"/>
              </a:xfrm>
              <a:custGeom>
                <a:avLst/>
                <a:gdLst>
                  <a:gd name="T0" fmla="*/ 74 w 122"/>
                  <a:gd name="T1" fmla="*/ 156 h 168"/>
                  <a:gd name="T2" fmla="*/ 94 w 122"/>
                  <a:gd name="T3" fmla="*/ 168 h 168"/>
                  <a:gd name="T4" fmla="*/ 106 w 122"/>
                  <a:gd name="T5" fmla="*/ 165 h 168"/>
                  <a:gd name="T6" fmla="*/ 115 w 122"/>
                  <a:gd name="T7" fmla="*/ 132 h 168"/>
                  <a:gd name="T8" fmla="*/ 48 w 122"/>
                  <a:gd name="T9" fmla="*/ 15 h 168"/>
                  <a:gd name="T10" fmla="*/ 15 w 122"/>
                  <a:gd name="T11" fmla="*/ 7 h 168"/>
                  <a:gd name="T12" fmla="*/ 6 w 122"/>
                  <a:gd name="T13" fmla="*/ 39 h 168"/>
                  <a:gd name="T14" fmla="*/ 74 w 122"/>
                  <a:gd name="T15" fmla="*/ 156 h 168"/>
                  <a:gd name="T16" fmla="*/ 74 w 122"/>
                  <a:gd name="T17" fmla="*/ 156 h 168"/>
                  <a:gd name="T18" fmla="*/ 74 w 122"/>
                  <a:gd name="T1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12">
                <a:extLst>
                  <a:ext uri="{FF2B5EF4-FFF2-40B4-BE49-F238E27FC236}">
                    <a16:creationId xmlns:a16="http://schemas.microsoft.com/office/drawing/2014/main" id="{B4251EF7-E48A-46C8-BA9B-7BD812794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3224503"/>
                <a:ext cx="312692" cy="219617"/>
              </a:xfrm>
              <a:custGeom>
                <a:avLst/>
                <a:gdLst>
                  <a:gd name="T0" fmla="*/ 155 w 171"/>
                  <a:gd name="T1" fmla="*/ 74 h 119"/>
                  <a:gd name="T2" fmla="*/ 39 w 171"/>
                  <a:gd name="T3" fmla="*/ 7 h 119"/>
                  <a:gd name="T4" fmla="*/ 6 w 171"/>
                  <a:gd name="T5" fmla="*/ 15 h 119"/>
                  <a:gd name="T6" fmla="*/ 15 w 171"/>
                  <a:gd name="T7" fmla="*/ 48 h 119"/>
                  <a:gd name="T8" fmla="*/ 131 w 171"/>
                  <a:gd name="T9" fmla="*/ 115 h 119"/>
                  <a:gd name="T10" fmla="*/ 143 w 171"/>
                  <a:gd name="T11" fmla="*/ 119 h 119"/>
                  <a:gd name="T12" fmla="*/ 164 w 171"/>
                  <a:gd name="T13" fmla="*/ 107 h 119"/>
                  <a:gd name="T14" fmla="*/ 155 w 171"/>
                  <a:gd name="T15" fmla="*/ 74 h 119"/>
                  <a:gd name="T16" fmla="*/ 155 w 171"/>
                  <a:gd name="T17" fmla="*/ 74 h 119"/>
                  <a:gd name="T18" fmla="*/ 155 w 171"/>
                  <a:gd name="T19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13">
                <a:extLst>
                  <a:ext uri="{FF2B5EF4-FFF2-40B4-BE49-F238E27FC236}">
                    <a16:creationId xmlns:a16="http://schemas.microsoft.com/office/drawing/2014/main" id="{A2F2C16A-6D6D-409A-9C9E-65CB184D3F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4167808"/>
                <a:ext cx="312692" cy="217524"/>
              </a:xfrm>
              <a:custGeom>
                <a:avLst/>
                <a:gdLst>
                  <a:gd name="T0" fmla="*/ 15 w 171"/>
                  <a:gd name="T1" fmla="*/ 48 h 118"/>
                  <a:gd name="T2" fmla="*/ 132 w 171"/>
                  <a:gd name="T3" fmla="*/ 115 h 118"/>
                  <a:gd name="T4" fmla="*/ 144 w 171"/>
                  <a:gd name="T5" fmla="*/ 118 h 118"/>
                  <a:gd name="T6" fmla="*/ 165 w 171"/>
                  <a:gd name="T7" fmla="*/ 106 h 118"/>
                  <a:gd name="T8" fmla="*/ 156 w 171"/>
                  <a:gd name="T9" fmla="*/ 74 h 118"/>
                  <a:gd name="T10" fmla="*/ 39 w 171"/>
                  <a:gd name="T11" fmla="*/ 6 h 118"/>
                  <a:gd name="T12" fmla="*/ 7 w 171"/>
                  <a:gd name="T13" fmla="*/ 15 h 118"/>
                  <a:gd name="T14" fmla="*/ 15 w 171"/>
                  <a:gd name="T15" fmla="*/ 48 h 118"/>
                  <a:gd name="T16" fmla="*/ 15 w 171"/>
                  <a:gd name="T17" fmla="*/ 48 h 118"/>
                  <a:gd name="T18" fmla="*/ 15 w 171"/>
                  <a:gd name="T19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14">
                <a:extLst>
                  <a:ext uri="{FF2B5EF4-FFF2-40B4-BE49-F238E27FC236}">
                    <a16:creationId xmlns:a16="http://schemas.microsoft.com/office/drawing/2014/main" id="{DE9D0EE0-16F0-4C3D-8B7B-C52E37EB02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389152" y="3758902"/>
                <a:ext cx="334653" cy="88893"/>
              </a:xfrm>
              <a:custGeom>
                <a:avLst/>
                <a:gdLst>
                  <a:gd name="T0" fmla="*/ 159 w 183"/>
                  <a:gd name="T1" fmla="*/ 0 h 48"/>
                  <a:gd name="T2" fmla="*/ 24 w 183"/>
                  <a:gd name="T3" fmla="*/ 0 h 48"/>
                  <a:gd name="T4" fmla="*/ 0 w 183"/>
                  <a:gd name="T5" fmla="*/ 24 h 48"/>
                  <a:gd name="T6" fmla="*/ 24 w 183"/>
                  <a:gd name="T7" fmla="*/ 48 h 48"/>
                  <a:gd name="T8" fmla="*/ 159 w 183"/>
                  <a:gd name="T9" fmla="*/ 48 h 48"/>
                  <a:gd name="T10" fmla="*/ 183 w 183"/>
                  <a:gd name="T11" fmla="*/ 24 h 48"/>
                  <a:gd name="T12" fmla="*/ 159 w 183"/>
                  <a:gd name="T13" fmla="*/ 0 h 48"/>
                  <a:gd name="T14" fmla="*/ 159 w 183"/>
                  <a:gd name="T15" fmla="*/ 0 h 48"/>
                  <a:gd name="T16" fmla="*/ 159 w 183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15">
                <a:extLst>
                  <a:ext uri="{FF2B5EF4-FFF2-40B4-BE49-F238E27FC236}">
                    <a16:creationId xmlns:a16="http://schemas.microsoft.com/office/drawing/2014/main" id="{866B0852-9270-48AC-B823-579167A21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260073" y="3758902"/>
                <a:ext cx="332562" cy="88893"/>
              </a:xfrm>
              <a:custGeom>
                <a:avLst/>
                <a:gdLst>
                  <a:gd name="T0" fmla="*/ 182 w 182"/>
                  <a:gd name="T1" fmla="*/ 24 h 48"/>
                  <a:gd name="T2" fmla="*/ 158 w 182"/>
                  <a:gd name="T3" fmla="*/ 0 h 48"/>
                  <a:gd name="T4" fmla="*/ 24 w 182"/>
                  <a:gd name="T5" fmla="*/ 0 h 48"/>
                  <a:gd name="T6" fmla="*/ 0 w 182"/>
                  <a:gd name="T7" fmla="*/ 24 h 48"/>
                  <a:gd name="T8" fmla="*/ 24 w 182"/>
                  <a:gd name="T9" fmla="*/ 48 h 48"/>
                  <a:gd name="T10" fmla="*/ 158 w 182"/>
                  <a:gd name="T11" fmla="*/ 48 h 48"/>
                  <a:gd name="T12" fmla="*/ 182 w 182"/>
                  <a:gd name="T13" fmla="*/ 24 h 48"/>
                  <a:gd name="T14" fmla="*/ 182 w 182"/>
                  <a:gd name="T15" fmla="*/ 24 h 48"/>
                  <a:gd name="T16" fmla="*/ 182 w 182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16">
                <a:extLst>
                  <a:ext uri="{FF2B5EF4-FFF2-40B4-BE49-F238E27FC236}">
                    <a16:creationId xmlns:a16="http://schemas.microsoft.com/office/drawing/2014/main" id="{F7291838-E6C8-415E-A10A-6461E4679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4167808"/>
                <a:ext cx="312692" cy="217524"/>
              </a:xfrm>
              <a:custGeom>
                <a:avLst/>
                <a:gdLst>
                  <a:gd name="T0" fmla="*/ 27 w 171"/>
                  <a:gd name="T1" fmla="*/ 118 h 118"/>
                  <a:gd name="T2" fmla="*/ 39 w 171"/>
                  <a:gd name="T3" fmla="*/ 115 h 118"/>
                  <a:gd name="T4" fmla="*/ 155 w 171"/>
                  <a:gd name="T5" fmla="*/ 48 h 118"/>
                  <a:gd name="T6" fmla="*/ 164 w 171"/>
                  <a:gd name="T7" fmla="*/ 15 h 118"/>
                  <a:gd name="T8" fmla="*/ 131 w 171"/>
                  <a:gd name="T9" fmla="*/ 6 h 118"/>
                  <a:gd name="T10" fmla="*/ 15 w 171"/>
                  <a:gd name="T11" fmla="*/ 74 h 118"/>
                  <a:gd name="T12" fmla="*/ 6 w 171"/>
                  <a:gd name="T13" fmla="*/ 106 h 118"/>
                  <a:gd name="T14" fmla="*/ 27 w 171"/>
                  <a:gd name="T15" fmla="*/ 118 h 118"/>
                  <a:gd name="T16" fmla="*/ 27 w 171"/>
                  <a:gd name="T17" fmla="*/ 118 h 118"/>
                  <a:gd name="T18" fmla="*/ 27 w 171"/>
                  <a:gd name="T1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17">
                <a:extLst>
                  <a:ext uri="{FF2B5EF4-FFF2-40B4-BE49-F238E27FC236}">
                    <a16:creationId xmlns:a16="http://schemas.microsoft.com/office/drawing/2014/main" id="{6919034B-0329-4750-B29F-F3CDAB05E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3224503"/>
                <a:ext cx="312692" cy="219617"/>
              </a:xfrm>
              <a:custGeom>
                <a:avLst/>
                <a:gdLst>
                  <a:gd name="T0" fmla="*/ 132 w 171"/>
                  <a:gd name="T1" fmla="*/ 7 h 119"/>
                  <a:gd name="T2" fmla="*/ 15 w 171"/>
                  <a:gd name="T3" fmla="*/ 74 h 119"/>
                  <a:gd name="T4" fmla="*/ 7 w 171"/>
                  <a:gd name="T5" fmla="*/ 107 h 119"/>
                  <a:gd name="T6" fmla="*/ 28 w 171"/>
                  <a:gd name="T7" fmla="*/ 119 h 119"/>
                  <a:gd name="T8" fmla="*/ 39 w 171"/>
                  <a:gd name="T9" fmla="*/ 115 h 119"/>
                  <a:gd name="T10" fmla="*/ 156 w 171"/>
                  <a:gd name="T11" fmla="*/ 48 h 119"/>
                  <a:gd name="T12" fmla="*/ 165 w 171"/>
                  <a:gd name="T13" fmla="*/ 15 h 119"/>
                  <a:gd name="T14" fmla="*/ 132 w 171"/>
                  <a:gd name="T15" fmla="*/ 7 h 119"/>
                  <a:gd name="T16" fmla="*/ 132 w 171"/>
                  <a:gd name="T17" fmla="*/ 7 h 119"/>
                  <a:gd name="T18" fmla="*/ 132 w 171"/>
                  <a:gd name="T19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id="{B83DC41F-2223-45D9-882F-0C6801E7AB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12047" y="4466902"/>
                <a:ext cx="222754" cy="309553"/>
              </a:xfrm>
              <a:custGeom>
                <a:avLst/>
                <a:gdLst>
                  <a:gd name="T0" fmla="*/ 15 w 122"/>
                  <a:gd name="T1" fmla="*/ 165 h 168"/>
                  <a:gd name="T2" fmla="*/ 27 w 122"/>
                  <a:gd name="T3" fmla="*/ 168 h 168"/>
                  <a:gd name="T4" fmla="*/ 48 w 122"/>
                  <a:gd name="T5" fmla="*/ 156 h 168"/>
                  <a:gd name="T6" fmla="*/ 115 w 122"/>
                  <a:gd name="T7" fmla="*/ 39 h 168"/>
                  <a:gd name="T8" fmla="*/ 107 w 122"/>
                  <a:gd name="T9" fmla="*/ 7 h 168"/>
                  <a:gd name="T10" fmla="*/ 74 w 122"/>
                  <a:gd name="T11" fmla="*/ 15 h 168"/>
                  <a:gd name="T12" fmla="*/ 7 w 122"/>
                  <a:gd name="T13" fmla="*/ 132 h 168"/>
                  <a:gd name="T14" fmla="*/ 15 w 122"/>
                  <a:gd name="T15" fmla="*/ 165 h 168"/>
                  <a:gd name="T16" fmla="*/ 15 w 122"/>
                  <a:gd name="T17" fmla="*/ 165 h 168"/>
                  <a:gd name="T18" fmla="*/ 15 w 122"/>
                  <a:gd name="T19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EA136A-6C49-4FF1-811B-2F732C9DC3F6}"/>
              </a:ext>
            </a:extLst>
          </p:cNvPr>
          <p:cNvGrpSpPr/>
          <p:nvPr/>
        </p:nvGrpSpPr>
        <p:grpSpPr>
          <a:xfrm>
            <a:off x="3389151" y="2222252"/>
            <a:ext cx="2205515" cy="2690163"/>
            <a:chOff x="3389152" y="2224726"/>
            <a:chExt cx="2203483" cy="2687684"/>
          </a:xfrm>
          <a:solidFill>
            <a:schemeClr val="accent5"/>
          </a:solidFill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41CC32BE-F1C3-42AC-8768-62672BDA21AC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806423" y="2224726"/>
              <a:ext cx="1371034" cy="2278778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1D931A62-D615-44D0-A471-6EC2EAC17DF7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921239" y="3693016"/>
              <a:ext cx="97258" cy="165236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80A455DA-1E6A-4E0C-B35B-3E6F83EE044C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617959" y="3071816"/>
              <a:ext cx="352431" cy="56577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0BC22CD1-344C-4FD8-BCF2-B23C367B5162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97802" y="3473401"/>
              <a:ext cx="157916" cy="19556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BEB57081-5781-497C-83C3-A64467969850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65383" y="3720208"/>
              <a:ext cx="569957" cy="621200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CA5EDD6C-8666-4A84-A23B-6AA52A14C273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447493" y="4577757"/>
              <a:ext cx="87847" cy="334653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75A6EEC6-90D0-44C0-986C-C70061D75F2A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846986" y="4466902"/>
              <a:ext cx="222754" cy="30955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6269BD08-915A-427A-99AA-8195AE5715A1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3224503"/>
              <a:ext cx="312692" cy="219617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56BC685C-F837-4E7D-B3DA-5635BBD99869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4167808"/>
              <a:ext cx="312692" cy="217524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C87AE0BE-E3F1-4577-B160-F7DFBBD1CCB0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389152" y="3758902"/>
              <a:ext cx="334653" cy="88893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48250505-1C7A-41E3-B14F-E01FE292D5C3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260073" y="3758902"/>
              <a:ext cx="332562" cy="88893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AC2D1AA-0391-4F82-BCBC-9946D79DBF99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4167808"/>
              <a:ext cx="312692" cy="217524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52778DBA-3BCC-4C60-8F46-C434AEA3842D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3224503"/>
              <a:ext cx="312692" cy="219617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4CF9AD22-BC44-4B6C-9439-3E3014F966A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12047" y="4466902"/>
              <a:ext cx="222754" cy="30955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spc="50" normalizeH="0" baseline="0" noProof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8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01C5F-88BD-4AEE-91AE-D7A42F15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34" y="292209"/>
            <a:ext cx="8778731" cy="1276158"/>
          </a:xfrm>
        </p:spPr>
        <p:txBody>
          <a:bodyPr>
            <a:prstTxWarp prst="textDeflateTop">
              <a:avLst>
                <a:gd name="adj" fmla="val 35729"/>
              </a:avLst>
            </a:prstTxWarp>
          </a:bodyPr>
          <a:lstStyle/>
          <a:p>
            <a:pPr algn="ctr"/>
            <a:r>
              <a:rPr lang="en-US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Google</a:t>
            </a:r>
            <a:r>
              <a:rPr lang="uk-UA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 програми та інструменти 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6A4701E-5ADB-4849-8248-24CEC75A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1756" t="59672" b="8829"/>
          <a:stretch>
            <a:fillRect/>
          </a:stretch>
        </p:blipFill>
        <p:spPr bwMode="auto">
          <a:xfrm>
            <a:off x="5389590" y="1716069"/>
            <a:ext cx="3443536" cy="2304256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BB88A-4F8B-4EDC-8A11-07A64EA8E402}"/>
              </a:ext>
            </a:extLst>
          </p:cNvPr>
          <p:cNvSpPr txBox="1"/>
          <p:nvPr/>
        </p:nvSpPr>
        <p:spPr>
          <a:xfrm>
            <a:off x="4385816" y="4337209"/>
            <a:ext cx="60128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слайді представлені додаткові інструменти  та програми.</a:t>
            </a:r>
          </a:p>
          <a:p>
            <a:pPr algn="just"/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Додати у цей список додаткову програму чи інструмент можливо, загрузивши її за допомогою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Apps </a:t>
            </a:r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Marketplase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05C7B8-01FB-43A9-95F4-2DBD21263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70" y="1716069"/>
            <a:ext cx="2935482" cy="47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3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434E5-77BE-4E2C-8536-13A6045B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396" y="406525"/>
            <a:ext cx="8543203" cy="957503"/>
          </a:xfrm>
        </p:spPr>
        <p:txBody>
          <a:bodyPr>
            <a:prstTxWarp prst="textDeflateTop">
              <a:avLst>
                <a:gd name="adj" fmla="val 38584"/>
              </a:avLst>
            </a:prstTxWarp>
          </a:bodyPr>
          <a:lstStyle/>
          <a:p>
            <a:pPr algn="ctr"/>
            <a:r>
              <a:rPr lang="uk-UA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Програма </a:t>
            </a:r>
            <a:r>
              <a:rPr lang="en-US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Meet</a:t>
            </a:r>
            <a:r>
              <a:rPr lang="uk-UA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 (зустріч)</a:t>
            </a:r>
            <a:r>
              <a:rPr lang="en-US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4072E-D00E-49F3-B0A7-F881B9E7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9135" t="49172" r="13778" b="39016"/>
          <a:stretch>
            <a:fillRect/>
          </a:stretch>
        </p:blipFill>
        <p:spPr bwMode="auto">
          <a:xfrm>
            <a:off x="650834" y="71595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6206F0-61ED-4A99-B16F-A68F675C9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9" t="14326" r="796" b="7892"/>
          <a:stretch/>
        </p:blipFill>
        <p:spPr>
          <a:xfrm>
            <a:off x="1766453" y="2766545"/>
            <a:ext cx="8659091" cy="3952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CF483-618E-4BF4-811C-78F9082A7AAA}"/>
              </a:ext>
            </a:extLst>
          </p:cNvPr>
          <p:cNvSpPr txBox="1"/>
          <p:nvPr/>
        </p:nvSpPr>
        <p:spPr>
          <a:xfrm>
            <a:off x="1923996" y="1512366"/>
            <a:ext cx="83440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Для цієї програми потрібен мікрофон та камера, якщо Ви застосовуєте  стаціонарний комп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`</a:t>
            </a:r>
            <a:r>
              <a:rPr lang="uk-UA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ютер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. Також зустріч слід заздалегідь запланувати за допомогою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Google 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 календаря. 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43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BBBF5-D1B9-4C63-B118-C448C113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334" y="281703"/>
            <a:ext cx="8541327" cy="1151468"/>
          </a:xfrm>
        </p:spPr>
        <p:txBody>
          <a:bodyPr>
            <a:prstTxWarp prst="textDeflateTop">
              <a:avLst>
                <a:gd name="adj" fmla="val 33827"/>
              </a:avLst>
            </a:prstTxWarp>
          </a:bodyPr>
          <a:lstStyle/>
          <a:p>
            <a:pPr algn="ctr"/>
            <a:r>
              <a:rPr lang="uk-UA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 Програма </a:t>
            </a:r>
            <a:r>
              <a:rPr lang="en-US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Hangouts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4CDC283-45BD-4744-89A1-85DA0E0E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9237" t="51141" r="14463" b="37047"/>
          <a:stretch>
            <a:fillRect/>
          </a:stretch>
        </p:blipFill>
        <p:spPr bwMode="auto">
          <a:xfrm>
            <a:off x="854969" y="533401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D7A675-1F16-4B35-8197-8E73E1027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9" t="13922" r="796" b="4827"/>
          <a:stretch/>
        </p:blipFill>
        <p:spPr>
          <a:xfrm>
            <a:off x="2319085" y="1627909"/>
            <a:ext cx="7553829" cy="36021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00D44C-18C2-4D5C-9B1D-487B61A318FE}"/>
              </a:ext>
            </a:extLst>
          </p:cNvPr>
          <p:cNvSpPr/>
          <p:nvPr/>
        </p:nvSpPr>
        <p:spPr>
          <a:xfrm>
            <a:off x="2428872" y="5424828"/>
            <a:ext cx="73342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Це програмне забезпечення призначене для миттєвого обміну повідомленнями та відеоконференцій.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Дозволяє вести бесіду з 9-ма особами одночасно. </a:t>
            </a:r>
          </a:p>
        </p:txBody>
      </p:sp>
    </p:spTree>
    <p:extLst>
      <p:ext uri="{BB962C8B-B14F-4D97-AF65-F5344CB8AC3E}">
        <p14:creationId xmlns:p14="http://schemas.microsoft.com/office/powerpoint/2010/main" val="203050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504-14F2-4767-ABA8-C60801DA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538" y="286268"/>
            <a:ext cx="8891154" cy="1026153"/>
          </a:xfrm>
        </p:spPr>
        <p:txBody>
          <a:bodyPr>
            <a:prstTxWarp prst="textDeflateTop">
              <a:avLst>
                <a:gd name="adj" fmla="val 27100"/>
              </a:avLst>
            </a:prstTxWarp>
          </a:bodyPr>
          <a:lstStyle/>
          <a:p>
            <a:pPr algn="ctr"/>
            <a:r>
              <a:rPr lang="en-US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Google </a:t>
            </a:r>
            <a:r>
              <a:rPr lang="uk-UA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сайт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391B9-C610-4CB7-897C-F4902F9A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4141" t="48860" r="27328" b="38214"/>
          <a:stretch>
            <a:fillRect/>
          </a:stretch>
        </p:blipFill>
        <p:spPr bwMode="auto">
          <a:xfrm>
            <a:off x="580702" y="457910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366BE1-C143-423A-AF0D-05F05F7FE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2" t="30673" r="909" b="23851"/>
          <a:stretch/>
        </p:blipFill>
        <p:spPr>
          <a:xfrm>
            <a:off x="976746" y="3496733"/>
            <a:ext cx="10238508" cy="31172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43F94E-4FAD-45E0-8E1B-151C4E983051}"/>
              </a:ext>
            </a:extLst>
          </p:cNvPr>
          <p:cNvSpPr/>
          <p:nvPr/>
        </p:nvSpPr>
        <p:spPr>
          <a:xfrm>
            <a:off x="381000" y="135614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За допомогою цього інструменту можливо створити сайт абсолютно безкоштовно.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39FE49-E23F-473E-816A-8B27E2A849A2}"/>
              </a:ext>
            </a:extLst>
          </p:cNvPr>
          <p:cNvSpPr/>
          <p:nvPr/>
        </p:nvSpPr>
        <p:spPr>
          <a:xfrm>
            <a:off x="2477170" y="2105561"/>
            <a:ext cx="74398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Сайт створюється в тому домені, в якому зареєстровано Ваш обліковий запис.  </a:t>
            </a:r>
          </a:p>
          <a:p>
            <a:pPr algn="just"/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	Створений сайт зберігається на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Google 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диску, що дає змогу редагувати його.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5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C1E8B-A91B-4F35-AAE1-4BD30996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55" y="306796"/>
            <a:ext cx="8125690" cy="948403"/>
          </a:xfrm>
        </p:spPr>
        <p:txBody>
          <a:bodyPr>
            <a:prstTxWarp prst="textDeflateTop">
              <a:avLst>
                <a:gd name="adj" fmla="val 33520"/>
              </a:avLst>
            </a:prstTxWarp>
          </a:bodyPr>
          <a:lstStyle/>
          <a:p>
            <a:pPr algn="ctr"/>
            <a:r>
              <a:rPr lang="en-US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44328DE-B7D0-4FDD-9DFB-1D8A38EEC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3110" t="38642" r="68191" b="42029"/>
          <a:stretch>
            <a:fillRect/>
          </a:stretch>
        </p:blipFill>
        <p:spPr bwMode="auto">
          <a:xfrm>
            <a:off x="824496" y="357031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EDFDF8-C2B2-46BA-B849-0770E0E51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27" t="25667" r="20796" b="22007"/>
          <a:stretch/>
        </p:blipFill>
        <p:spPr>
          <a:xfrm>
            <a:off x="824496" y="1565562"/>
            <a:ext cx="5576453" cy="31869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9CE312-5432-4892-8007-CA2B9EB06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14" t="25667" r="20909" b="6444"/>
          <a:stretch/>
        </p:blipFill>
        <p:spPr>
          <a:xfrm>
            <a:off x="6317675" y="1761066"/>
            <a:ext cx="5049829" cy="37443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F150AC-CDE0-45AF-8C05-58C63AE69F6D}"/>
              </a:ext>
            </a:extLst>
          </p:cNvPr>
          <p:cNvSpPr/>
          <p:nvPr/>
        </p:nvSpPr>
        <p:spPr>
          <a:xfrm>
            <a:off x="824496" y="5096934"/>
            <a:ext cx="5049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допомогою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  можна створювати різні опитувальники, як для  вихователів та батьків, так і для дітей,  наприклад, з метою закріплення матеріалу.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9E31A7-4D40-4ACE-8E51-74DDF19DF307}"/>
              </a:ext>
            </a:extLst>
          </p:cNvPr>
          <p:cNvSpPr/>
          <p:nvPr/>
        </p:nvSpPr>
        <p:spPr>
          <a:xfrm>
            <a:off x="6400949" y="5505397"/>
            <a:ext cx="4184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Такий опитувальник хоча і розрахований на дитину, але  його  проходження передбачає  допомогу дорослого.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4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962A0-2EA5-41F4-A11A-614547A9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970" y="225083"/>
            <a:ext cx="7710057" cy="928254"/>
          </a:xfrm>
        </p:spPr>
        <p:txBody>
          <a:bodyPr>
            <a:prstTxWarp prst="textDeflateTop">
              <a:avLst>
                <a:gd name="adj" fmla="val 30597"/>
              </a:avLst>
            </a:prstTxWarp>
          </a:bodyPr>
          <a:lstStyle/>
          <a:p>
            <a:pPr algn="ctr"/>
            <a:r>
              <a:rPr lang="en-US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Times New Roman" pitchFamily="18" charset="0"/>
                <a:cs typeface="Times New Roman" pitchFamily="18" charset="0"/>
              </a:rPr>
              <a:t>Google Classroom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DDA7829-498C-4B17-8484-B171759E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1880" t="61211" r="66638" b="23752"/>
          <a:stretch>
            <a:fillRect/>
          </a:stretch>
        </p:blipFill>
        <p:spPr bwMode="auto">
          <a:xfrm>
            <a:off x="832809" y="293166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AE6EA5-76B2-4B4E-9FC8-881845C38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" t="13315" r="1136" b="26530"/>
          <a:stretch/>
        </p:blipFill>
        <p:spPr>
          <a:xfrm>
            <a:off x="1219199" y="1426147"/>
            <a:ext cx="9146651" cy="325240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195A48-D400-4DE7-BB43-3220A44AA44E}"/>
              </a:ext>
            </a:extLst>
          </p:cNvPr>
          <p:cNvSpPr/>
          <p:nvPr/>
        </p:nvSpPr>
        <p:spPr>
          <a:xfrm>
            <a:off x="942110" y="47961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допомогою цієї програми  можна створювати класи (групи), додавати завдання для певного класу, матеріали тощо. 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32B31C-6C98-433E-98B9-20B431D12B5A}"/>
              </a:ext>
            </a:extLst>
          </p:cNvPr>
          <p:cNvSpPr/>
          <p:nvPr/>
        </p:nvSpPr>
        <p:spPr>
          <a:xfrm>
            <a:off x="4904508" y="5692513"/>
            <a:ext cx="6345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Дана програма розрахована на школярів, але використовувати її для дошкільників у дитячому садочку або вдома також можливо за участі дорослого.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86B92-E22D-4F84-BDA4-07163427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950" y="304799"/>
            <a:ext cx="8448099" cy="1456267"/>
          </a:xfrm>
        </p:spPr>
        <p:txBody>
          <a:bodyPr>
            <a:prstTxWarp prst="textDeflateTop">
              <a:avLst>
                <a:gd name="adj" fmla="val 32875"/>
              </a:avLst>
            </a:prstTxWarp>
          </a:bodyPr>
          <a:lstStyle/>
          <a:p>
            <a:pPr algn="ctr"/>
            <a:r>
              <a:rPr lang="en-US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Times New Roman" pitchFamily="18" charset="0"/>
                <a:cs typeface="Times New Roman" pitchFamily="18" charset="0"/>
              </a:rPr>
              <a:t>Thinlink</a:t>
            </a:r>
            <a:r>
              <a:rPr lang="uk-UA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Times New Roman" pitchFamily="18" charset="0"/>
                <a:cs typeface="Times New Roman" pitchFamily="18" charset="0"/>
              </a:rPr>
              <a:t> –  “Жива картинка”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2DE6E8D-1F82-4D72-AE4C-15424EB5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0672" t="86421" r="21059" b="4943"/>
          <a:stretch>
            <a:fillRect/>
          </a:stretch>
        </p:blipFill>
        <p:spPr bwMode="auto">
          <a:xfrm>
            <a:off x="314185" y="636888"/>
            <a:ext cx="126404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F2FE5D-C008-4A85-A46A-3B9B19EE9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04" t="22439" r="29117" b="29485"/>
          <a:stretch/>
        </p:blipFill>
        <p:spPr>
          <a:xfrm>
            <a:off x="1168250" y="2409636"/>
            <a:ext cx="4776645" cy="32954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9C780F-8A8E-4D5E-9847-69F95245DA51}"/>
              </a:ext>
            </a:extLst>
          </p:cNvPr>
          <p:cNvSpPr/>
          <p:nvPr/>
        </p:nvSpPr>
        <p:spPr>
          <a:xfrm>
            <a:off x="6247106" y="2565738"/>
            <a:ext cx="3889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 допомогою цього сервісу можливо створювати інтерактивні картинки, добавляти до них  текстову інформацію, додаткові  картинки і відео.</a:t>
            </a:r>
          </a:p>
          <a:p>
            <a:pPr algn="just"/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Дитина зможе працювати з цією програмою як за допомогою батьків так і самостійно. У другому випадку треба лише максимально обмежити текстову інформацію, так як дошкільники не вміють читати.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4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928DE-FF58-4E36-9AE7-2456EE2F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896" y="219649"/>
            <a:ext cx="8660208" cy="1370639"/>
          </a:xfrm>
        </p:spPr>
        <p:txBody>
          <a:bodyPr>
            <a:prstTxWarp prst="textDeflateTop">
              <a:avLst>
                <a:gd name="adj" fmla="val 35454"/>
              </a:avLst>
            </a:prstTxWarp>
          </a:bodyPr>
          <a:lstStyle/>
          <a:p>
            <a:pPr algn="ctr"/>
            <a:r>
              <a:rPr lang="en-US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Times New Roman" pitchFamily="18" charset="0"/>
                <a:cs typeface="Times New Roman" pitchFamily="18" charset="0"/>
              </a:rPr>
              <a:t>Potoon</a:t>
            </a:r>
            <a:r>
              <a:rPr lang="uk-UA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Times New Roman" pitchFamily="18" charset="0"/>
                <a:cs typeface="Times New Roman" pitchFamily="18" charset="0"/>
              </a:rPr>
              <a:t> – “Жива книга”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C7BBD63-F1B9-40A8-A2B0-7523380E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51" y="695418"/>
            <a:ext cx="1390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B9ACAE-EF07-4B3E-91FC-DDBD046A7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4" t="16233" r="27955" b="24229"/>
          <a:stretch/>
        </p:blipFill>
        <p:spPr>
          <a:xfrm>
            <a:off x="353184" y="2010449"/>
            <a:ext cx="7108281" cy="34898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D9157A-3C18-4FCD-A81E-65ADB0C957D5}"/>
              </a:ext>
            </a:extLst>
          </p:cNvPr>
          <p:cNvSpPr/>
          <p:nvPr/>
        </p:nvSpPr>
        <p:spPr>
          <a:xfrm>
            <a:off x="7929023" y="2785856"/>
            <a:ext cx="2906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допомогою цього сервісу можна створити інтерактивну або “живу” книгу на будь-яку тему. Є можливість додати  звук. 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1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0B6A8-E9C3-43D6-B630-D3EDA816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03" y="141223"/>
            <a:ext cx="5505594" cy="1456267"/>
          </a:xfrm>
        </p:spPr>
        <p:txBody>
          <a:bodyPr>
            <a:prstTxWarp prst="textDeflateTop">
              <a:avLst>
                <a:gd name="adj" fmla="val 29070"/>
              </a:avLst>
            </a:prstTxWarp>
          </a:bodyPr>
          <a:lstStyle/>
          <a:p>
            <a:pPr algn="ctr"/>
            <a:r>
              <a:rPr lang="en-US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DDB606-93D7-4C13-8EE4-A81B0D1FA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2" t="15539" r="12841" b="5231"/>
          <a:stretch/>
        </p:blipFill>
        <p:spPr>
          <a:xfrm>
            <a:off x="4589588" y="1828800"/>
            <a:ext cx="6862277" cy="42766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34708F-2A87-49E3-9FB7-8CE68D0B722A}"/>
              </a:ext>
            </a:extLst>
          </p:cNvPr>
          <p:cNvSpPr/>
          <p:nvPr/>
        </p:nvSpPr>
        <p:spPr>
          <a:xfrm>
            <a:off x="490754" y="2398188"/>
            <a:ext cx="3408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 допомогою цієї програми можна створити  різноманітні заняття на будь-яку тематику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вибрати вже готове заняття.</a:t>
            </a:r>
          </a:p>
          <a:p>
            <a:pPr algn="just"/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Також цю програму можна використовувати для контролю  рівня засвоєння матеріалу дітьми. 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14161-81B2-4A7A-A989-C4BCCEB1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846" y="332508"/>
            <a:ext cx="8638308" cy="1593273"/>
          </a:xfrm>
        </p:spPr>
        <p:txBody>
          <a:bodyPr>
            <a:prstTxWarp prst="textDeflateTop">
              <a:avLst>
                <a:gd name="adj" fmla="val 22174"/>
              </a:avLst>
            </a:prstTxWarp>
            <a:normAutofit/>
          </a:bodyPr>
          <a:lstStyle/>
          <a:p>
            <a:pPr algn="ctr"/>
            <a:r>
              <a:rPr lang="ru-RU" sz="4400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Ourboox</a:t>
            </a:r>
            <a:r>
              <a:rPr lang="ru-RU" sz="4400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– </a:t>
            </a:r>
            <a:r>
              <a:rPr lang="ru-RU" sz="4400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створення</a:t>
            </a:r>
            <a:r>
              <a:rPr lang="ru-RU" sz="4400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електронних</a:t>
            </a:r>
            <a:r>
              <a:rPr lang="ru-RU" sz="4400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книг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CD78D0-2759-400F-B1B5-2DA734D0F55E}"/>
              </a:ext>
            </a:extLst>
          </p:cNvPr>
          <p:cNvSpPr/>
          <p:nvPr/>
        </p:nvSpPr>
        <p:spPr>
          <a:xfrm>
            <a:off x="376237" y="4925290"/>
            <a:ext cx="5007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  <a:latin typeface="Book Antiqua" panose="02040602050305030304" pitchFamily="18" charset="0"/>
              </a:rPr>
              <a:t>	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Це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проста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безкоштовна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платформа для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створення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електронних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книг з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ілюстраціями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Також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, книги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можуть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містити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медіаоб'єкти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: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відео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карти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ігри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, головоломки та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інше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. 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Дітям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дошкільного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віку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будуть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цікаві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такі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книги.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0CACD4-C5DD-4955-A029-F4051F7A3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8" t="13112" r="23182" b="12103"/>
          <a:stretch/>
        </p:blipFill>
        <p:spPr>
          <a:xfrm>
            <a:off x="846008" y="2109352"/>
            <a:ext cx="4665913" cy="26600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AF07A5-C17D-4C66-A9F6-96DF8506D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8" t="13110" r="5455" b="11922"/>
          <a:stretch/>
        </p:blipFill>
        <p:spPr>
          <a:xfrm>
            <a:off x="5511922" y="2572183"/>
            <a:ext cx="5750348" cy="26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8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C0E0A-AA6B-4952-9204-653DEC34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4" y="249381"/>
            <a:ext cx="10131425" cy="1456267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uk-UA" sz="4000" b="1" u="sng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Тема </a:t>
            </a:r>
            <a:r>
              <a:rPr lang="uk-UA" sz="4000" b="1" u="sng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семінара</a:t>
            </a:r>
            <a:r>
              <a:rPr lang="uk-UA" sz="4000" b="1" u="sng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:</a:t>
            </a:r>
            <a:br>
              <a:rPr lang="uk-UA" sz="4000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</a:br>
            <a:r>
              <a:rPr lang="ru-RU" sz="4000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«</a:t>
            </a:r>
            <a:r>
              <a:rPr lang="ru-RU" sz="4000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Що</a:t>
            </a:r>
            <a:r>
              <a:rPr lang="ru-RU" sz="4000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ми </a:t>
            </a:r>
            <a:r>
              <a:rPr lang="ru-RU" sz="4000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можемо</a:t>
            </a:r>
            <a:r>
              <a:rPr lang="ru-RU" sz="4000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зробити</a:t>
            </a:r>
            <a:r>
              <a:rPr lang="ru-RU" sz="4000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з ІКТ?»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DB273F-0123-4277-89DF-9B07F9FF4076}"/>
              </a:ext>
            </a:extLst>
          </p:cNvPr>
          <p:cNvSpPr txBox="1"/>
          <p:nvPr/>
        </p:nvSpPr>
        <p:spPr>
          <a:xfrm>
            <a:off x="225131" y="1969451"/>
            <a:ext cx="5870865" cy="46063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80"/>
              </a:spcAft>
            </a:pPr>
            <a:r>
              <a:rPr lang="uk-UA" sz="28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Актуальність:</a:t>
            </a:r>
          </a:p>
          <a:p>
            <a:pPr algn="ctr">
              <a:spcAft>
                <a:spcPts val="80"/>
              </a:spcAft>
            </a:pPr>
            <a:endParaRPr lang="uk-UA" sz="2800" b="1" u="sng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"/>
              </a:spcAft>
            </a:pPr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Застосування комп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технологій дозволяє зробити освітню  діяльність більш захоплюючою і по-справжньому сучасною, розширює можливості </a:t>
            </a:r>
            <a:r>
              <a:rPr lang="uk-UA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явлення навчальної інформації, здатне посилити мотивацію дитини.</a:t>
            </a:r>
          </a:p>
          <a:p>
            <a:pPr algn="just">
              <a:spcAft>
                <a:spcPts val="80"/>
              </a:spcAft>
            </a:pPr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Використання в практичній роботі з дітьми дошкільного віку мультимедійних посібників та навчальних програм дуже ефективно, так як, уявлення інформації на екрані комп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ютера</a:t>
            </a:r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викликає у дітей величезний інтерес. Ігрові компоненти, включені в мультимедіа – програми, активізують пізнавальну діяльність дошкільнят, покращують засвоєння матеріалу.</a:t>
            </a:r>
          </a:p>
          <a:p>
            <a:endParaRPr lang="ru-RU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354DE-1876-4E99-9750-6AA14E54296E}"/>
              </a:ext>
            </a:extLst>
          </p:cNvPr>
          <p:cNvSpPr txBox="1"/>
          <p:nvPr/>
        </p:nvSpPr>
        <p:spPr>
          <a:xfrm>
            <a:off x="6664040" y="1969451"/>
            <a:ext cx="5205843" cy="17353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Ціль:</a:t>
            </a:r>
          </a:p>
          <a:p>
            <a:pPr algn="ctr"/>
            <a:endParaRPr lang="uk-UA" sz="2800" b="1" u="sng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Підвищити компетентність педагогів в області інформаційно-комунікативних технологій.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74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62EAB-4B5D-45F4-97C7-EBE83872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708" y="533069"/>
            <a:ext cx="8178584" cy="1214005"/>
          </a:xfrm>
        </p:spPr>
        <p:txBody>
          <a:bodyPr>
            <a:prstTxWarp prst="textDeflateTop">
              <a:avLst>
                <a:gd name="adj" fmla="val 33165"/>
              </a:avLst>
            </a:prstTxWarp>
          </a:bodyPr>
          <a:lstStyle/>
          <a:p>
            <a:pPr algn="ctr"/>
            <a:r>
              <a:rPr lang="en-US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TedED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B36FD4-A162-4181-BC71-570D13C1D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" t="13941" r="1444" b="5394"/>
          <a:stretch/>
        </p:blipFill>
        <p:spPr>
          <a:xfrm>
            <a:off x="4929188" y="2557464"/>
            <a:ext cx="6954873" cy="3314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CCBD31-2946-4D9B-934C-467E172C848B}"/>
              </a:ext>
            </a:extLst>
          </p:cNvPr>
          <p:cNvSpPr txBox="1"/>
          <p:nvPr/>
        </p:nvSpPr>
        <p:spPr>
          <a:xfrm>
            <a:off x="532102" y="3429000"/>
            <a:ext cx="3900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rgbClr val="C2C923"/>
                </a:solidFill>
                <a:latin typeface="Book Antiqua" panose="02040602050305030304" pitchFamily="18" charset="0"/>
              </a:rPr>
              <a:t>	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За допомогою цієї програми, можна створювати анімовані заняття, які будуть дуже цікаві дітям.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32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9BC57-F1B6-43B1-A832-A238B6D3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705" y="295405"/>
            <a:ext cx="8792586" cy="1047830"/>
          </a:xfrm>
        </p:spPr>
        <p:txBody>
          <a:bodyPr>
            <a:prstTxWarp prst="textDeflateTop">
              <a:avLst>
                <a:gd name="adj" fmla="val 28572"/>
              </a:avLst>
            </a:prstTxWarp>
          </a:bodyPr>
          <a:lstStyle/>
          <a:p>
            <a:pPr algn="ctr"/>
            <a:r>
              <a:rPr lang="en-US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Pixton</a:t>
            </a:r>
            <a:r>
              <a:rPr lang="uk-UA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- Комікси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3D939-9282-4D36-B6A3-B30E18612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2" t="20592" r="1704" b="5027"/>
          <a:stretch/>
        </p:blipFill>
        <p:spPr>
          <a:xfrm>
            <a:off x="1699707" y="2696799"/>
            <a:ext cx="8792586" cy="386579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BFBC95-49FE-4702-BF98-9ADD374C9F1E}"/>
              </a:ext>
            </a:extLst>
          </p:cNvPr>
          <p:cNvSpPr/>
          <p:nvPr/>
        </p:nvSpPr>
        <p:spPr>
          <a:xfrm>
            <a:off x="2542307" y="1580802"/>
            <a:ext cx="7107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Це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проект (є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версія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проекту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російською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мовою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),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дозволяє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створювати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інтерактивні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комікси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. Для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створення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коміксів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досить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зареєструватися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в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системі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80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C5740-BF46-4963-A52A-A5A31715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234" y="242970"/>
            <a:ext cx="7559531" cy="1191490"/>
          </a:xfrm>
        </p:spPr>
        <p:txBody>
          <a:bodyPr>
            <a:prstTxWarp prst="textDeflateTop">
              <a:avLst>
                <a:gd name="adj" fmla="val 30233"/>
              </a:avLst>
            </a:prstTxWarp>
          </a:bodyPr>
          <a:lstStyle/>
          <a:p>
            <a:pPr algn="ctr"/>
            <a:r>
              <a:rPr lang="en-US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Powerpoint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7743D5-F40A-4336-8D2D-E502D9260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4" t="22007" r="37614" b="22208"/>
          <a:stretch/>
        </p:blipFill>
        <p:spPr>
          <a:xfrm>
            <a:off x="1238105" y="1901792"/>
            <a:ext cx="6677890" cy="382385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2C6542-CE57-4DA4-8FF8-FE937D02F693}"/>
              </a:ext>
            </a:extLst>
          </p:cNvPr>
          <p:cNvSpPr/>
          <p:nvPr/>
        </p:nvSpPr>
        <p:spPr>
          <a:xfrm>
            <a:off x="8160325" y="3429000"/>
            <a:ext cx="1620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Відео</a:t>
            </a:r>
            <a:endParaRPr lang="ru-RU" sz="4400" dirty="0">
              <a:solidFill>
                <a:schemeClr val="accent2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3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A4330-04D4-4FF9-8317-E3FAF4A7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71" y="665018"/>
            <a:ext cx="8557058" cy="1163782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uk-UA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Висновки</a:t>
            </a:r>
            <a:endParaRPr lang="ru-RU" b="1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E59F72-E418-4B46-905C-82DAA64079ED}"/>
              </a:ext>
            </a:extLst>
          </p:cNvPr>
          <p:cNvSpPr/>
          <p:nvPr/>
        </p:nvSpPr>
        <p:spPr>
          <a:xfrm>
            <a:off x="1309254" y="2670057"/>
            <a:ext cx="95734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20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Нами був проведений огляд деяких програм та інструментів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Google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, за допомогою яких можливо організувати більш ефективний  зв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`</a:t>
            </a:r>
            <a:r>
              <a:rPr lang="uk-UA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язок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 адміністрації дитячого садочка з вихователями, вихователів з батьками тощо на сучасному рівні.</a:t>
            </a:r>
          </a:p>
          <a:p>
            <a:pPr algn="just">
              <a:buNone/>
            </a:pP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	Також ми розглянули деякі програми, за допомогою яких у дитячому садочку можливо проводити заняття, займатися вдома (для тих дітей, які не відвідують дитячий садок з поважних причин), контролювати рівень засвоєння певного матеріалу. </a:t>
            </a:r>
          </a:p>
          <a:p>
            <a:pPr algn="just">
              <a:buNone/>
            </a:pP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	Це сучасно, доступно і цікаво для дітей.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AA594-42AB-4DCD-9691-5B6D0CF1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700866"/>
            <a:ext cx="10131425" cy="1456267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uk-UA" sz="4000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Дякую за увагу!</a:t>
            </a:r>
            <a:endParaRPr lang="ru-RU" sz="4000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5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3FA29C-2998-4AF0-A691-D6A5BAFEBCF7}"/>
              </a:ext>
            </a:extLst>
          </p:cNvPr>
          <p:cNvSpPr txBox="1"/>
          <p:nvPr/>
        </p:nvSpPr>
        <p:spPr>
          <a:xfrm>
            <a:off x="290946" y="1697830"/>
            <a:ext cx="11610108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Важливо відзначити, що ІКТ можна успішно використовувати як в освітній діяльності педагогів, так і в управлінській, методичній роботі, роботі практичного психолога, учителя-логопеда, старшої медичної сестри.</a:t>
            </a:r>
            <a:endParaRPr lang="ru-RU" sz="4000" dirty="0">
              <a:solidFill>
                <a:schemeClr val="accent2">
                  <a:lumMod val="20000"/>
                  <a:lumOff val="80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5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11D03-27A1-4F15-AA74-003C024C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02" y="429491"/>
            <a:ext cx="9620395" cy="1482436"/>
          </a:xfrm>
        </p:spPr>
        <p:txBody>
          <a:bodyPr>
            <a:prstTxWarp prst="textDeflateTop">
              <a:avLst>
                <a:gd name="adj" fmla="val 28014"/>
              </a:avLst>
            </a:prstTxWarp>
            <a:noAutofit/>
          </a:bodyPr>
          <a:lstStyle/>
          <a:p>
            <a:pPr algn="ctr"/>
            <a:r>
              <a:rPr lang="ru-RU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Використання</a:t>
            </a:r>
            <a:r>
              <a:rPr lang="ru-RU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</a:t>
            </a:r>
            <a:r>
              <a:rPr lang="ru-RU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ікт</a:t>
            </a:r>
            <a:r>
              <a:rPr lang="ru-RU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в</a:t>
            </a:r>
            <a:br>
              <a:rPr lang="ru-RU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</a:br>
            <a:r>
              <a:rPr lang="ru-RU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правлінській</a:t>
            </a:r>
            <a:r>
              <a:rPr lang="ru-RU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</a:t>
            </a:r>
            <a:r>
              <a:rPr lang="ru-RU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діяльності</a:t>
            </a:r>
            <a:endParaRPr lang="ru-RU" sz="1800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D9A573-0150-478F-8310-C5E72526C1AA}"/>
              </a:ext>
            </a:extLst>
          </p:cNvPr>
          <p:cNvSpPr/>
          <p:nvPr/>
        </p:nvSpPr>
        <p:spPr>
          <a:xfrm>
            <a:off x="727363" y="2123036"/>
            <a:ext cx="10737272" cy="420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1. Робота в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міській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дошкільними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закладами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ДНЗ,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4.Робота з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документацією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звіти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накази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довідки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5. Участь у форумах, чатах,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нормативно-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портфоліо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8.Оформлення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контролю за службами в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електронному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та фондами.</a:t>
            </a:r>
          </a:p>
        </p:txBody>
      </p:sp>
    </p:spTree>
    <p:extLst>
      <p:ext uri="{BB962C8B-B14F-4D97-AF65-F5344CB8AC3E}">
        <p14:creationId xmlns:p14="http://schemas.microsoft.com/office/powerpoint/2010/main" val="302021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4DCC-4B50-4EC0-96BA-0218C76B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6" y="526473"/>
            <a:ext cx="10131425" cy="1456267"/>
          </a:xfrm>
        </p:spPr>
        <p:txBody>
          <a:bodyPr>
            <a:prstTxWarp prst="textDeflateTop">
              <a:avLst>
                <a:gd name="adj" fmla="val 26216"/>
              </a:avLst>
            </a:prstTxWarp>
          </a:bodyPr>
          <a:lstStyle/>
          <a:p>
            <a:pPr algn="ctr"/>
            <a:r>
              <a:rPr lang="uk-UA" b="1" dirty="0">
                <a:ln w="3175" cmpd="sng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Використання ІКТ у методичній роботі</a:t>
            </a:r>
            <a:endParaRPr lang="ru-RU" b="1" dirty="0">
              <a:ln w="3175" cmpd="sng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220773-04C0-4514-BDA7-6DC7585EB766}"/>
              </a:ext>
            </a:extLst>
          </p:cNvPr>
          <p:cNvSpPr/>
          <p:nvPr/>
        </p:nvSpPr>
        <p:spPr>
          <a:xfrm>
            <a:off x="346363" y="2320014"/>
            <a:ext cx="1149927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Book Antiqua" panose="02040602050305030304" pitchFamily="18" charset="0"/>
              </a:rPr>
              <a:t>1. </a:t>
            </a:r>
            <a:r>
              <a:rPr lang="ru-RU" sz="1700" dirty="0" err="1">
                <a:latin typeface="Book Antiqua" panose="02040602050305030304" pitchFamily="18" charset="0"/>
              </a:rPr>
              <a:t>Оформлення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ділової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документації</a:t>
            </a:r>
            <a:r>
              <a:rPr lang="ru-RU" sz="1700" dirty="0">
                <a:latin typeface="Book Antiqua" panose="02040602050305030304" pitchFamily="18" charset="0"/>
              </a:rPr>
              <a:t>;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2.Проведення </a:t>
            </a:r>
            <a:r>
              <a:rPr lang="ru-RU" sz="1700" dirty="0" err="1">
                <a:latin typeface="Book Antiqua" panose="02040602050305030304" pitchFamily="18" charset="0"/>
              </a:rPr>
              <a:t>контрольно</a:t>
            </a:r>
            <a:r>
              <a:rPr lang="ru-RU" sz="1700" dirty="0">
                <a:latin typeface="Book Antiqua" panose="02040602050305030304" pitchFamily="18" charset="0"/>
              </a:rPr>
              <a:t> - </a:t>
            </a:r>
            <a:r>
              <a:rPr lang="ru-RU" sz="1700" dirty="0" err="1">
                <a:latin typeface="Book Antiqua" panose="02040602050305030304" pitchFamily="18" charset="0"/>
              </a:rPr>
              <a:t>аналітичної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діяльності</a:t>
            </a:r>
            <a:r>
              <a:rPr lang="ru-RU" sz="1700" dirty="0">
                <a:latin typeface="Book Antiqua" panose="02040602050305030304" pitchFamily="18" charset="0"/>
              </a:rPr>
              <a:t> (</a:t>
            </a:r>
            <a:r>
              <a:rPr lang="ru-RU" sz="1700" dirty="0" err="1">
                <a:latin typeface="Book Antiqua" panose="02040602050305030304" pitchFamily="18" charset="0"/>
              </a:rPr>
              <a:t>підготовка</a:t>
            </a:r>
            <a:r>
              <a:rPr lang="ru-RU" sz="1700" dirty="0">
                <a:latin typeface="Book Antiqua" panose="02040602050305030304" pitchFamily="18" charset="0"/>
              </a:rPr>
              <a:t> схем </a:t>
            </a:r>
            <a:r>
              <a:rPr lang="ru-RU" sz="1700" dirty="0" err="1">
                <a:latin typeface="Book Antiqua" panose="02040602050305030304" pitchFamily="18" charset="0"/>
              </a:rPr>
              <a:t>аналізу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обробка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даних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результативність</a:t>
            </a:r>
            <a:r>
              <a:rPr lang="ru-RU" sz="1700" dirty="0">
                <a:latin typeface="Book Antiqua" panose="02040602050305030304" pitchFamily="18" charset="0"/>
              </a:rPr>
              <a:t> у </a:t>
            </a:r>
            <a:r>
              <a:rPr lang="ru-RU" sz="1700" dirty="0" err="1">
                <a:latin typeface="Book Antiqua" panose="02040602050305030304" pitchFamily="18" charset="0"/>
              </a:rPr>
              <a:t>вигляді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графіків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діаграм</a:t>
            </a:r>
            <a:r>
              <a:rPr lang="ru-RU" sz="1700" dirty="0">
                <a:latin typeface="Book Antiqua" panose="02040602050305030304" pitchFamily="18" charset="0"/>
              </a:rPr>
              <a:t> (</a:t>
            </a:r>
            <a:r>
              <a:rPr lang="ru-RU" sz="1700" dirty="0" err="1">
                <a:latin typeface="Book Antiqua" panose="02040602050305030304" pitchFamily="18" charset="0"/>
              </a:rPr>
              <a:t>атестація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педагогів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рівень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знань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дітей</a:t>
            </a:r>
            <a:r>
              <a:rPr lang="ru-RU" sz="1700" dirty="0">
                <a:latin typeface="Book Antiqua" panose="02040602050305030304" pitchFamily="18" charset="0"/>
              </a:rPr>
              <a:t> з </a:t>
            </a:r>
            <a:r>
              <a:rPr lang="ru-RU" sz="1700" dirty="0" err="1">
                <a:latin typeface="Book Antiqua" panose="02040602050305030304" pitchFamily="18" charset="0"/>
              </a:rPr>
              <a:t>різних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розділів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програми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тощо</a:t>
            </a:r>
            <a:r>
              <a:rPr lang="ru-RU" sz="1700" dirty="0">
                <a:latin typeface="Book Antiqua" panose="02040602050305030304" pitchFamily="18" charset="0"/>
              </a:rPr>
              <a:t>);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3. Робота в </a:t>
            </a:r>
            <a:r>
              <a:rPr lang="ru-RU" sz="1700" dirty="0" err="1">
                <a:latin typeface="Book Antiqua" panose="02040602050305030304" pitchFamily="18" charset="0"/>
              </a:rPr>
              <a:t>мережі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Інтернет</a:t>
            </a:r>
            <a:r>
              <a:rPr lang="ru-RU" sz="1700" dirty="0">
                <a:latin typeface="Book Antiqua" panose="02040602050305030304" pitchFamily="18" charset="0"/>
              </a:rPr>
              <a:t> з </a:t>
            </a:r>
            <a:r>
              <a:rPr lang="ru-RU" sz="1700" dirty="0" err="1">
                <a:latin typeface="Book Antiqua" panose="02040602050305030304" pitchFamily="18" charset="0"/>
              </a:rPr>
              <a:t>питання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самоосвіти</a:t>
            </a:r>
            <a:r>
              <a:rPr lang="ru-RU" sz="1700" dirty="0">
                <a:latin typeface="Book Antiqua" panose="02040602050305030304" pitchFamily="18" charset="0"/>
              </a:rPr>
              <a:t> та </a:t>
            </a:r>
            <a:r>
              <a:rPr lang="ru-RU" sz="1700" dirty="0" err="1">
                <a:latin typeface="Book Antiqua" panose="02040602050305030304" pitchFamily="18" charset="0"/>
              </a:rPr>
              <a:t>накопичення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інформаційного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матеріалу</a:t>
            </a:r>
            <a:r>
              <a:rPr lang="ru-RU" sz="1700" dirty="0"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4.Оформлення </a:t>
            </a:r>
            <a:r>
              <a:rPr lang="ru-RU" sz="1700" dirty="0" err="1">
                <a:latin typeface="Book Antiqua" panose="02040602050305030304" pitchFamily="18" charset="0"/>
              </a:rPr>
              <a:t>атестаційних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матеріалів</a:t>
            </a:r>
            <a:r>
              <a:rPr lang="ru-RU" sz="1700" dirty="0">
                <a:latin typeface="Book Antiqua" panose="02040602050305030304" pitchFamily="18" charset="0"/>
              </a:rPr>
              <a:t>;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5. </a:t>
            </a:r>
            <a:r>
              <a:rPr lang="ru-RU" sz="1700" dirty="0" err="1">
                <a:latin typeface="Book Antiqua" panose="02040602050305030304" pitchFamily="18" charset="0"/>
              </a:rPr>
              <a:t>Розробка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презентацій</a:t>
            </a:r>
            <a:r>
              <a:rPr lang="ru-RU" sz="1700" dirty="0">
                <a:latin typeface="Book Antiqua" panose="02040602050305030304" pitchFamily="18" charset="0"/>
              </a:rPr>
              <a:t> до </a:t>
            </a:r>
            <a:r>
              <a:rPr lang="ru-RU" sz="1700" dirty="0" err="1">
                <a:latin typeface="Book Antiqua" panose="02040602050305030304" pitchFamily="18" charset="0"/>
              </a:rPr>
              <a:t>семінарів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методичних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об'єднань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конференцій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педагогічних</a:t>
            </a:r>
            <a:r>
              <a:rPr lang="ru-RU" sz="1700" dirty="0">
                <a:latin typeface="Book Antiqua" panose="02040602050305030304" pitchFamily="18" charset="0"/>
              </a:rPr>
              <a:t> рад, </a:t>
            </a:r>
            <a:r>
              <a:rPr lang="ru-RU" sz="1700" dirty="0" err="1">
                <a:latin typeface="Book Antiqua" panose="02040602050305030304" pitchFamily="18" charset="0"/>
              </a:rPr>
              <a:t>консультацій</a:t>
            </a:r>
            <a:r>
              <a:rPr lang="ru-RU" sz="1700" dirty="0">
                <a:latin typeface="Book Antiqua" panose="02040602050305030304" pitchFamily="18" charset="0"/>
              </a:rPr>
              <a:t> для </a:t>
            </a:r>
            <a:r>
              <a:rPr lang="ru-RU" sz="1700" dirty="0" err="1">
                <a:latin typeface="Book Antiqua" panose="02040602050305030304" pitchFamily="18" charset="0"/>
              </a:rPr>
              <a:t>вихователів</a:t>
            </a:r>
            <a:r>
              <a:rPr lang="ru-RU" sz="1700" dirty="0">
                <a:latin typeface="Book Antiqua" panose="02040602050305030304" pitchFamily="18" charset="0"/>
              </a:rPr>
              <a:t>;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6. </a:t>
            </a:r>
            <a:r>
              <a:rPr lang="ru-RU" sz="1700" dirty="0" err="1">
                <a:latin typeface="Book Antiqua" panose="02040602050305030304" pitchFamily="18" charset="0"/>
              </a:rPr>
              <a:t>Використання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мультимедійного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супроводу</a:t>
            </a:r>
            <a:r>
              <a:rPr lang="ru-RU" sz="1700" dirty="0">
                <a:latin typeface="Book Antiqua" panose="02040602050305030304" pitchFamily="18" charset="0"/>
              </a:rPr>
              <a:t> в </a:t>
            </a:r>
            <a:r>
              <a:rPr lang="ru-RU" sz="1700" dirty="0" err="1">
                <a:latin typeface="Book Antiqua" panose="02040602050305030304" pitchFamily="18" charset="0"/>
              </a:rPr>
              <a:t>роботі</a:t>
            </a:r>
            <a:r>
              <a:rPr lang="ru-RU" sz="1700" dirty="0">
                <a:latin typeface="Book Antiqua" panose="02040602050305030304" pitchFamily="18" charset="0"/>
              </a:rPr>
              <a:t> з </a:t>
            </a:r>
            <a:r>
              <a:rPr lang="ru-RU" sz="1700" dirty="0" err="1">
                <a:latin typeface="Book Antiqua" panose="02040602050305030304" pitchFamily="18" charset="0"/>
              </a:rPr>
              <a:t>дітьми</a:t>
            </a:r>
            <a:r>
              <a:rPr lang="ru-RU" sz="1700" dirty="0">
                <a:latin typeface="Book Antiqua" panose="02040602050305030304" pitchFamily="18" charset="0"/>
              </a:rPr>
              <a:t> на </a:t>
            </a:r>
            <a:r>
              <a:rPr lang="ru-RU" sz="1700" dirty="0" err="1">
                <a:latin typeface="Book Antiqua" panose="02040602050305030304" pitchFamily="18" charset="0"/>
              </a:rPr>
              <a:t>заняттях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під</a:t>
            </a:r>
            <a:r>
              <a:rPr lang="ru-RU" sz="1700" dirty="0">
                <a:latin typeface="Book Antiqua" panose="02040602050305030304" pitchFamily="18" charset="0"/>
              </a:rPr>
              <a:t> час </a:t>
            </a:r>
            <a:r>
              <a:rPr lang="ru-RU" sz="1700" dirty="0" err="1">
                <a:latin typeface="Book Antiqua" panose="02040602050305030304" pitchFamily="18" charset="0"/>
              </a:rPr>
              <a:t>проведення</a:t>
            </a:r>
            <a:r>
              <a:rPr lang="ru-RU" sz="1700" dirty="0">
                <a:latin typeface="Book Antiqua" panose="02040602050305030304" pitchFamily="18" charset="0"/>
              </a:rPr>
              <a:t> свят та </a:t>
            </a:r>
            <a:r>
              <a:rPr lang="ru-RU" sz="1700" dirty="0" err="1">
                <a:latin typeface="Book Antiqua" panose="02040602050305030304" pitchFamily="18" charset="0"/>
              </a:rPr>
              <a:t>розваг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режимних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моментів</a:t>
            </a:r>
            <a:r>
              <a:rPr lang="ru-RU" sz="1700" dirty="0">
                <a:latin typeface="Book Antiqua" panose="02040602050305030304" pitchFamily="18" charset="0"/>
              </a:rPr>
              <a:t>; у </a:t>
            </a:r>
            <a:r>
              <a:rPr lang="ru-RU" sz="1700" dirty="0" err="1">
                <a:latin typeface="Book Antiqua" panose="02040602050305030304" pitchFamily="18" charset="0"/>
              </a:rPr>
              <a:t>роботі</a:t>
            </a:r>
            <a:r>
              <a:rPr lang="ru-RU" sz="1700" dirty="0">
                <a:latin typeface="Book Antiqua" panose="02040602050305030304" pitchFamily="18" charset="0"/>
              </a:rPr>
              <a:t> з батьками (</a:t>
            </a:r>
            <a:r>
              <a:rPr lang="ru-RU" sz="1700" dirty="0" err="1">
                <a:latin typeface="Book Antiqua" panose="02040602050305030304" pitchFamily="18" charset="0"/>
              </a:rPr>
              <a:t>під</a:t>
            </a:r>
            <a:r>
              <a:rPr lang="ru-RU" sz="1700" dirty="0">
                <a:latin typeface="Book Antiqua" panose="02040602050305030304" pitchFamily="18" charset="0"/>
              </a:rPr>
              <a:t> час </a:t>
            </a:r>
            <a:r>
              <a:rPr lang="ru-RU" sz="1700" dirty="0" err="1">
                <a:latin typeface="Book Antiqua" panose="02040602050305030304" pitchFamily="18" charset="0"/>
              </a:rPr>
              <a:t>проведення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консультацій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батьківських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зборів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Днів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відкритих</a:t>
            </a:r>
            <a:r>
              <a:rPr lang="ru-RU" sz="1700" dirty="0">
                <a:latin typeface="Book Antiqua" panose="02040602050305030304" pitchFamily="18" charset="0"/>
              </a:rPr>
              <a:t> дверей </a:t>
            </a:r>
            <a:r>
              <a:rPr lang="ru-RU" sz="1700" dirty="0" err="1">
                <a:latin typeface="Book Antiqua" panose="02040602050305030304" pitchFamily="18" charset="0"/>
              </a:rPr>
              <a:t>тощо</a:t>
            </a:r>
            <a:r>
              <a:rPr lang="ru-RU" sz="1700" dirty="0">
                <a:latin typeface="Book Antiqua" panose="02040602050305030304" pitchFamily="18" charset="0"/>
              </a:rPr>
              <a:t>);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7. </a:t>
            </a:r>
            <a:r>
              <a:rPr lang="ru-RU" sz="1700" dirty="0" err="1">
                <a:latin typeface="Book Antiqua" panose="02040602050305030304" pitchFamily="18" charset="0"/>
              </a:rPr>
              <a:t>Оформлення</a:t>
            </a:r>
            <a:r>
              <a:rPr lang="ru-RU" sz="1700" dirty="0">
                <a:latin typeface="Book Antiqua" panose="02040602050305030304" pitchFamily="18" charset="0"/>
              </a:rPr>
              <a:t> картотеки </a:t>
            </a:r>
            <a:r>
              <a:rPr lang="ru-RU" sz="1700" dirty="0" err="1">
                <a:latin typeface="Book Antiqua" panose="02040602050305030304" pitchFamily="18" charset="0"/>
              </a:rPr>
              <a:t>періодичних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видань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облік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методичної</a:t>
            </a:r>
            <a:r>
              <a:rPr lang="ru-RU" sz="1700" dirty="0">
                <a:latin typeface="Book Antiqua" panose="02040602050305030304" pitchFamily="18" charset="0"/>
              </a:rPr>
              <a:t> та </a:t>
            </a:r>
            <a:r>
              <a:rPr lang="ru-RU" sz="1700" dirty="0" err="1">
                <a:latin typeface="Book Antiqua" panose="02040602050305030304" pitchFamily="18" charset="0"/>
              </a:rPr>
              <a:t>художньої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літератури</a:t>
            </a:r>
            <a:r>
              <a:rPr lang="ru-RU" sz="1700" dirty="0">
                <a:latin typeface="Book Antiqua" panose="02040602050305030304" pitchFamily="18" charset="0"/>
              </a:rPr>
              <a:t>;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8.Оформлення </a:t>
            </a:r>
            <a:r>
              <a:rPr lang="ru-RU" sz="1700" dirty="0" err="1">
                <a:latin typeface="Book Antiqua" panose="02040602050305030304" pitchFamily="18" charset="0"/>
              </a:rPr>
              <a:t>стендів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інформаційних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куточків</a:t>
            </a:r>
            <a:r>
              <a:rPr lang="ru-RU" sz="1700" dirty="0">
                <a:latin typeface="Book Antiqua" panose="02040602050305030304" pitchFamily="18" charset="0"/>
              </a:rPr>
              <a:t>;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9. </a:t>
            </a:r>
            <a:r>
              <a:rPr lang="ru-RU" sz="1700" dirty="0" err="1">
                <a:latin typeface="Book Antiqua" panose="02040602050305030304" pitchFamily="18" charset="0"/>
              </a:rPr>
              <a:t>Оформлення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буклетів</a:t>
            </a:r>
            <a:r>
              <a:rPr lang="ru-RU" sz="1700" dirty="0">
                <a:latin typeface="Book Antiqua" panose="02040602050305030304" pitchFamily="18" charset="0"/>
              </a:rPr>
              <a:t>, ППД </a:t>
            </a:r>
            <a:r>
              <a:rPr lang="ru-RU" sz="1700" dirty="0" err="1">
                <a:latin typeface="Book Antiqua" panose="02040602050305030304" pitchFamily="18" charset="0"/>
              </a:rPr>
              <a:t>роботи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кращих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вихователів,матеріалів</a:t>
            </a:r>
            <a:r>
              <a:rPr lang="ru-RU" sz="1700" dirty="0">
                <a:latin typeface="Book Antiqua" panose="02040602050305030304" pitchFamily="18" charset="0"/>
              </a:rPr>
              <a:t> для </a:t>
            </a:r>
            <a:r>
              <a:rPr lang="ru-RU" sz="1700" dirty="0" err="1">
                <a:latin typeface="Book Antiqua" panose="02040602050305030304" pitchFamily="18" charset="0"/>
              </a:rPr>
              <a:t>участі</a:t>
            </a:r>
            <a:r>
              <a:rPr lang="ru-RU" sz="1700" dirty="0">
                <a:latin typeface="Book Antiqua" panose="02040602050305030304" pitchFamily="18" charset="0"/>
              </a:rPr>
              <a:t> в </a:t>
            </a:r>
            <a:r>
              <a:rPr lang="ru-RU" sz="1700" dirty="0" err="1">
                <a:latin typeface="Book Antiqua" panose="02040602050305030304" pitchFamily="18" charset="0"/>
              </a:rPr>
              <a:t>різноманітних</a:t>
            </a:r>
            <a:r>
              <a:rPr lang="ru-RU" sz="1700" dirty="0">
                <a:latin typeface="Book Antiqua" panose="02040602050305030304" pitchFamily="18" charset="0"/>
              </a:rPr>
              <a:t> конкурсах.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10. </a:t>
            </a:r>
            <a:r>
              <a:rPr lang="ru-RU" sz="1700" dirty="0" err="1">
                <a:latin typeface="Book Antiqua" panose="02040602050305030304" pitchFamily="18" charset="0"/>
              </a:rPr>
              <a:t>Накопичення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ілюстративних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матеріалів</a:t>
            </a:r>
            <a:r>
              <a:rPr lang="ru-RU" sz="1700" dirty="0">
                <a:latin typeface="Book Antiqua" panose="02040602050305030304" pitchFamily="18" charset="0"/>
              </a:rPr>
              <a:t> для </a:t>
            </a:r>
            <a:r>
              <a:rPr lang="ru-RU" sz="1700" dirty="0" err="1">
                <a:latin typeface="Book Antiqua" panose="02040602050305030304" pitchFamily="18" charset="0"/>
              </a:rPr>
              <a:t>випуску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санбюле</a:t>
            </a:r>
            <a:r>
              <a:rPr lang="ru-RU" sz="1700" dirty="0">
                <a:latin typeface="Book Antiqua" panose="02040602050305030304" pitchFamily="18" charset="0"/>
              </a:rPr>
              <a:t>« </a:t>
            </a:r>
            <a:r>
              <a:rPr lang="ru-RU" sz="1700" dirty="0" err="1">
                <a:latin typeface="Book Antiqua" panose="02040602050305030304" pitchFamily="18" charset="0"/>
              </a:rPr>
              <a:t>порад</a:t>
            </a:r>
            <a:r>
              <a:rPr lang="ru-RU" sz="1700" dirty="0">
                <a:latin typeface="Book Antiqua" panose="02040602050305030304" pitchFamily="18" charset="0"/>
              </a:rPr>
              <a:t> для </a:t>
            </a:r>
            <a:r>
              <a:rPr lang="ru-RU" sz="1700" dirty="0" err="1">
                <a:latin typeface="Book Antiqua" panose="02040602050305030304" pitchFamily="18" charset="0"/>
              </a:rPr>
              <a:t>батьків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оформлення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презентацій</a:t>
            </a:r>
            <a:r>
              <a:rPr lang="ru-RU" sz="1700" dirty="0">
                <a:latin typeface="Book Antiqua" panose="02040602050305030304" pitchFamily="18" charset="0"/>
              </a:rPr>
              <a:t>, </a:t>
            </a:r>
            <a:r>
              <a:rPr lang="ru-RU" sz="1700" dirty="0" err="1">
                <a:latin typeface="Book Antiqua" panose="02040602050305030304" pitchFamily="18" charset="0"/>
              </a:rPr>
              <a:t>буклетів</a:t>
            </a:r>
            <a:r>
              <a:rPr lang="ru-RU" sz="1700" dirty="0"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11. </a:t>
            </a:r>
            <a:r>
              <a:rPr lang="ru-RU" sz="1700" dirty="0" err="1">
                <a:latin typeface="Book Antiqua" panose="02040602050305030304" pitchFamily="18" charset="0"/>
              </a:rPr>
              <a:t>Обмін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досвідом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роботи</a:t>
            </a:r>
            <a:r>
              <a:rPr lang="ru-RU" sz="1700" dirty="0">
                <a:latin typeface="Book Antiqua" panose="02040602050305030304" pitchFamily="18" charset="0"/>
              </a:rPr>
              <a:t> з </a:t>
            </a:r>
            <a:r>
              <a:rPr lang="ru-RU" sz="1700" dirty="0" err="1">
                <a:latin typeface="Book Antiqua" panose="02040602050305030304" pitchFamily="18" charset="0"/>
              </a:rPr>
              <a:t>іншими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педагогічними</a:t>
            </a:r>
            <a:r>
              <a:rPr lang="ru-RU" sz="1700" dirty="0">
                <a:latin typeface="Book Antiqua" panose="02040602050305030304" pitchFamily="18" charset="0"/>
              </a:rPr>
              <a:t> </a:t>
            </a:r>
            <a:r>
              <a:rPr lang="ru-RU" sz="1700" dirty="0" err="1">
                <a:latin typeface="Book Antiqua" panose="02040602050305030304" pitchFamily="18" charset="0"/>
              </a:rPr>
              <a:t>колективами</a:t>
            </a:r>
            <a:r>
              <a:rPr lang="ru-RU" sz="1700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384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4F6A3-E77E-4853-AAC0-A3CE513D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498763"/>
            <a:ext cx="10131425" cy="1456267"/>
          </a:xfrm>
        </p:spPr>
        <p:txBody>
          <a:bodyPr>
            <a:prstTxWarp prst="textDeflateTop">
              <a:avLst>
                <a:gd name="adj" fmla="val 24313"/>
              </a:avLst>
            </a:prstTxWarp>
          </a:bodyPr>
          <a:lstStyle/>
          <a:p>
            <a:pPr algn="ctr"/>
            <a:r>
              <a:rPr lang="uk-UA" b="1" dirty="0">
                <a:ln w="3175" cmpd="sng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Використання ІКТ У ПСИХОЛОГІЧНІЙ СЛУЖБІ</a:t>
            </a:r>
            <a:endParaRPr lang="ru-RU" b="1" dirty="0">
              <a:ln w="3175" cmpd="sng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478E54-BE92-44FB-B484-41C0D2E79228}"/>
              </a:ext>
            </a:extLst>
          </p:cNvPr>
          <p:cNvSpPr/>
          <p:nvPr/>
        </p:nvSpPr>
        <p:spPr>
          <a:xfrm>
            <a:off x="767341" y="2508274"/>
            <a:ext cx="9968344" cy="374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1.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Оформлення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ділової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документації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2.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Психологічна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просвіта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та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консультування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педагогів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та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батьків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3.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Використання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мультимедійного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супроводу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при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проведенні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тренінгів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психологічних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ігор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з педагогами.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4.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Обробка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даних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результатів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проведених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досліджень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у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вигляді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схем,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діаграм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5.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Корекційно-розвивальна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робота з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дітьми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за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допомогою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розвивальних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програм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6.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Розробка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презентацій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для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виступу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на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семінарах,конференціях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батьківських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зборах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17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8690C-C692-4388-A2A4-A211FE4A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443345"/>
            <a:ext cx="10131425" cy="1456267"/>
          </a:xfrm>
        </p:spPr>
        <p:txBody>
          <a:bodyPr>
            <a:prstTxWarp prst="textDeflateTop">
              <a:avLst>
                <a:gd name="adj" fmla="val 33827"/>
              </a:avLst>
            </a:prstTxWarp>
          </a:bodyPr>
          <a:lstStyle/>
          <a:p>
            <a:r>
              <a:rPr lang="ru-RU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Форми</a:t>
            </a:r>
            <a:r>
              <a:rPr lang="ru-RU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</a:t>
            </a:r>
            <a:r>
              <a:rPr lang="ru-RU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роботи</a:t>
            </a:r>
            <a:r>
              <a:rPr lang="ru-RU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з </a:t>
            </a:r>
            <a:r>
              <a:rPr lang="ru-RU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використанням</a:t>
            </a:r>
            <a:r>
              <a:rPr lang="ru-RU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ІКТ: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A86EA1-E68A-4D5F-8087-ED1397339EA1}"/>
              </a:ext>
            </a:extLst>
          </p:cNvPr>
          <p:cNvSpPr/>
          <p:nvPr/>
        </p:nvSpPr>
        <p:spPr>
          <a:xfrm>
            <a:off x="1745671" y="2521366"/>
            <a:ext cx="8700656" cy="280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 </a:t>
            </a:r>
          </a:p>
          <a:p>
            <a:pPr indent="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Гурткова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робота;  </a:t>
            </a:r>
          </a:p>
          <a:p>
            <a:pPr indent="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заходи та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ради;  </a:t>
            </a:r>
          </a:p>
          <a:p>
            <a:pPr indent="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Батьківські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  </a:t>
            </a:r>
          </a:p>
          <a:p>
            <a:pPr indent="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Свята,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розваги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348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129FB-F47E-446E-ADCD-51F1AE4C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318655"/>
            <a:ext cx="10131425" cy="1456267"/>
          </a:xfrm>
        </p:spPr>
        <p:txBody>
          <a:bodyPr>
            <a:prstTxWarp prst="textDeflateTop">
              <a:avLst>
                <a:gd name="adj" fmla="val 31924"/>
              </a:avLst>
            </a:prstTxWarp>
          </a:bodyPr>
          <a:lstStyle/>
          <a:p>
            <a:r>
              <a:rPr lang="ru-RU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Труднощі</a:t>
            </a:r>
            <a:r>
              <a:rPr lang="ru-RU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</a:t>
            </a:r>
            <a:r>
              <a:rPr lang="ru-RU" b="1" cap="none" dirty="0" err="1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впровадження</a:t>
            </a:r>
            <a:r>
              <a:rPr lang="ru-RU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</a:rPr>
              <a:t> ІКТ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9C3D93-EA3C-45D4-ABBF-73DB78F12021}"/>
              </a:ext>
            </a:extLst>
          </p:cNvPr>
          <p:cNvSpPr/>
          <p:nvPr/>
        </p:nvSpPr>
        <p:spPr>
          <a:xfrm>
            <a:off x="1260763" y="2465948"/>
            <a:ext cx="9670472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ІКТ­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оснащеність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ДНЗ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мультимедійним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ідеалі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в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мультимедійного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5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F3E69-1739-457E-87A1-5619FD9A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193963"/>
            <a:ext cx="10131425" cy="1456267"/>
          </a:xfrm>
        </p:spPr>
        <p:txBody>
          <a:bodyPr>
            <a:prstTxWarp prst="textDeflateTop">
              <a:avLst>
                <a:gd name="adj" fmla="val 32875"/>
              </a:avLst>
            </a:prstTxWarp>
          </a:bodyPr>
          <a:lstStyle/>
          <a:p>
            <a:pPr algn="ctr"/>
            <a:r>
              <a:rPr lang="en-US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Google</a:t>
            </a:r>
            <a:r>
              <a:rPr lang="uk-UA" b="1" cap="none" dirty="0">
                <a:ln w="0">
                  <a:solidFill>
                    <a:srgbClr val="002060"/>
                  </a:solidFill>
                </a:ln>
                <a:solidFill>
                  <a:srgbClr val="42AFB6"/>
                </a:solidFill>
                <a:latin typeface="Book Antiqua" panose="02040602050305030304" pitchFamily="18" charset="0"/>
                <a:cs typeface="Times New Roman" pitchFamily="18" charset="0"/>
              </a:rPr>
              <a:t> програми та інструменти </a:t>
            </a:r>
            <a:endParaRPr lang="ru-RU" b="1" cap="none" dirty="0">
              <a:ln w="0">
                <a:solidFill>
                  <a:srgbClr val="002060"/>
                </a:solidFill>
              </a:ln>
              <a:solidFill>
                <a:srgbClr val="42AFB6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39217-F545-463A-8580-4300F3512E90}"/>
              </a:ext>
            </a:extLst>
          </p:cNvPr>
          <p:cNvSpPr txBox="1"/>
          <p:nvPr/>
        </p:nvSpPr>
        <p:spPr>
          <a:xfrm>
            <a:off x="7139419" y="2818681"/>
            <a:ext cx="44741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Це основна панель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Google 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 інструментів, яку ми можемо побачити, зайшовши у свій обліковий запис зі стаціонарного  комп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`</a:t>
            </a:r>
            <a:r>
              <a:rPr lang="uk-UA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ютера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 або  іншого пристрою, наприклад, мобільного телефону, ноутбуку чи планшету.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BA6433-2FEA-400B-92CB-AB2FDB3C3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" y="1794243"/>
            <a:ext cx="6517697" cy="45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00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21799</TotalTime>
  <Words>518</Words>
  <Application>Microsoft Office PowerPoint</Application>
  <PresentationFormat>Широкоэкранный</PresentationFormat>
  <Paragraphs>90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Times New Roman</vt:lpstr>
      <vt:lpstr>Wingdings</vt:lpstr>
      <vt:lpstr>Небесная</vt:lpstr>
      <vt:lpstr>Презентация PowerPoint</vt:lpstr>
      <vt:lpstr>Тема семінара: «Що ми можемо зробити з ІКТ?»</vt:lpstr>
      <vt:lpstr>Презентация PowerPoint</vt:lpstr>
      <vt:lpstr>Використання ікт в правлінській діяльності</vt:lpstr>
      <vt:lpstr>Використання ІКТ у методичній роботі</vt:lpstr>
      <vt:lpstr>Використання ІКТ У ПСИХОЛОГІЧНІЙ СЛУЖБІ</vt:lpstr>
      <vt:lpstr>Форми роботи з використанням ІКТ:</vt:lpstr>
      <vt:lpstr>Труднощі впровадження ІКТ</vt:lpstr>
      <vt:lpstr>Google програми та інструменти </vt:lpstr>
      <vt:lpstr>Google програми та інструменти </vt:lpstr>
      <vt:lpstr>Програма Meet (зустріч) </vt:lpstr>
      <vt:lpstr> Програма Hangouts</vt:lpstr>
      <vt:lpstr>Google сайт</vt:lpstr>
      <vt:lpstr>Google форми</vt:lpstr>
      <vt:lpstr>Google Classroom</vt:lpstr>
      <vt:lpstr>Thinlink –  “Жива картинка”</vt:lpstr>
      <vt:lpstr>Potoon – “Жива книга”</vt:lpstr>
      <vt:lpstr>LearningApps</vt:lpstr>
      <vt:lpstr>Ourboox – створення електронних книг</vt:lpstr>
      <vt:lpstr>TedED</vt:lpstr>
      <vt:lpstr>Pixton - Комікси</vt:lpstr>
      <vt:lpstr>Powerpoint</vt:lpstr>
      <vt:lpstr>Висновки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Lana Kravchuk</cp:lastModifiedBy>
  <cp:revision>1822</cp:revision>
  <dcterms:created xsi:type="dcterms:W3CDTF">2017-12-05T16:25:52Z</dcterms:created>
  <dcterms:modified xsi:type="dcterms:W3CDTF">2019-10-06T16:10:14Z</dcterms:modified>
</cp:coreProperties>
</file>