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1143000" y="1122480"/>
            <a:ext cx="6856920" cy="1106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1143000" y="1122480"/>
            <a:ext cx="6856920" cy="1106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6" name="Picture 105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  <p:pic>
        <p:nvPicPr>
          <p:cNvPr id="107" name="Picture 106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1143000" y="1122480"/>
            <a:ext cx="6856920" cy="1106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2" name="Picture 141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  <p:pic>
        <p:nvPicPr>
          <p:cNvPr id="143" name="Picture 142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subTitle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ubTitle"/>
          </p:nvPr>
        </p:nvSpPr>
        <p:spPr>
          <a:xfrm>
            <a:off x="1143000" y="1122480"/>
            <a:ext cx="6856920" cy="1106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4" name="PlaceHolder 5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143000" y="1122480"/>
            <a:ext cx="6856920" cy="1106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78" name="Picture 177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  <p:pic>
        <p:nvPicPr>
          <p:cNvPr id="179" name="Picture 178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subTitle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ubTitle"/>
          </p:nvPr>
        </p:nvSpPr>
        <p:spPr>
          <a:xfrm>
            <a:off x="1143000" y="1122480"/>
            <a:ext cx="6856920" cy="1106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214" name="Picture 213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  <p:pic>
        <p:nvPicPr>
          <p:cNvPr id="215" name="Picture 214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9" name="PlaceHolder 2"/>
          <p:cNvSpPr>
            <a:spLocks noGrp="1"/>
          </p:cNvSpPr>
          <p:nvPr>
            <p:ph type="subTitle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subTitle"/>
          </p:nvPr>
        </p:nvSpPr>
        <p:spPr>
          <a:xfrm>
            <a:off x="1143000" y="1122480"/>
            <a:ext cx="6856920" cy="1106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4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8" name="PlaceHolder 4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46566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6" name="PlaceHolder 5"/>
          <p:cNvSpPr>
            <a:spLocks noGrp="1"/>
          </p:cNvSpPr>
          <p:nvPr>
            <p:ph type="body"/>
          </p:nvPr>
        </p:nvSpPr>
        <p:spPr>
          <a:xfrm>
            <a:off x="1143000" y="446652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250" name="Picture 249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  <p:pic>
        <p:nvPicPr>
          <p:cNvPr id="251" name="Picture 250"/>
          <p:cNvPicPr/>
          <p:nvPr/>
        </p:nvPicPr>
        <p:blipFill>
          <a:blip r:embed="rId2" cstate="print"/>
          <a:stretch/>
        </p:blipFill>
        <p:spPr>
          <a:xfrm>
            <a:off x="3534480" y="3602160"/>
            <a:ext cx="2073600" cy="165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56600" y="3602160"/>
            <a:ext cx="334584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143000" y="4466520"/>
            <a:ext cx="6856920" cy="789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6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1143000" y="3602160"/>
            <a:ext cx="6856920" cy="16545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9.xml"/><Relationship Id="rId4" Type="http://schemas.openxmlformats.org/officeDocument/2006/relationships/hyperlink" Target="https://www.mindmeister.com/108253331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611280" y="0"/>
            <a:ext cx="85316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2"/>
          <p:cNvSpPr/>
          <p:nvPr/>
        </p:nvSpPr>
        <p:spPr>
          <a:xfrm>
            <a:off x="690120" y="1500480"/>
            <a:ext cx="7771320" cy="1513440"/>
          </a:xfrm>
          <a:prstGeom prst="rect">
            <a:avLst/>
          </a:prstGeom>
          <a:solidFill>
            <a:srgbClr val="30937B"/>
          </a:solidFill>
          <a:ln w="12600">
            <a:solidFill>
              <a:srgbClr val="236C5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askerville Old Face"/>
                <a:ea typeface="DejaVu Sans"/>
              </a:rPr>
              <a:t>Виробнича практика у ЗДО №581</a:t>
            </a:r>
            <a:endParaRPr/>
          </a:p>
        </p:txBody>
      </p:sp>
      <p:sp>
        <p:nvSpPr>
          <p:cNvPr id="254" name="CustomShape 3"/>
          <p:cNvSpPr/>
          <p:nvPr/>
        </p:nvSpPr>
        <p:spPr>
          <a:xfrm>
            <a:off x="690120" y="3245040"/>
            <a:ext cx="7750800" cy="3177720"/>
          </a:xfrm>
          <a:prstGeom prst="rect">
            <a:avLst/>
          </a:prstGeom>
          <a:solidFill>
            <a:srgbClr val="FFFFFF"/>
          </a:solidFill>
          <a:ln w="12600">
            <a:solidFill>
              <a:srgbClr val="44C1A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200" b="1" strike="noStrike" spc="-1">
                <a:solidFill>
                  <a:srgbClr val="297D53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Виконавець: студентка групи ДОМ3-17-2Оз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55" name="CustomShape 4"/>
          <p:cNvSpPr/>
          <p:nvPr/>
        </p:nvSpPr>
        <p:spPr>
          <a:xfrm>
            <a:off x="3979800" y="6423840"/>
            <a:ext cx="107208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Київ — 2018 рік</a:t>
            </a:r>
            <a:endParaRPr/>
          </a:p>
        </p:txBody>
      </p:sp>
      <p:pic>
        <p:nvPicPr>
          <p:cNvPr id="256" name="Picture 2"/>
          <p:cNvPicPr/>
          <p:nvPr/>
        </p:nvPicPr>
        <p:blipFill>
          <a:blip r:embed="rId2" cstate="print"/>
          <a:stretch/>
        </p:blipFill>
        <p:spPr>
          <a:xfrm>
            <a:off x="48240" y="0"/>
            <a:ext cx="1241640" cy="149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-143280" y="72000"/>
            <a:ext cx="9142920" cy="69372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Семінар-практикум на тему: ІКТ-компетентність вихователів  </a:t>
            </a:r>
            <a:endParaRPr/>
          </a:p>
        </p:txBody>
      </p:sp>
      <p:pic>
        <p:nvPicPr>
          <p:cNvPr id="306" name="Picture 305"/>
          <p:cNvPicPr/>
          <p:nvPr/>
        </p:nvPicPr>
        <p:blipFill>
          <a:blip r:embed="rId2" cstate="print"/>
          <a:stretch/>
        </p:blipFill>
        <p:spPr>
          <a:xfrm rot="5400000">
            <a:off x="2334960" y="229680"/>
            <a:ext cx="4510080" cy="5718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ustomShape 1"/>
          <p:cNvSpPr/>
          <p:nvPr/>
        </p:nvSpPr>
        <p:spPr>
          <a:xfrm>
            <a:off x="-72000" y="314280"/>
            <a:ext cx="9142920" cy="69372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Методичні рекомендації</a:t>
            </a:r>
            <a:endParaRPr/>
          </a:p>
        </p:txBody>
      </p:sp>
      <p:pic>
        <p:nvPicPr>
          <p:cNvPr id="308" name="Picture 2"/>
          <p:cNvPicPr/>
          <p:nvPr/>
        </p:nvPicPr>
        <p:blipFill>
          <a:blip r:embed="rId2" cstate="print"/>
          <a:stretch/>
        </p:blipFill>
        <p:spPr>
          <a:xfrm>
            <a:off x="52920" y="69480"/>
            <a:ext cx="900360" cy="1134720"/>
          </a:xfrm>
          <a:prstGeom prst="rect">
            <a:avLst/>
          </a:prstGeom>
          <a:ln>
            <a:noFill/>
          </a:ln>
        </p:spPr>
      </p:pic>
      <p:sp>
        <p:nvSpPr>
          <p:cNvPr id="309" name="CustomShape 2"/>
          <p:cNvSpPr/>
          <p:nvPr/>
        </p:nvSpPr>
        <p:spPr>
          <a:xfrm>
            <a:off x="288000" y="648000"/>
            <a:ext cx="89049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CustomShape 3"/>
          <p:cNvSpPr/>
          <p:nvPr/>
        </p:nvSpPr>
        <p:spPr>
          <a:xfrm>
            <a:off x="611280" y="-60120"/>
            <a:ext cx="85316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CustomShape 4"/>
          <p:cNvSpPr/>
          <p:nvPr/>
        </p:nvSpPr>
        <p:spPr>
          <a:xfrm>
            <a:off x="194040" y="2011320"/>
            <a:ext cx="7872120" cy="188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800" strike="noStrike" spc="-1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</p:txBody>
      </p:sp>
      <p:sp>
        <p:nvSpPr>
          <p:cNvPr id="312" name="TextShape 5"/>
          <p:cNvSpPr txBox="1"/>
          <p:nvPr/>
        </p:nvSpPr>
        <p:spPr>
          <a:xfrm>
            <a:off x="210240" y="2123640"/>
            <a:ext cx="8803440" cy="3161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1800" spc="-1">
                <a:latin typeface="Arial"/>
              </a:rPr>
              <a:t>1. Постійно оновлювати інформацію на сайті садочку.</a:t>
            </a:r>
            <a:endParaRPr/>
          </a:p>
          <a:p>
            <a:endParaRPr/>
          </a:p>
          <a:p>
            <a:r>
              <a:rPr lang="ru-RU" sz="1800" spc="-1">
                <a:latin typeface="Arial"/>
              </a:rPr>
              <a:t>2. Підвищувати ІК-компетентність працівників ЗДО.</a:t>
            </a:r>
            <a:endParaRPr/>
          </a:p>
          <a:p>
            <a:endParaRPr/>
          </a:p>
          <a:p>
            <a:r>
              <a:rPr lang="ru-RU" sz="1800" spc="-1">
                <a:latin typeface="Arial"/>
              </a:rPr>
              <a:t>3. Поращити інфраструктуру та програмне зебезпечення ЗДО. </a:t>
            </a:r>
            <a:endParaRPr/>
          </a:p>
          <a:p>
            <a:endParaRPr/>
          </a:p>
          <a:p>
            <a:r>
              <a:rPr lang="ru-RU" sz="1800" spc="-1">
                <a:latin typeface="Arial"/>
              </a:rPr>
              <a:t>4. Створити сторінку в соціальній мережі.</a:t>
            </a:r>
            <a:endParaRPr/>
          </a:p>
          <a:p>
            <a:endParaRPr/>
          </a:p>
          <a:p>
            <a:r>
              <a:rPr lang="ru-RU" sz="1800" spc="-1">
                <a:latin typeface="Arial"/>
              </a:rPr>
              <a:t>5. Педагогічним працівниам активну участь у семінарах, тренінгах, конференціях різного рівня щодо застосування ІКТ у навчальній практиці;</a:t>
            </a:r>
            <a:endParaRPr/>
          </a:p>
          <a:p>
            <a:endParaRPr/>
          </a:p>
          <a:p>
            <a:r>
              <a:rPr lang="ru-RU" sz="1800" spc="-1">
                <a:latin typeface="Arial"/>
              </a:rPr>
              <a:t>6. Створити електронні бази даних педагогічних кадрів.</a:t>
            </a:r>
            <a:endParaRPr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0800" y="2584440"/>
            <a:ext cx="9142920" cy="4377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Дякую за увагу!</a:t>
            </a:r>
            <a:endParaRPr/>
          </a:p>
        </p:txBody>
      </p:sp>
      <p:pic>
        <p:nvPicPr>
          <p:cNvPr id="314" name="Picture 2"/>
          <p:cNvPicPr/>
          <p:nvPr/>
        </p:nvPicPr>
        <p:blipFill>
          <a:blip r:embed="rId2" cstate="print"/>
          <a:stretch/>
        </p:blipFill>
        <p:spPr>
          <a:xfrm>
            <a:off x="59040" y="2340720"/>
            <a:ext cx="900360" cy="1051200"/>
          </a:xfrm>
          <a:prstGeom prst="rect">
            <a:avLst/>
          </a:prstGeom>
          <a:ln>
            <a:noFill/>
          </a:ln>
        </p:spPr>
      </p:pic>
      <p:sp>
        <p:nvSpPr>
          <p:cNvPr id="315" name="CustomShape 2"/>
          <p:cNvSpPr/>
          <p:nvPr/>
        </p:nvSpPr>
        <p:spPr>
          <a:xfrm>
            <a:off x="119160" y="981000"/>
            <a:ext cx="89049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6" name="CustomShape 3"/>
          <p:cNvSpPr/>
          <p:nvPr/>
        </p:nvSpPr>
        <p:spPr>
          <a:xfrm>
            <a:off x="611280" y="0"/>
            <a:ext cx="85316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Picture 4"/>
          <p:cNvPicPr/>
          <p:nvPr/>
        </p:nvPicPr>
        <p:blipFill>
          <a:blip r:embed="rId2" cstate="print"/>
          <a:stretch/>
        </p:blipFill>
        <p:spPr>
          <a:xfrm>
            <a:off x="0" y="3240"/>
            <a:ext cx="9149400" cy="1327680"/>
          </a:xfrm>
          <a:prstGeom prst="rect">
            <a:avLst/>
          </a:prstGeom>
          <a:ln>
            <a:noFill/>
          </a:ln>
        </p:spPr>
      </p:pic>
      <p:sp>
        <p:nvSpPr>
          <p:cNvPr id="258" name="CustomShape 1"/>
          <p:cNvSpPr/>
          <p:nvPr/>
        </p:nvSpPr>
        <p:spPr>
          <a:xfrm>
            <a:off x="882720" y="296640"/>
            <a:ext cx="8279280" cy="57060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TextShape 2"/>
          <p:cNvSpPr txBox="1"/>
          <p:nvPr/>
        </p:nvSpPr>
        <p:spPr>
          <a:xfrm>
            <a:off x="0" y="1224000"/>
            <a:ext cx="9225720" cy="5209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1800" spc="-1">
                <a:latin typeface="Arial"/>
              </a:rPr>
              <a:t>Завдання 1</a:t>
            </a:r>
            <a:endParaRPr/>
          </a:p>
          <a:p>
            <a:r>
              <a:rPr lang="ru-RU" sz="1800" spc="-1">
                <a:latin typeface="Arial"/>
              </a:rPr>
              <a:t>1.1 Моніторинг впровадження ІКТ в освітній установі</a:t>
            </a:r>
            <a:endParaRPr/>
          </a:p>
          <a:p>
            <a:r>
              <a:rPr lang="ru-RU" sz="1800" spc="-1">
                <a:latin typeface="Arial"/>
              </a:rPr>
              <a:t>Аналіз освітньої політики з питань впровадження ІКТ. Інтерв’ю з керівником навчального закладу та його заступниками.</a:t>
            </a:r>
            <a:endParaRPr/>
          </a:p>
          <a:p>
            <a:r>
              <a:rPr lang="ru-RU" sz="1800" spc="-1">
                <a:latin typeface="Arial"/>
              </a:rPr>
              <a:t>1.2ІК-компетентності науково-педагогічних працівників, вчителів та вихователів закладу. Створення анкети. Проведення анкетування. Аналіз результатів анкетування.</a:t>
            </a:r>
            <a:endParaRPr/>
          </a:p>
          <a:p>
            <a:r>
              <a:rPr lang="ru-RU" sz="1800" spc="-1">
                <a:latin typeface="Arial"/>
              </a:rPr>
              <a:t>1.3Аналіз ІТ інфраструктури навчального закладу (апаратне, програмне, інформаційне, навчально-наукове забезпечення)</a:t>
            </a:r>
            <a:endParaRPr/>
          </a:p>
          <a:p>
            <a:r>
              <a:rPr lang="ru-RU" sz="1800" spc="-1">
                <a:latin typeface="Arial"/>
              </a:rPr>
              <a:t>Завдання 2 (Завдання на вибір)</a:t>
            </a:r>
            <a:endParaRPr/>
          </a:p>
          <a:p>
            <a:r>
              <a:rPr lang="ru-RU" sz="1800" spc="-1">
                <a:latin typeface="Arial"/>
              </a:rPr>
              <a:t>Розробити блог консультацій</a:t>
            </a:r>
            <a:endParaRPr/>
          </a:p>
          <a:p>
            <a:r>
              <a:rPr lang="ru-RU" sz="1800" spc="-1">
                <a:latin typeface="Arial"/>
              </a:rPr>
              <a:t>Сайт установи</a:t>
            </a:r>
            <a:endParaRPr/>
          </a:p>
          <a:p>
            <a:r>
              <a:rPr lang="ru-RU" sz="1800" spc="-1">
                <a:latin typeface="Arial"/>
              </a:rPr>
              <a:t>Гугл- календар для співробітників, керівників</a:t>
            </a:r>
            <a:endParaRPr/>
          </a:p>
          <a:p>
            <a:r>
              <a:rPr lang="ru-RU" sz="1800" spc="-1">
                <a:latin typeface="Arial"/>
              </a:rPr>
              <a:t>Гугл-групу для відображення основної діяльності установи</a:t>
            </a:r>
            <a:endParaRPr/>
          </a:p>
          <a:p>
            <a:r>
              <a:rPr lang="ru-RU" sz="1800" spc="-1">
                <a:latin typeface="Arial"/>
              </a:rPr>
              <a:t>Електронний навчальний курс для підвищення ІК-компетентності співробітників установи</a:t>
            </a:r>
            <a:endParaRPr/>
          </a:p>
          <a:p>
            <a:r>
              <a:rPr lang="ru-RU" sz="1800" spc="-1">
                <a:latin typeface="Arial"/>
              </a:rPr>
              <a:t>Завдання 3</a:t>
            </a:r>
            <a:endParaRPr/>
          </a:p>
          <a:p>
            <a:r>
              <a:rPr lang="ru-RU" sz="1800" spc="-1">
                <a:latin typeface="Arial"/>
              </a:rPr>
              <a:t>Провести семінар (тренінг) для співробітників / вчителів / вихователів з використання ІКТ в освіті або виступ на вченій раді / педраді щодо можливостей онлайн навчання.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Picture 2"/>
          <p:cNvPicPr/>
          <p:nvPr/>
        </p:nvPicPr>
        <p:blipFill>
          <a:blip r:embed="rId2" cstate="print"/>
          <a:stretch/>
        </p:blipFill>
        <p:spPr>
          <a:xfrm>
            <a:off x="48240" y="0"/>
            <a:ext cx="900360" cy="1087560"/>
          </a:xfrm>
          <a:prstGeom prst="rect">
            <a:avLst/>
          </a:prstGeom>
          <a:ln>
            <a:noFill/>
          </a:ln>
        </p:spPr>
      </p:pic>
      <p:sp>
        <p:nvSpPr>
          <p:cNvPr id="261" name="CustomShape 1"/>
          <p:cNvSpPr/>
          <p:nvPr/>
        </p:nvSpPr>
        <p:spPr>
          <a:xfrm>
            <a:off x="-45360" y="2016000"/>
            <a:ext cx="8804520" cy="353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262" name="TextShape 2"/>
          <p:cNvSpPr txBox="1"/>
          <p:nvPr/>
        </p:nvSpPr>
        <p:spPr>
          <a:xfrm>
            <a:off x="367200" y="1700640"/>
            <a:ext cx="8489520" cy="239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1800" spc="-1">
                <a:latin typeface="Arial"/>
              </a:rPr>
              <a:t>Завдання 4</a:t>
            </a:r>
            <a:endParaRPr/>
          </a:p>
          <a:p>
            <a:endParaRPr/>
          </a:p>
          <a:p>
            <a:r>
              <a:rPr lang="ru-RU" sz="1800" spc="-1">
                <a:latin typeface="Arial"/>
              </a:rPr>
              <a:t>Методичні рекомендації</a:t>
            </a:r>
            <a:endParaRPr/>
          </a:p>
          <a:p>
            <a:r>
              <a:rPr lang="ru-RU" sz="1800" spc="-1">
                <a:latin typeface="Arial"/>
              </a:rPr>
              <a:t>Підготувати методичні рекомендації до</a:t>
            </a:r>
            <a:endParaRPr/>
          </a:p>
          <a:p>
            <a:endParaRPr/>
          </a:p>
          <a:p>
            <a:r>
              <a:rPr lang="ru-RU" sz="1800" spc="-1">
                <a:latin typeface="Arial"/>
              </a:rPr>
              <a:t>проектування інформаційного освітнього середовища установи,</a:t>
            </a:r>
            <a:endParaRPr/>
          </a:p>
          <a:p>
            <a:r>
              <a:rPr lang="ru-RU" sz="1800" spc="-1">
                <a:latin typeface="Arial"/>
              </a:rPr>
              <a:t>модернізації ІТ інфраструктури.</a:t>
            </a:r>
            <a:endParaRPr/>
          </a:p>
          <a:p>
            <a:r>
              <a:rPr lang="ru-RU" sz="1800" spc="-1">
                <a:latin typeface="Arial"/>
              </a:rPr>
              <a:t>формування ІК- компетентності співробітників, вчителів, вихователів установи</a:t>
            </a:r>
            <a:endParaRPr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-70920" y="195120"/>
            <a:ext cx="9142920" cy="4528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Моніторинг впровадження ІКТ в ЗДО</a:t>
            </a:r>
            <a:endParaRPr/>
          </a:p>
        </p:txBody>
      </p:sp>
      <p:sp>
        <p:nvSpPr>
          <p:cNvPr id="264" name="CustomShape 2"/>
          <p:cNvSpPr/>
          <p:nvPr/>
        </p:nvSpPr>
        <p:spPr>
          <a:xfrm>
            <a:off x="119160" y="981000"/>
            <a:ext cx="89049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CustomShape 3"/>
          <p:cNvSpPr/>
          <p:nvPr/>
        </p:nvSpPr>
        <p:spPr>
          <a:xfrm>
            <a:off x="611280" y="0"/>
            <a:ext cx="85316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6" name="CustomShape 4"/>
          <p:cNvSpPr/>
          <p:nvPr/>
        </p:nvSpPr>
        <p:spPr>
          <a:xfrm>
            <a:off x="4520520" y="3330360"/>
            <a:ext cx="180000" cy="23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CustomShape 5"/>
          <p:cNvSpPr/>
          <p:nvPr/>
        </p:nvSpPr>
        <p:spPr>
          <a:xfrm>
            <a:off x="4520520" y="3330360"/>
            <a:ext cx="180000" cy="23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CustomShape 6"/>
          <p:cNvSpPr/>
          <p:nvPr/>
        </p:nvSpPr>
        <p:spPr>
          <a:xfrm>
            <a:off x="4520520" y="3330360"/>
            <a:ext cx="180000" cy="23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9" name="CustomShape 7"/>
          <p:cNvSpPr/>
          <p:nvPr/>
        </p:nvSpPr>
        <p:spPr>
          <a:xfrm>
            <a:off x="4520520" y="3330360"/>
            <a:ext cx="180000" cy="23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CustomShape 8"/>
          <p:cNvSpPr/>
          <p:nvPr/>
        </p:nvSpPr>
        <p:spPr>
          <a:xfrm>
            <a:off x="4520520" y="3330360"/>
            <a:ext cx="180000" cy="23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71" name="Picture 270"/>
          <p:cNvPicPr/>
          <p:nvPr/>
        </p:nvPicPr>
        <p:blipFill>
          <a:blip r:embed="rId2" cstate="print"/>
          <a:stretch/>
        </p:blipFill>
        <p:spPr>
          <a:xfrm>
            <a:off x="2761200" y="2304000"/>
            <a:ext cx="3142800" cy="210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0" y="252360"/>
            <a:ext cx="9142920" cy="4528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Матеріально-технічна база</a:t>
            </a:r>
            <a:endParaRPr/>
          </a:p>
        </p:txBody>
      </p:sp>
      <p:pic>
        <p:nvPicPr>
          <p:cNvPr id="273" name="Picture 2"/>
          <p:cNvPicPr/>
          <p:nvPr/>
        </p:nvPicPr>
        <p:blipFill>
          <a:blip r:embed="rId2" cstate="print"/>
          <a:stretch/>
        </p:blipFill>
        <p:spPr>
          <a:xfrm>
            <a:off x="48240" y="0"/>
            <a:ext cx="900360" cy="1087560"/>
          </a:xfrm>
          <a:prstGeom prst="rect">
            <a:avLst/>
          </a:prstGeom>
          <a:ln>
            <a:noFill/>
          </a:ln>
        </p:spPr>
      </p:pic>
      <p:sp>
        <p:nvSpPr>
          <p:cNvPr id="274" name="CustomShape 2"/>
          <p:cNvSpPr/>
          <p:nvPr/>
        </p:nvSpPr>
        <p:spPr>
          <a:xfrm>
            <a:off x="119160" y="981000"/>
            <a:ext cx="89049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CustomShape 3"/>
          <p:cNvSpPr/>
          <p:nvPr/>
        </p:nvSpPr>
        <p:spPr>
          <a:xfrm>
            <a:off x="611280" y="0"/>
            <a:ext cx="85316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4"/>
          <p:cNvSpPr/>
          <p:nvPr/>
        </p:nvSpPr>
        <p:spPr>
          <a:xfrm>
            <a:off x="-6840" y="1020600"/>
            <a:ext cx="8904960" cy="51328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50000"/>
              </a:lnSpc>
            </a:pPr>
            <a:r>
              <a:rPr lang="ru-RU" sz="1600" b="1" strike="noStrike" spc="-1">
                <a:solidFill>
                  <a:srgbClr val="30937B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….</a:t>
            </a:r>
            <a:endParaRPr/>
          </a:p>
          <a:p>
            <a:pPr algn="ctr">
              <a:lnSpc>
                <a:spcPct val="150000"/>
              </a:lnSpc>
            </a:pPr>
            <a:endParaRPr/>
          </a:p>
        </p:txBody>
      </p:sp>
      <p:pic>
        <p:nvPicPr>
          <p:cNvPr id="277" name="Picture 2"/>
          <p:cNvPicPr/>
          <p:nvPr/>
        </p:nvPicPr>
        <p:blipFill>
          <a:blip r:embed="rId3" cstate="print"/>
          <a:srcRect l="19335" t="21471" r="21532" b="12500"/>
          <a:stretch/>
        </p:blipFill>
        <p:spPr>
          <a:xfrm>
            <a:off x="1065600" y="1050840"/>
            <a:ext cx="7285680" cy="4924440"/>
          </a:xfrm>
          <a:prstGeom prst="rect">
            <a:avLst/>
          </a:prstGeom>
          <a:ln w="9360">
            <a:noFill/>
          </a:ln>
        </p:spPr>
      </p:pic>
      <p:sp>
        <p:nvSpPr>
          <p:cNvPr id="278" name="CustomShape 5"/>
          <p:cNvSpPr/>
          <p:nvPr/>
        </p:nvSpPr>
        <p:spPr>
          <a:xfrm>
            <a:off x="2003040" y="4740120"/>
            <a:ext cx="2551320" cy="65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00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4"/>
              </a:rPr>
              <a:t>https://www.mindmeister.com/1082533315</a:t>
            </a:r>
            <a:endParaRPr/>
          </a:p>
          <a:p>
            <a:endParaRPr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0" y="252360"/>
            <a:ext cx="9142920" cy="4528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Google- опитувальник</a:t>
            </a:r>
            <a:endParaRPr/>
          </a:p>
        </p:txBody>
      </p:sp>
      <p:pic>
        <p:nvPicPr>
          <p:cNvPr id="280" name="Picture 2"/>
          <p:cNvPicPr/>
          <p:nvPr/>
        </p:nvPicPr>
        <p:blipFill>
          <a:blip r:embed="rId2" cstate="print"/>
          <a:stretch/>
        </p:blipFill>
        <p:spPr>
          <a:xfrm>
            <a:off x="48240" y="0"/>
            <a:ext cx="900360" cy="1087560"/>
          </a:xfrm>
          <a:prstGeom prst="rect">
            <a:avLst/>
          </a:prstGeom>
          <a:ln>
            <a:noFill/>
          </a:ln>
        </p:spPr>
      </p:pic>
      <p:sp>
        <p:nvSpPr>
          <p:cNvPr id="281" name="CustomShape 2"/>
          <p:cNvSpPr/>
          <p:nvPr/>
        </p:nvSpPr>
        <p:spPr>
          <a:xfrm>
            <a:off x="119160" y="981000"/>
            <a:ext cx="89049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CustomShape 3"/>
          <p:cNvSpPr/>
          <p:nvPr/>
        </p:nvSpPr>
        <p:spPr>
          <a:xfrm>
            <a:off x="611280" y="0"/>
            <a:ext cx="85316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CustomShape 4"/>
          <p:cNvSpPr/>
          <p:nvPr/>
        </p:nvSpPr>
        <p:spPr>
          <a:xfrm>
            <a:off x="167040" y="843120"/>
            <a:ext cx="8904960" cy="51328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50000"/>
              </a:lnSpc>
            </a:pPr>
            <a:endParaRPr/>
          </a:p>
          <a:p>
            <a:pPr algn="ctr">
              <a:lnSpc>
                <a:spcPct val="150000"/>
              </a:lnSpc>
            </a:pPr>
            <a:endParaRPr/>
          </a:p>
        </p:txBody>
      </p:sp>
      <p:pic>
        <p:nvPicPr>
          <p:cNvPr id="284" name="Picture 283"/>
          <p:cNvPicPr/>
          <p:nvPr/>
        </p:nvPicPr>
        <p:blipFill>
          <a:blip r:embed="rId3" cstate="print"/>
          <a:stretch/>
        </p:blipFill>
        <p:spPr>
          <a:xfrm>
            <a:off x="39960" y="1118160"/>
            <a:ext cx="9143640" cy="514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0" y="252360"/>
            <a:ext cx="9142920" cy="4528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Результати анкетування</a:t>
            </a:r>
            <a:endParaRPr/>
          </a:p>
        </p:txBody>
      </p:sp>
      <p:pic>
        <p:nvPicPr>
          <p:cNvPr id="286" name="Picture 2"/>
          <p:cNvPicPr/>
          <p:nvPr/>
        </p:nvPicPr>
        <p:blipFill>
          <a:blip r:embed="rId2" cstate="print"/>
          <a:stretch/>
        </p:blipFill>
        <p:spPr>
          <a:xfrm>
            <a:off x="48240" y="0"/>
            <a:ext cx="900360" cy="1087560"/>
          </a:xfrm>
          <a:prstGeom prst="rect">
            <a:avLst/>
          </a:prstGeom>
          <a:ln>
            <a:noFill/>
          </a:ln>
        </p:spPr>
      </p:pic>
      <p:sp>
        <p:nvSpPr>
          <p:cNvPr id="287" name="CustomShape 2"/>
          <p:cNvSpPr/>
          <p:nvPr/>
        </p:nvSpPr>
        <p:spPr>
          <a:xfrm>
            <a:off x="119160" y="981000"/>
            <a:ext cx="89049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CustomShape 3"/>
          <p:cNvSpPr/>
          <p:nvPr/>
        </p:nvSpPr>
        <p:spPr>
          <a:xfrm>
            <a:off x="611280" y="0"/>
            <a:ext cx="85316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89" name="Picture 288"/>
          <p:cNvPicPr/>
          <p:nvPr/>
        </p:nvPicPr>
        <p:blipFill>
          <a:blip r:embed="rId3" cstate="print"/>
          <a:stretch/>
        </p:blipFill>
        <p:spPr>
          <a:xfrm>
            <a:off x="39960" y="957600"/>
            <a:ext cx="9143640" cy="514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1531800" y="736560"/>
            <a:ext cx="3007080" cy="219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291" name="CustomShape 2"/>
          <p:cNvSpPr/>
          <p:nvPr/>
        </p:nvSpPr>
        <p:spPr>
          <a:xfrm>
            <a:off x="4585320" y="2783160"/>
            <a:ext cx="1289160" cy="91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CustomShape 3"/>
          <p:cNvSpPr/>
          <p:nvPr/>
        </p:nvSpPr>
        <p:spPr>
          <a:xfrm>
            <a:off x="3267720" y="4123800"/>
            <a:ext cx="151380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CustomShape 4"/>
          <p:cNvSpPr/>
          <p:nvPr/>
        </p:nvSpPr>
        <p:spPr>
          <a:xfrm>
            <a:off x="4585320" y="4123800"/>
            <a:ext cx="151380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CustomShape 5"/>
          <p:cNvSpPr/>
          <p:nvPr/>
        </p:nvSpPr>
        <p:spPr>
          <a:xfrm>
            <a:off x="5710320" y="954720"/>
            <a:ext cx="3081240" cy="182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4760">
              <a:lnSpc>
                <a:spcPct val="100000"/>
              </a:lnSpc>
              <a:buFont typeface="Arial"/>
              <a:buChar char="•"/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95" name="CustomShape 6"/>
          <p:cNvSpPr/>
          <p:nvPr/>
        </p:nvSpPr>
        <p:spPr>
          <a:xfrm>
            <a:off x="0" y="252360"/>
            <a:ext cx="9142920" cy="4528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Створено google-календар</a:t>
            </a:r>
            <a:endParaRPr/>
          </a:p>
        </p:txBody>
      </p:sp>
      <p:pic>
        <p:nvPicPr>
          <p:cNvPr id="296" name="Picture 2"/>
          <p:cNvPicPr/>
          <p:nvPr/>
        </p:nvPicPr>
        <p:blipFill>
          <a:blip r:embed="rId2" cstate="print"/>
          <a:stretch/>
        </p:blipFill>
        <p:spPr>
          <a:xfrm>
            <a:off x="48240" y="0"/>
            <a:ext cx="900360" cy="1087560"/>
          </a:xfrm>
          <a:prstGeom prst="rect">
            <a:avLst/>
          </a:prstGeom>
          <a:ln>
            <a:noFill/>
          </a:ln>
        </p:spPr>
      </p:pic>
      <p:sp>
        <p:nvSpPr>
          <p:cNvPr id="297" name="CustomShape 7"/>
          <p:cNvSpPr/>
          <p:nvPr/>
        </p:nvSpPr>
        <p:spPr>
          <a:xfrm>
            <a:off x="611280" y="0"/>
            <a:ext cx="85316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98" name="Picture 297"/>
          <p:cNvPicPr/>
          <p:nvPr/>
        </p:nvPicPr>
        <p:blipFill>
          <a:blip r:embed="rId3" cstate="print"/>
          <a:stretch/>
        </p:blipFill>
        <p:spPr>
          <a:xfrm>
            <a:off x="39960" y="957600"/>
            <a:ext cx="9143640" cy="514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0" y="290160"/>
            <a:ext cx="9142920" cy="69372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Google - група</a:t>
            </a:r>
            <a:endParaRPr/>
          </a:p>
        </p:txBody>
      </p:sp>
      <p:pic>
        <p:nvPicPr>
          <p:cNvPr id="300" name="Picture 2"/>
          <p:cNvPicPr/>
          <p:nvPr/>
        </p:nvPicPr>
        <p:blipFill>
          <a:blip r:embed="rId2" cstate="print"/>
          <a:stretch/>
        </p:blipFill>
        <p:spPr>
          <a:xfrm>
            <a:off x="52920" y="69480"/>
            <a:ext cx="900360" cy="1134720"/>
          </a:xfrm>
          <a:prstGeom prst="rect">
            <a:avLst/>
          </a:prstGeom>
          <a:ln>
            <a:noFill/>
          </a:ln>
        </p:spPr>
      </p:pic>
      <p:sp>
        <p:nvSpPr>
          <p:cNvPr id="301" name="CustomShape 2"/>
          <p:cNvSpPr/>
          <p:nvPr/>
        </p:nvSpPr>
        <p:spPr>
          <a:xfrm>
            <a:off x="119160" y="981000"/>
            <a:ext cx="89049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CustomShape 3"/>
          <p:cNvSpPr/>
          <p:nvPr/>
        </p:nvSpPr>
        <p:spPr>
          <a:xfrm>
            <a:off x="611280" y="-60120"/>
            <a:ext cx="85316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3" name="CustomShape 4"/>
          <p:cNvSpPr/>
          <p:nvPr/>
        </p:nvSpPr>
        <p:spPr>
          <a:xfrm>
            <a:off x="827640" y="411120"/>
            <a:ext cx="8100000" cy="63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4" name="Picture 303"/>
          <p:cNvPicPr/>
          <p:nvPr/>
        </p:nvPicPr>
        <p:blipFill>
          <a:blip r:embed="rId3" cstate="print"/>
          <a:stretch/>
        </p:blipFill>
        <p:spPr>
          <a:xfrm>
            <a:off x="39960" y="957600"/>
            <a:ext cx="9143640" cy="514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5582</TotalTime>
  <Words>262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УПДВ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Василенко</dc:creator>
  <cp:lastModifiedBy>Kiev</cp:lastModifiedBy>
  <cp:revision>351</cp:revision>
  <dcterms:created xsi:type="dcterms:W3CDTF">2004-08-28T05:19:40Z</dcterms:created>
  <dcterms:modified xsi:type="dcterms:W3CDTF">2018-11-20T18:20:31Z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УПДВ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12</vt:i4>
  </property>
</Properties>
</file>