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5143500" type="screen16x9"/>
  <p:notesSz cx="6858000" cy="9144000"/>
  <p:embeddedFontLst>
    <p:embeddedFont>
      <p:font typeface="Impact" panose="020B0806030902050204" pitchFamily="34" charset="0"/>
      <p:regular r:id="rId8"/>
    </p:embeddedFont>
    <p:embeddedFont>
      <p:font typeface="Source Code Pro" panose="020B0604020202020204" charset="0"/>
      <p:regular r:id="rId9"/>
      <p:bold r:id="rId10"/>
      <p:italic r:id="rId11"/>
      <p:boldItalic r:id="rId12"/>
    </p:embeddedFont>
    <p:embeddedFont>
      <p:font typeface="Amatic SC" panose="020B0604020202020204" charset="-79"/>
      <p:regular r:id="rId13"/>
      <p:bold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33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1698126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7320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d73deaaad7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d73deaaad7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61010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d73deaaad7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d73deaaad7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804704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73deaaad7_1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73deaaad7_1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598257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d73deaaad7_1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d73deaaad7_1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776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 algn="ctr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100"/>
              <a:buNone/>
              <a:defRPr sz="2100" b="1">
                <a:solidFill>
                  <a:schemeClr val="accen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40275"/>
            <a:ext cx="8520600" cy="198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accent1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body" idx="1"/>
          </p:nvPr>
        </p:nvSpPr>
        <p:spPr>
          <a:xfrm>
            <a:off x="311700" y="33046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49" name="Google Shape;49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2802750" y="802500"/>
            <a:ext cx="3538500" cy="3538500"/>
          </a:xfrm>
          <a:prstGeom prst="rect">
            <a:avLst/>
          </a:prstGeom>
          <a:solidFill>
            <a:srgbClr val="FFFFFF"/>
          </a:solidFill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4832400" y="1228675"/>
            <a:ext cx="3999900" cy="3340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highlight>
                  <a:schemeClr val="dk1"/>
                </a:highlight>
              </a:defRPr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4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60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2857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9" name="Google Shape;39;p9"/>
          <p:cNvSpPr txBox="1">
            <a:spLocks noGrp="1"/>
          </p:cNvSpPr>
          <p:nvPr>
            <p:ph type="title"/>
          </p:nvPr>
        </p:nvSpPr>
        <p:spPr>
          <a:xfrm>
            <a:off x="265500" y="1081400"/>
            <a:ext cx="4045200" cy="1710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ubTitle" idx="1"/>
          </p:nvPr>
        </p:nvSpPr>
        <p:spPr>
          <a:xfrm>
            <a:off x="265500" y="2845223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○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■"/>
              <a:defRPr>
                <a:solidFill>
                  <a:schemeClr val="accent1"/>
                </a:solidFill>
                <a:highlight>
                  <a:schemeClr val="lt1"/>
                </a:highlight>
              </a:defRPr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matic SC"/>
              <a:buNone/>
              <a:defRPr sz="24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beach-day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200"/>
              <a:buFont typeface="Amatic SC"/>
              <a:buNone/>
              <a:defRPr sz="4200" b="1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334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Source Code Pro"/>
              <a:buChar char="●"/>
              <a:defRPr sz="1800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●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○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Source Code Pro"/>
              <a:buChar char="■"/>
              <a:defRPr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lvl="1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lvl="2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lvl="3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lvl="4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lvl="5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lvl="6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lvl="7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lvl="8" algn="r">
              <a:buNone/>
              <a:defRPr sz="1000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>
            <a:spLocks noGrp="1"/>
          </p:cNvSpPr>
          <p:nvPr>
            <p:ph type="ctrTitle"/>
          </p:nvPr>
        </p:nvSpPr>
        <p:spPr>
          <a:xfrm>
            <a:off x="311700" y="392150"/>
            <a:ext cx="8520600" cy="2690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90"/>
              <a:buFont typeface="Arial"/>
              <a:buNone/>
            </a:pPr>
            <a:r>
              <a:rPr lang="uk" sz="5300">
                <a:latin typeface="Impact"/>
                <a:ea typeface="Impact"/>
                <a:cs typeface="Impact"/>
                <a:sym typeface="Impact"/>
              </a:rPr>
              <a:t>Звіт</a:t>
            </a:r>
            <a:br>
              <a:rPr lang="uk" sz="5300">
                <a:latin typeface="Impact"/>
                <a:ea typeface="Impact"/>
                <a:cs typeface="Impact"/>
                <a:sym typeface="Impact"/>
              </a:rPr>
            </a:br>
            <a:r>
              <a:rPr lang="uk" sz="5300">
                <a:latin typeface="Impact"/>
                <a:ea typeface="Impact"/>
                <a:cs typeface="Impact"/>
                <a:sym typeface="Impact"/>
              </a:rPr>
              <a:t> про проходження виробничої (організаційної) практики.</a:t>
            </a:r>
            <a:endParaRPr sz="11900"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57" name="Google Shape;57;p13"/>
          <p:cNvSpPr txBox="1">
            <a:spLocks noGrp="1"/>
          </p:cNvSpPr>
          <p:nvPr>
            <p:ph type="subTitle" idx="1"/>
          </p:nvPr>
        </p:nvSpPr>
        <p:spPr>
          <a:xfrm>
            <a:off x="311700" y="3890400"/>
            <a:ext cx="8520600" cy="706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Виконала Леся Шестакова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1-й тиждень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2094575"/>
            <a:ext cx="8520600" cy="299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b="1"/>
              <a:t>Результатом роботи першого тижня практики стало:</a:t>
            </a:r>
            <a:br>
              <a:rPr lang="uk" b="1"/>
            </a:br>
            <a:r>
              <a:rPr lang="uk"/>
              <a:t>- складання індивідуального плану проходження практики;</a:t>
            </a:r>
            <a:br>
              <a:rPr lang="uk"/>
            </a:br>
            <a:r>
              <a:rPr lang="uk"/>
              <a:t>- опрацювання та створення примірного переліку педагогічної, методичної та управлінської літератури з організації освітнього процесу в початковій школі, а також проведений аналіз реалізації школою Уолд Скул відповідних нормативних документів;</a:t>
            </a:r>
            <a:br>
              <a:rPr lang="uk"/>
            </a:br>
            <a:r>
              <a:rPr lang="uk"/>
              <a:t>- складена загальна характеристика ЗЗСО та оцінена її результативність.</a:t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35350" y="83363"/>
            <a:ext cx="5124450" cy="1952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2-й тиждень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body" idx="1"/>
          </p:nvPr>
        </p:nvSpPr>
        <p:spPr>
          <a:xfrm>
            <a:off x="311700" y="1983025"/>
            <a:ext cx="8520600" cy="310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b="1"/>
              <a:t>Предметом досліджень другого тижня було:</a:t>
            </a:r>
            <a:r>
              <a:rPr lang="uk"/>
              <a:t/>
            </a:r>
            <a:br>
              <a:rPr lang="uk"/>
            </a:br>
            <a:r>
              <a:rPr lang="uk"/>
              <a:t>- визначення організаційної моделі Уолд Скул та особливості організації освітнього простору;</a:t>
            </a:r>
            <a:br>
              <a:rPr lang="uk"/>
            </a:br>
            <a:r>
              <a:rPr lang="uk"/>
              <a:t>- дотримання рекомендацій МОН щодо організації освітнього середовища в умовах інклюзивного навчання;</a:t>
            </a:r>
            <a:br>
              <a:rPr lang="uk"/>
            </a:br>
            <a:r>
              <a:rPr lang="uk"/>
              <a:t>- методи та види реалізації внутрішньошкільного контролю та розроблення методичних рекомендацій щодо його впровадження;</a:t>
            </a:r>
            <a:br>
              <a:rPr lang="uk"/>
            </a:br>
            <a:r>
              <a:rPr lang="uk"/>
              <a:t>- визначення видів діяльності заступника директора, аналіз їх сильних та слабких сторін;</a:t>
            </a:r>
            <a:br>
              <a:rPr lang="uk"/>
            </a:br>
            <a:r>
              <a:rPr lang="uk"/>
              <a:t>-  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11875" y="210697"/>
            <a:ext cx="2847975" cy="2119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3-й тиждень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body" idx="1"/>
          </p:nvPr>
        </p:nvSpPr>
        <p:spPr>
          <a:xfrm>
            <a:off x="311700" y="1228675"/>
            <a:ext cx="8520600" cy="258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 b="1"/>
              <a:t>Третій тиждень був присвячений наступним проблемам:</a:t>
            </a:r>
            <a:br>
              <a:rPr lang="uk" b="1"/>
            </a:br>
            <a:r>
              <a:rPr lang="uk"/>
              <a:t>- </a:t>
            </a:r>
            <a:r>
              <a:rPr lang="uk">
                <a:solidFill>
                  <a:srgbClr val="000000"/>
                </a:solidFill>
              </a:rPr>
              <a:t>Вивчення й узагальнення інноваційного досвіду вчителя початкової школи;</a:t>
            </a:r>
            <a:br>
              <a:rPr lang="uk">
                <a:solidFill>
                  <a:srgbClr val="000000"/>
                </a:solidFill>
              </a:rPr>
            </a:br>
            <a:r>
              <a:rPr lang="uk">
                <a:solidFill>
                  <a:srgbClr val="000000"/>
                </a:solidFill>
              </a:rPr>
              <a:t>- вивчення особливостей методичних об'єднань школи;</a:t>
            </a:r>
            <a:br>
              <a:rPr lang="uk">
                <a:solidFill>
                  <a:srgbClr val="000000"/>
                </a:solidFill>
              </a:rPr>
            </a:br>
            <a:r>
              <a:rPr lang="uk">
                <a:solidFill>
                  <a:srgbClr val="000000"/>
                </a:solidFill>
              </a:rPr>
              <a:t>- підготовка до  методичного об’єднання вчителів щодо організація виховної діяльності вчителів та учнів на 2020-2021 навчальний рік. Організація та забезпечення належних умов для навчання учнів 1-4 класів в умовах COVID-19;</a:t>
            </a:r>
            <a:br>
              <a:rPr lang="uk">
                <a:solidFill>
                  <a:srgbClr val="000000"/>
                </a:solidFill>
              </a:rPr>
            </a:br>
            <a:r>
              <a:rPr lang="uk">
                <a:solidFill>
                  <a:srgbClr val="000000"/>
                </a:solidFill>
              </a:rPr>
              <a:t>- сучасні форми роботи з батьками та проведення батьківських зборів за темою: Організація навчання за умов карантину.</a:t>
            </a:r>
            <a:endParaRPr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uk">
                <a:solidFill>
                  <a:srgbClr val="000000"/>
                </a:solidFill>
              </a:rPr>
              <a:t/>
            </a:r>
            <a:br>
              <a:rPr lang="uk">
                <a:solidFill>
                  <a:srgbClr val="000000"/>
                </a:solidFill>
              </a:rPr>
            </a:b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5825" y="3284375"/>
            <a:ext cx="2899850" cy="17058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292850"/>
            <a:ext cx="8520600" cy="80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uk"/>
              <a:t>4-й тиждень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2193725"/>
            <a:ext cx="8520600" cy="282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uk" b="1"/>
              <a:t>Цікавим видався четвертий тиждень, який розкривав такі теми:</a:t>
            </a:r>
            <a:br>
              <a:rPr lang="uk" b="1"/>
            </a:br>
            <a:r>
              <a:rPr lang="uk"/>
              <a:t>- як організувати дистанційне навчання в початковій школі, розроблення методичних рекомендацій;</a:t>
            </a:r>
            <a:br>
              <a:rPr lang="uk"/>
            </a:br>
            <a:r>
              <a:rPr lang="uk"/>
              <a:t>- дистанційне навчання - проблеми та рішення, підготовка до виступу на педагогічній раді;</a:t>
            </a:r>
            <a:br>
              <a:rPr lang="uk"/>
            </a:br>
            <a:r>
              <a:rPr lang="uk"/>
              <a:t>- опрацювання змісту майстер-класу: “Що значить бути вчителем 21-го століття?!”;</a:t>
            </a:r>
            <a:br>
              <a:rPr lang="uk"/>
            </a:br>
            <a:r>
              <a:rPr lang="uk"/>
              <a:t>- розроблення тренінгового заняття про розвиток емоційного інтелекту в учнів початкової школи.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38975" y="173497"/>
            <a:ext cx="2847975" cy="2020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ach 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Экран (16:9)</PresentationFormat>
  <Paragraphs>11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Impact</vt:lpstr>
      <vt:lpstr>Arial</vt:lpstr>
      <vt:lpstr>Source Code Pro</vt:lpstr>
      <vt:lpstr>Amatic SC</vt:lpstr>
      <vt:lpstr>Beach Day</vt:lpstr>
      <vt:lpstr>Звіт  про проходження виробничої (організаційної) практики.</vt:lpstr>
      <vt:lpstr>1-й тиждень</vt:lpstr>
      <vt:lpstr>2-й тиждень</vt:lpstr>
      <vt:lpstr>3-й тиждень</vt:lpstr>
      <vt:lpstr>4-й тиждень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Звіт  про проходження виробничої (організаційної) практики.</dc:title>
  <dc:creator>Grade 1</dc:creator>
  <cp:lastModifiedBy>user</cp:lastModifiedBy>
  <cp:revision>1</cp:revision>
  <dcterms:modified xsi:type="dcterms:W3CDTF">2021-11-25T21:23:46Z</dcterms:modified>
</cp:coreProperties>
</file>