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2DFBC-8AD2-41A9-8B0A-F092922A412B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16538-9364-40E0-BE66-5DEA82407F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16538-9364-40E0-BE66-5DEA82407F16}" type="slidenum">
              <a:rPr lang="uk-UA" smtClean="0"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5DC07C-E915-4D37-BF38-F74CF6D731BD}" type="datetimeFigureOut">
              <a:rPr lang="uk-UA" smtClean="0"/>
              <a:t>18.11.2018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213E9D-362D-4BFA-9B11-A88AD412A2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t>18.11.2018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t>18.11.2018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t>18.11.2018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t>18.11.2018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t>18.11.2018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t>18.11.2018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t>18.11.2018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t>18.11.2018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t>18.11.2018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5DC07C-E915-4D37-BF38-F74CF6D731BD}" type="datetimeFigureOut">
              <a:rPr lang="uk-UA" smtClean="0"/>
              <a:t>18.11.2018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213E9D-362D-4BFA-9B11-A88AD412A25C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5DC07C-E915-4D37-BF38-F74CF6D731BD}" type="datetimeFigureOut">
              <a:rPr lang="uk-UA" smtClean="0"/>
              <a:t>18.11.2018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213E9D-362D-4BFA-9B11-A88AD412A25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1R1uI9uZ4&amp;rel=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ua/search?q=%D0%A8%D0%94%D0%A1+802+%D0%BF%D0%B0%D1%80%D0%BE%D1%81%D1%82%D0%BE%D0%BA&amp;oq=%D0%A8%D0%94%D0%A1+802+%D0%BF%D0%B0%D1%80%D0%BE%D1%81%D1%82%D0%BE%D0%BA&amp;aqs=chrome..69i57.4949j0j1&amp;sourceid=chrome&amp;ie=UTF-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coo.com/diagrams/jBDqyUNsPbLCaKQ0/FBC8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2;&#1085;&#1082;&#1077;&#1090;&#1072;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Виробнича (зі спеціалізації) практика в ШДС №</a:t>
            </a:r>
            <a:r>
              <a:rPr lang="en-US" dirty="0" smtClean="0"/>
              <a:t> 802 </a:t>
            </a:r>
            <a:r>
              <a:rPr lang="uk-UA" dirty="0" err="1" smtClean="0"/>
              <a:t>“Паросток”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chemeClr val="tx1"/>
                </a:solidFill>
              </a:rPr>
              <a:t>Студентка групи </a:t>
            </a:r>
            <a:r>
              <a:rPr lang="uk-UA" sz="2800" dirty="0" err="1" smtClean="0">
                <a:solidFill>
                  <a:schemeClr val="tx1"/>
                </a:solidFill>
              </a:rPr>
              <a:t>ДОм</a:t>
            </a:r>
            <a:r>
              <a:rPr lang="uk-UA" sz="2800" dirty="0" smtClean="0">
                <a:solidFill>
                  <a:schemeClr val="tx1"/>
                </a:solidFill>
              </a:rPr>
              <a:t> 2-17-2.0з</a:t>
            </a:r>
          </a:p>
          <a:p>
            <a:r>
              <a:rPr lang="uk-UA" dirty="0" smtClean="0"/>
              <a:t>Ільєнко Т.П.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Проведення </a:t>
            </a:r>
            <a:r>
              <a:rPr lang="uk-UA" dirty="0" err="1" smtClean="0"/>
              <a:t>онлайн</a:t>
            </a:r>
            <a:r>
              <a:rPr lang="uk-UA" dirty="0" smtClean="0"/>
              <a:t> наради</a:t>
            </a: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30" y="1481138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 smtClean="0"/>
              <a:t>Розробили власний електронний навчальний ресурс для підвищення кваліфікації вихователів  закладу освіти на тему: “ Курси підвищення кваліфікації з ІКТ-політики для вихователів ДНЗ”</a:t>
            </a:r>
            <a:endParaRPr lang="uk-UA" sz="2400" dirty="0"/>
          </a:p>
        </p:txBody>
      </p:sp>
      <p:pic>
        <p:nvPicPr>
          <p:cNvPr id="4" name="image6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571612"/>
            <a:ext cx="7241539" cy="4525962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2357422" y="6215082"/>
            <a:ext cx="660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hlinkClick r:id="rId3"/>
              </a:rPr>
              <a:t>https://www.youtube.com/watch?v=hp1R1uI9uZ4&amp;rel=0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0520ae2019fe1105c2742730e8f22f82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804615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0" dirty="0" smtClean="0"/>
              <a:t>Семінар на тему: Інформаційно-комунікаційні технології і ЛЕГО- конструювання в практичній діяльності ЗДО</a:t>
            </a:r>
            <a:endParaRPr lang="uk-UA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4b87dacb0ab1b8e4e86c72b8a21cb8d7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249" y="1142984"/>
            <a:ext cx="8046155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c5808f6afc01e7e0622405c0fa902349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14355"/>
            <a:ext cx="3601592" cy="4857785"/>
          </a:xfrm>
        </p:spPr>
      </p:pic>
      <p:pic>
        <p:nvPicPr>
          <p:cNvPr id="1026" name="Picture 2" descr="C:\Users\doc\Downloads\IMG-375642cb6364225c982f6b21f23bead7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794"/>
            <a:ext cx="3548627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 fontScale="55000" lnSpcReduction="20000"/>
          </a:bodyPr>
          <a:lstStyle/>
          <a:p>
            <a:r>
              <a:rPr lang="uk-UA" b="1" i="1" dirty="0" smtClean="0"/>
              <a:t>Методичні рекомендації до проектування інформаційного освітнього середовища установи: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>Створити комплексну інтегровану модель інформаційно-методичного і технічного забезпечення </a:t>
            </a:r>
            <a:r>
              <a:rPr lang="uk-UA" dirty="0" err="1" smtClean="0"/>
              <a:t>освітньо-виховного</a:t>
            </a:r>
            <a:r>
              <a:rPr lang="uk-UA" dirty="0" smtClean="0"/>
              <a:t> процесу ШДС</a:t>
            </a:r>
          </a:p>
          <a:p>
            <a:r>
              <a:rPr lang="uk-UA" dirty="0" smtClean="0"/>
              <a:t>Впровадження ІКТ в процеси навчання та управлінську діяльність навчального закладу. Використання </a:t>
            </a:r>
            <a:r>
              <a:rPr lang="en-US" dirty="0" smtClean="0"/>
              <a:t>Google </a:t>
            </a:r>
            <a:r>
              <a:rPr lang="uk-UA" dirty="0" smtClean="0"/>
              <a:t>сервісів. Створені в </a:t>
            </a:r>
            <a:r>
              <a:rPr lang="en-US" dirty="0" smtClean="0"/>
              <a:t>Google Docs </a:t>
            </a:r>
            <a:r>
              <a:rPr lang="uk-UA" dirty="0" smtClean="0"/>
              <a:t>файли документообігу </a:t>
            </a:r>
            <a:r>
              <a:rPr lang="uk-UA" dirty="0" err="1" smtClean="0"/>
              <a:t>навчально-</a:t>
            </a:r>
            <a:r>
              <a:rPr lang="uk-UA" dirty="0" smtClean="0"/>
              <a:t> виховного закладу легко інтегруються на сторінки сервісу </a:t>
            </a:r>
            <a:r>
              <a:rPr lang="en-US" dirty="0" smtClean="0"/>
              <a:t>Google Sites. </a:t>
            </a:r>
            <a:r>
              <a:rPr lang="uk-UA" dirty="0" smtClean="0"/>
              <a:t>Використання хмарного сервісу </a:t>
            </a:r>
            <a:r>
              <a:rPr lang="en-US" dirty="0" smtClean="0"/>
              <a:t>Google Sites </a:t>
            </a:r>
            <a:r>
              <a:rPr lang="uk-UA" dirty="0" smtClean="0"/>
              <a:t>для створення такого середовища надає можливість організації різних форм взаємодії педагогів, зокрема, колективної діяльності</a:t>
            </a:r>
          </a:p>
          <a:p>
            <a:r>
              <a:rPr lang="uk-UA" dirty="0" smtClean="0"/>
              <a:t>Створити банк комп'ютерних навчальних програм, дидактичних і методичних матеріалів по використанню інформаційних технологій в роботі ДНЗ. Створення </a:t>
            </a:r>
            <a:r>
              <a:rPr lang="uk-UA" dirty="0" err="1" smtClean="0"/>
              <a:t>медіатеки</a:t>
            </a:r>
            <a:r>
              <a:rPr lang="uk-UA" dirty="0" smtClean="0"/>
              <a:t> та впровадження локальних мережних навчальних програмних комплексів</a:t>
            </a:r>
          </a:p>
          <a:p>
            <a:r>
              <a:rPr lang="uk-UA" dirty="0" smtClean="0"/>
              <a:t>Запровадити форми взаємодії співробітників, вихователів, батьків</a:t>
            </a:r>
          </a:p>
          <a:p>
            <a:r>
              <a:rPr lang="uk-UA" dirty="0" smtClean="0"/>
              <a:t>Підвищити зацікавленість батьків у взаємодії їх з ДНЗ. Наприклад, це форуми, проведення </a:t>
            </a:r>
            <a:r>
              <a:rPr lang="uk-UA" dirty="0" err="1" smtClean="0"/>
              <a:t>онлайн</a:t>
            </a:r>
            <a:r>
              <a:rPr lang="uk-UA" dirty="0" smtClean="0"/>
              <a:t> консультацій, </a:t>
            </a:r>
            <a:r>
              <a:rPr lang="uk-UA" dirty="0" err="1" smtClean="0"/>
              <a:t>онлайн</a:t>
            </a:r>
            <a:r>
              <a:rPr lang="uk-UA" dirty="0" smtClean="0"/>
              <a:t> конференцій, </a:t>
            </a:r>
            <a:r>
              <a:rPr lang="uk-UA" dirty="0" err="1" smtClean="0"/>
              <a:t>онлайн</a:t>
            </a:r>
            <a:r>
              <a:rPr lang="uk-UA" dirty="0" smtClean="0"/>
              <a:t> звітів через популярні програми </a:t>
            </a:r>
            <a:r>
              <a:rPr lang="en-US" dirty="0" err="1" smtClean="0"/>
              <a:t>Sk</a:t>
            </a:r>
            <a:r>
              <a:rPr lang="uk-UA" dirty="0" smtClean="0"/>
              <a:t>у</a:t>
            </a:r>
            <a:r>
              <a:rPr lang="en-US" dirty="0" err="1" smtClean="0"/>
              <a:t>pe</a:t>
            </a:r>
            <a:r>
              <a:rPr lang="en-US" dirty="0" smtClean="0"/>
              <a:t>, Google Hangouts, Google Talk</a:t>
            </a:r>
          </a:p>
          <a:p>
            <a:r>
              <a:rPr lang="uk-UA" dirty="0" smtClean="0"/>
              <a:t>Популяризувати діяльність ДНЗ. Створити канал на </a:t>
            </a:r>
            <a:r>
              <a:rPr lang="en-US" dirty="0" err="1" smtClean="0"/>
              <a:t>Youtube</a:t>
            </a:r>
            <a:r>
              <a:rPr lang="en-US" dirty="0" smtClean="0"/>
              <a:t> - </a:t>
            </a:r>
            <a:r>
              <a:rPr lang="uk-UA" dirty="0" smtClean="0"/>
              <a:t>це дозволить розвивати електронну бібліотеку методичних відеоматеріалів за різними напрямками та рівнями доступу.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dirty="0" smtClean="0"/>
              <a:t>МЕТОДИЧНІ РЕКОМЕНДАЦІЇ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57148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uk-UA" b="1" i="1" dirty="0" smtClean="0"/>
              <a:t>Методичні рекомендації до модернізації ІТ інфраструктури: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>Оновлення технічної бази навчального закладу</a:t>
            </a:r>
          </a:p>
          <a:p>
            <a:r>
              <a:rPr lang="uk-UA" dirty="0" smtClean="0"/>
              <a:t>Підвищення кваліфікації співробітників для можливості використання ІКТ в роботі</a:t>
            </a:r>
          </a:p>
          <a:p>
            <a:r>
              <a:rPr lang="uk-UA" dirty="0" smtClean="0"/>
              <a:t>Оновлення сайту закладу. Налаштування </a:t>
            </a:r>
            <a:r>
              <a:rPr lang="uk-UA" dirty="0" err="1" smtClean="0"/>
              <a:t>зворотніх</a:t>
            </a:r>
            <a:r>
              <a:rPr lang="uk-UA" dirty="0" smtClean="0"/>
              <a:t> форм</a:t>
            </a:r>
          </a:p>
          <a:p>
            <a:r>
              <a:rPr lang="uk-UA" dirty="0" smtClean="0"/>
              <a:t>Розширити інформаційну взаємодію з іншими навчальними закладами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85723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uk-UA" b="1" i="1" dirty="0" smtClean="0"/>
              <a:t>Методичні рекомендації до формування ІК- компетентності співробітників, вчителів, вихователів установи: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>Проведення, консультацій, семінарів, тренінги щодо формування ІКТ-компетентності вихователів</a:t>
            </a:r>
          </a:p>
          <a:p>
            <a:r>
              <a:rPr lang="uk-UA" dirty="0" smtClean="0"/>
              <a:t>Індивідуальні консультації співробітників</a:t>
            </a:r>
          </a:p>
          <a:p>
            <a:r>
              <a:rPr lang="uk-UA" dirty="0" smtClean="0"/>
              <a:t>Заохочення співробітників щодо формування ІКТ-компетентності</a:t>
            </a:r>
          </a:p>
          <a:p>
            <a:r>
              <a:rPr lang="uk-UA" dirty="0" smtClean="0"/>
              <a:t>Оволодіння прийомами організації мережевої взаємодії</a:t>
            </a:r>
          </a:p>
          <a:p>
            <a:r>
              <a:rPr lang="uk-UA" dirty="0" smtClean="0"/>
              <a:t>Вивчення і узагальнення досвіду ефективного використання ІКТ у педагогічній діяльності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3"/>
            <a:ext cx="457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prstClr val="black"/>
                </a:solidFill>
              </a:rPr>
              <a:t>Загальні відомості</a:t>
            </a:r>
            <a:r>
              <a:rPr lang="uk-UA" dirty="0">
                <a:solidFill>
                  <a:prstClr val="black"/>
                </a:solidFill>
              </a:rPr>
              <a:t/>
            </a:r>
            <a:br>
              <a:rPr lang="uk-UA" dirty="0">
                <a:solidFill>
                  <a:prstClr val="black"/>
                </a:solidFill>
              </a:rPr>
            </a:br>
            <a:r>
              <a:rPr lang="uk-UA" b="1" dirty="0" smtClean="0">
                <a:solidFill>
                  <a:prstClr val="black"/>
                </a:solidFill>
              </a:rPr>
              <a:t>ШДС №802 “ПАРОСТОК”</a:t>
            </a:r>
            <a:r>
              <a:rPr lang="uk-UA" dirty="0">
                <a:solidFill>
                  <a:prstClr val="black"/>
                </a:solidFill>
              </a:rPr>
              <a:t/>
            </a:r>
            <a:br>
              <a:rPr lang="uk-UA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Адреса: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 err="1" smtClean="0"/>
              <a:t>Западинська</a:t>
            </a:r>
            <a:r>
              <a:rPr lang="uk-UA" dirty="0"/>
              <a:t>, 11, Київ, 04123</a:t>
            </a:r>
            <a:r>
              <a:rPr lang="uk-UA" dirty="0">
                <a:solidFill>
                  <a:prstClr val="black"/>
                </a:solidFill>
              </a:rPr>
              <a:t/>
            </a:r>
            <a:br>
              <a:rPr lang="uk-UA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Тел.: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>
                <a:hlinkClick r:id="rId2" tooltip="Телефонувати з Hangouts"/>
              </a:rPr>
              <a:t>044 433 8770</a:t>
            </a:r>
            <a:r>
              <a:rPr lang="uk-UA" dirty="0">
                <a:solidFill>
                  <a:prstClr val="black"/>
                </a:solidFill>
              </a:rPr>
              <a:t/>
            </a:r>
            <a:br>
              <a:rPr lang="uk-UA" dirty="0">
                <a:solidFill>
                  <a:prstClr val="black"/>
                </a:solidFill>
              </a:rPr>
            </a:br>
            <a:r>
              <a:rPr lang="pl-PL" b="1" dirty="0">
                <a:solidFill>
                  <a:prstClr val="black"/>
                </a:solidFill>
              </a:rPr>
              <a:t>Email:</a:t>
            </a:r>
            <a:r>
              <a:rPr lang="pl-PL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parostok802</a:t>
            </a:r>
            <a:r>
              <a:rPr lang="pl-PL" dirty="0" smtClean="0">
                <a:solidFill>
                  <a:prstClr val="black"/>
                </a:solidFill>
              </a:rPr>
              <a:t>@</a:t>
            </a:r>
            <a:r>
              <a:rPr lang="en-US" dirty="0" err="1" smtClean="0">
                <a:solidFill>
                  <a:prstClr val="black"/>
                </a:solidFill>
              </a:rPr>
              <a:t>gmail</a:t>
            </a:r>
            <a:r>
              <a:rPr lang="pl-PL" dirty="0" smtClean="0">
                <a:solidFill>
                  <a:prstClr val="black"/>
                </a:solidFill>
              </a:rPr>
              <a:t>.net</a:t>
            </a:r>
            <a:r>
              <a:rPr lang="pl-PL" dirty="0">
                <a:solidFill>
                  <a:prstClr val="black"/>
                </a:solidFill>
              </a:rPr>
              <a:t/>
            </a:r>
            <a:br>
              <a:rPr lang="pl-PL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Режим роботи: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 err="1" smtClean="0">
                <a:solidFill>
                  <a:prstClr val="black"/>
                </a:solidFill>
              </a:rPr>
              <a:t>пн-пт</a:t>
            </a:r>
            <a:r>
              <a:rPr lang="uk-UA" dirty="0" smtClean="0">
                <a:solidFill>
                  <a:prstClr val="black"/>
                </a:solidFill>
              </a:rPr>
              <a:t> </a:t>
            </a:r>
            <a:r>
              <a:rPr lang="uk-UA" dirty="0">
                <a:solidFill>
                  <a:prstClr val="black"/>
                </a:solidFill>
              </a:rPr>
              <a:t>з 7.00 до 19.00</a:t>
            </a:r>
            <a:br>
              <a:rPr lang="uk-UA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В</a:t>
            </a:r>
            <a:r>
              <a:rPr lang="uk-UA" dirty="0" err="1" smtClean="0"/>
              <a:t>ідкрився</a:t>
            </a:r>
            <a:r>
              <a:rPr lang="uk-UA" dirty="0" smtClean="0"/>
              <a:t> </a:t>
            </a:r>
            <a:r>
              <a:rPr lang="uk-UA" dirty="0"/>
              <a:t>в 1989 році</a:t>
            </a:r>
            <a:r>
              <a:rPr lang="uk-UA" dirty="0">
                <a:solidFill>
                  <a:prstClr val="black"/>
                </a:solidFill>
              </a:rPr>
              <a:t/>
            </a:r>
            <a:br>
              <a:rPr lang="uk-UA" dirty="0">
                <a:solidFill>
                  <a:prstClr val="black"/>
                </a:solidFill>
              </a:rPr>
            </a:br>
            <a:r>
              <a:rPr lang="uk-UA" dirty="0">
                <a:solidFill>
                  <a:prstClr val="black"/>
                </a:solidFill>
              </a:rPr>
              <a:t/>
            </a:r>
            <a:br>
              <a:rPr lang="uk-UA" dirty="0">
                <a:solidFill>
                  <a:prstClr val="black"/>
                </a:solidFill>
              </a:rPr>
            </a:br>
            <a:endParaRPr lang="uk-UA" dirty="0"/>
          </a:p>
        </p:txBody>
      </p:sp>
      <p:pic>
        <p:nvPicPr>
          <p:cNvPr id="5" name="Рисунок 4" descr="IMG-0e1f3479c6abd1a98c5cd944660c9365-V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42852"/>
            <a:ext cx="4090227" cy="303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2428868"/>
            <a:ext cx="8286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У </a:t>
            </a:r>
            <a:r>
              <a:rPr lang="uk-UA" sz="1600" b="1" dirty="0"/>
              <a:t>закладі № </a:t>
            </a:r>
            <a:r>
              <a:rPr lang="uk-UA" sz="1600" b="1" dirty="0" smtClean="0"/>
              <a:t>802 функціонує 13 </a:t>
            </a:r>
            <a:r>
              <a:rPr lang="uk-UA" sz="1600" b="1" dirty="0"/>
              <a:t>груп: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/>
              <a:t>- </a:t>
            </a:r>
            <a:r>
              <a:rPr lang="uk-UA" sz="1600" dirty="0" smtClean="0"/>
              <a:t>5 груп </a:t>
            </a:r>
            <a:r>
              <a:rPr lang="uk-UA" sz="1600" dirty="0"/>
              <a:t>молодшого віку (від 3-4 років)</a:t>
            </a:r>
            <a:br>
              <a:rPr lang="uk-UA" sz="1600" dirty="0"/>
            </a:br>
            <a:r>
              <a:rPr lang="uk-UA" sz="1600" dirty="0"/>
              <a:t>- </a:t>
            </a:r>
            <a:r>
              <a:rPr lang="uk-UA" sz="1600" dirty="0" smtClean="0"/>
              <a:t>5 груп </a:t>
            </a:r>
            <a:r>
              <a:rPr lang="uk-UA" sz="1600" dirty="0"/>
              <a:t>середнього віку (від 4-5 років)</a:t>
            </a:r>
            <a:br>
              <a:rPr lang="uk-UA" sz="1600" dirty="0"/>
            </a:br>
            <a:r>
              <a:rPr lang="uk-UA" sz="1600" dirty="0"/>
              <a:t>- </a:t>
            </a:r>
            <a:r>
              <a:rPr lang="uk-UA" sz="1600" dirty="0" smtClean="0"/>
              <a:t>3 </a:t>
            </a:r>
            <a:r>
              <a:rPr lang="uk-UA" sz="1600" dirty="0"/>
              <a:t>групи старшого віку (від 5-6 років</a:t>
            </a:r>
            <a:r>
              <a:rPr lang="uk-UA" sz="1600" dirty="0" smtClean="0"/>
              <a:t>)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600" b="1" dirty="0"/>
              <a:t>В дошкільному закладі облаштовані приміщення: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/>
              <a:t>- методичний кабінет;</a:t>
            </a:r>
            <a:br>
              <a:rPr lang="uk-UA" sz="1600" dirty="0"/>
            </a:br>
            <a:r>
              <a:rPr lang="uk-UA" sz="1600" dirty="0"/>
              <a:t>- медичний кабінет;</a:t>
            </a:r>
            <a:br>
              <a:rPr lang="uk-UA" sz="1600" dirty="0"/>
            </a:br>
            <a:r>
              <a:rPr lang="uk-UA" sz="1600" dirty="0"/>
              <a:t>- харчоблок;</a:t>
            </a:r>
            <a:br>
              <a:rPr lang="uk-UA" sz="1600" dirty="0"/>
            </a:br>
            <a:r>
              <a:rPr lang="uk-UA" sz="1600" dirty="0"/>
              <a:t>- музична зала;</a:t>
            </a:r>
            <a:br>
              <a:rPr lang="uk-UA" sz="1600" dirty="0"/>
            </a:br>
            <a:r>
              <a:rPr lang="uk-UA" sz="1600" dirty="0"/>
              <a:t>- спортивна зала;</a:t>
            </a:r>
            <a:br>
              <a:rPr lang="uk-UA" sz="1600" dirty="0"/>
            </a:br>
            <a:r>
              <a:rPr lang="uk-UA" sz="1600" dirty="0"/>
              <a:t>- ігрові майданчики для кожної вікової групи;</a:t>
            </a:r>
            <a:br>
              <a:rPr lang="uk-UA" sz="1600" dirty="0"/>
            </a:br>
            <a:r>
              <a:rPr lang="uk-UA" sz="1600" dirty="0"/>
              <a:t>- спортивний майданчик</a:t>
            </a:r>
            <a:r>
              <a:rPr lang="uk-UA" sz="1600" dirty="0" smtClean="0"/>
              <a:t>;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/>
              <a:t>- комп'ютерний кабінет.</a:t>
            </a:r>
            <a:br>
              <a:rPr lang="uk-UA" sz="1600" dirty="0"/>
            </a:br>
            <a:r>
              <a:rPr lang="uk-UA" sz="1600" dirty="0"/>
              <a:t/>
            </a:r>
            <a:br>
              <a:rPr lang="uk-UA" sz="1600" dirty="0"/>
            </a:br>
            <a:endParaRPr lang="uk-UA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600" b="1" i="1" dirty="0" smtClean="0"/>
              <a:t>Використання ІКТ в управлінській діяльності</a:t>
            </a:r>
            <a:endParaRPr lang="uk-UA" sz="2600" dirty="0" smtClean="0"/>
          </a:p>
          <a:p>
            <a:r>
              <a:rPr lang="uk-UA" sz="2600" dirty="0" smtClean="0"/>
              <a:t>Робота в освітній мережі ;</a:t>
            </a:r>
          </a:p>
          <a:p>
            <a:r>
              <a:rPr lang="uk-UA" sz="2600" dirty="0" smtClean="0"/>
              <a:t>Створення бази даних працівників ДНЗ, дітей та батьків;</a:t>
            </a:r>
          </a:p>
          <a:p>
            <a:r>
              <a:rPr lang="uk-UA" sz="2600" dirty="0" smtClean="0"/>
              <a:t>Робота з документацією (звіти, інформація в різні органи,накази, довідки тощо)</a:t>
            </a:r>
          </a:p>
          <a:p>
            <a:r>
              <a:rPr lang="uk-UA" sz="2600" dirty="0" smtClean="0"/>
              <a:t>Участь у форумах, чатах, конференціях;</a:t>
            </a:r>
          </a:p>
          <a:p>
            <a:r>
              <a:rPr lang="uk-UA" sz="2600" dirty="0" smtClean="0"/>
              <a:t>Опрацювання нормативно-правової документації шляхом використання Інтернет;</a:t>
            </a:r>
          </a:p>
          <a:p>
            <a:r>
              <a:rPr lang="uk-UA" sz="2600" dirty="0" smtClean="0"/>
              <a:t>Створення </a:t>
            </a:r>
            <a:r>
              <a:rPr lang="uk-UA" sz="2600" dirty="0" err="1" smtClean="0"/>
              <a:t>портфоліо</a:t>
            </a:r>
            <a:r>
              <a:rPr lang="uk-UA" sz="2600" dirty="0" smtClean="0"/>
              <a:t> педагогічних працівників;</a:t>
            </a:r>
          </a:p>
          <a:p>
            <a:r>
              <a:rPr lang="uk-UA" sz="2600" dirty="0" smtClean="0"/>
              <a:t>Оформлення внутрішнього контролю за службами в електронному вигляді.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освітньої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ІКТ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62500" lnSpcReduction="20000"/>
          </a:bodyPr>
          <a:lstStyle/>
          <a:p>
            <a:r>
              <a:rPr lang="uk-UA" b="1" i="1" dirty="0" smtClean="0"/>
              <a:t>Використання ІКТ у методичній роботі</a:t>
            </a:r>
            <a:endParaRPr lang="uk-UA" dirty="0" smtClean="0"/>
          </a:p>
          <a:p>
            <a:r>
              <a:rPr lang="uk-UA" dirty="0" smtClean="0"/>
              <a:t>Оформлення ділової документації;</a:t>
            </a:r>
          </a:p>
          <a:p>
            <a:r>
              <a:rPr lang="uk-UA" dirty="0" smtClean="0"/>
              <a:t>Проведення </a:t>
            </a:r>
            <a:r>
              <a:rPr lang="uk-UA" dirty="0" err="1" smtClean="0"/>
              <a:t>контрольно</a:t>
            </a:r>
            <a:r>
              <a:rPr lang="uk-UA" dirty="0" smtClean="0"/>
              <a:t> - аналітичної діяльності(підготовка схем аналізу, обробка даних, результативність у вигляді графіків, діаграм (атестація педагогів, рівень знань дітей з різних розділів програми тощо);</a:t>
            </a:r>
          </a:p>
          <a:p>
            <a:r>
              <a:rPr lang="uk-UA" dirty="0" smtClean="0"/>
              <a:t>Робота в мережі Інтернет з питання самоосвіти та накопичення інформаційного матеріалу.</a:t>
            </a:r>
          </a:p>
          <a:p>
            <a:r>
              <a:rPr lang="uk-UA" dirty="0" smtClean="0"/>
              <a:t>Оформлення атестаційних матеріалів;</a:t>
            </a:r>
          </a:p>
          <a:p>
            <a:r>
              <a:rPr lang="uk-UA" dirty="0" smtClean="0"/>
              <a:t>Розробка презентацій до семінарів, методичних об’єднань, конференцій, педагогічних рад, консультацій для вихователів;</a:t>
            </a:r>
          </a:p>
          <a:p>
            <a:r>
              <a:rPr lang="uk-UA" dirty="0" smtClean="0"/>
              <a:t>Використання мультимедійного супроводу в роботі з дітьми на заняттях, під час проведення свят та розваг, режимних моментів; у роботі з батьками (під час проведення консультацій, батьківських зборів, Днів відкритих дверей тощо);</a:t>
            </a:r>
          </a:p>
          <a:p>
            <a:r>
              <a:rPr lang="uk-UA" dirty="0" smtClean="0"/>
              <a:t>Оформлення картотеки періодичних видань, облік методичної та художньої літератури;</a:t>
            </a:r>
          </a:p>
          <a:p>
            <a:r>
              <a:rPr lang="uk-UA" dirty="0" smtClean="0"/>
              <a:t>Оформлення стендів, інформаційних куточків;</a:t>
            </a:r>
          </a:p>
          <a:p>
            <a:r>
              <a:rPr lang="uk-UA" dirty="0" smtClean="0"/>
              <a:t>Оформлення буклетів,матеріалів для участі в різноманітних конкурсах.</a:t>
            </a:r>
          </a:p>
          <a:p>
            <a:r>
              <a:rPr lang="uk-UA" dirty="0" smtClean="0"/>
              <a:t>Накопичення ілюстративних матеріалів для випуску </a:t>
            </a:r>
            <a:r>
              <a:rPr lang="uk-UA" dirty="0" err="1" smtClean="0"/>
              <a:t>санбюлетнів</a:t>
            </a:r>
            <a:r>
              <a:rPr lang="uk-UA" dirty="0" smtClean="0"/>
              <a:t>, порад для батьків, оформлення презентацій, буклетів.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85729"/>
            <a:ext cx="8229600" cy="1357322"/>
          </a:xfrm>
        </p:spPr>
        <p:txBody>
          <a:bodyPr/>
          <a:lstStyle/>
          <a:p>
            <a:r>
              <a:rPr lang="ru-RU" dirty="0" smtClean="0"/>
              <a:t>ІТ </a:t>
            </a:r>
            <a:r>
              <a:rPr lang="ru-RU" dirty="0" err="1" smtClean="0"/>
              <a:t>інфраструктура</a:t>
            </a:r>
            <a:r>
              <a:rPr lang="ru-RU" dirty="0" smtClean="0"/>
              <a:t> ШДС«</a:t>
            </a:r>
            <a:r>
              <a:rPr lang="ru-RU" dirty="0" err="1" smtClean="0"/>
              <a:t>Паросток</a:t>
            </a:r>
            <a:r>
              <a:rPr lang="ru-RU" dirty="0" smtClean="0"/>
              <a:t>» : 13 </a:t>
            </a:r>
            <a:r>
              <a:rPr lang="ru-RU" dirty="0" err="1" smtClean="0"/>
              <a:t>ноутбуків</a:t>
            </a:r>
            <a:r>
              <a:rPr lang="ru-RU" dirty="0" smtClean="0"/>
              <a:t>, 2 </a:t>
            </a:r>
            <a:r>
              <a:rPr lang="ru-RU" dirty="0" err="1" smtClean="0"/>
              <a:t>інтерактивні</a:t>
            </a:r>
            <a:r>
              <a:rPr lang="ru-RU" dirty="0" smtClean="0"/>
              <a:t> </a:t>
            </a:r>
            <a:r>
              <a:rPr lang="ru-RU" dirty="0" err="1" smtClean="0"/>
              <a:t>дошки</a:t>
            </a:r>
            <a:r>
              <a:rPr lang="ru-RU" dirty="0" smtClean="0"/>
              <a:t>, 3 МФУ, 13 </a:t>
            </a:r>
            <a:r>
              <a:rPr lang="ru-RU" dirty="0" err="1" smtClean="0"/>
              <a:t>телевізорів</a:t>
            </a:r>
            <a:r>
              <a:rPr lang="ru-RU" dirty="0" smtClean="0"/>
              <a:t>, 13 </a:t>
            </a:r>
            <a:r>
              <a:rPr lang="ru-RU" dirty="0" err="1" smtClean="0"/>
              <a:t>аудіо</a:t>
            </a:r>
            <a:r>
              <a:rPr lang="ru-RU" dirty="0" smtClean="0"/>
              <a:t> систем.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1448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РЕКОМЕНДАЦІЇ: Для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мережа повинна бути </a:t>
            </a:r>
            <a:r>
              <a:rPr lang="ru-RU" dirty="0" err="1"/>
              <a:t>реалізована</a:t>
            </a:r>
            <a:r>
              <a:rPr lang="ru-RU" dirty="0"/>
              <a:t> за </a:t>
            </a:r>
            <a:r>
              <a:rPr lang="ru-RU" dirty="0" err="1"/>
              <a:t>наступною</a:t>
            </a:r>
            <a:r>
              <a:rPr lang="ru-RU" dirty="0"/>
              <a:t> схемою:</a:t>
            </a:r>
            <a:endParaRPr lang="uk-UA" dirty="0"/>
          </a:p>
        </p:txBody>
      </p:sp>
      <p:pic>
        <p:nvPicPr>
          <p:cNvPr id="5" name="Рисунок 4" descr="323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714620"/>
            <a:ext cx="5834655" cy="3104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428604"/>
            <a:ext cx="8215370" cy="5286412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2143108" y="5929330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https://cacoo.com/diagrams/jBDqyUNsPbLCaKQ0/FBC8E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00px-2323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357298"/>
            <a:ext cx="6998141" cy="3813987"/>
          </a:xfr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Анкета </a:t>
            </a:r>
            <a:r>
              <a:rPr lang="ru-RU" sz="3200" dirty="0" smtClean="0"/>
              <a:t>для </a:t>
            </a:r>
            <a:r>
              <a:rPr lang="ru-RU" sz="3200" dirty="0" err="1" smtClean="0"/>
              <a:t>визначення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рівня</a:t>
            </a:r>
            <a:r>
              <a:rPr lang="ru-RU" sz="3200" dirty="0" smtClean="0"/>
              <a:t> ІКТ </a:t>
            </a:r>
            <a:r>
              <a:rPr lang="ru-RU" sz="3200" dirty="0" err="1" smtClean="0"/>
              <a:t>компетентності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вихователів</a:t>
            </a:r>
            <a:endParaRPr lang="uk-UA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5286388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https://drive.google.com/open?id=1tIxG07Vk-YG14dJOkj6ftHwzDseD4icziAGmwmXtzr4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Аналіз результатів анкетування показав, що 52% вихователів мають високий рівень і успішно застосовують ІКТ в роботі. 37% вихователів мають середній рівень. Вміють користуватися деякими технологіями, але не дуже хочуть застосовувати їх у роботі. Користуючись тільки </a:t>
            </a:r>
            <a:r>
              <a:rPr lang="uk-UA" dirty="0" err="1" smtClean="0"/>
              <a:t>месенджерами</a:t>
            </a:r>
            <a:r>
              <a:rPr lang="uk-UA" dirty="0" smtClean="0"/>
              <a:t> типу </a:t>
            </a:r>
            <a:r>
              <a:rPr lang="en-US" dirty="0" smtClean="0"/>
              <a:t>VIBER. 11% </a:t>
            </a:r>
            <a:r>
              <a:rPr lang="uk-UA" dirty="0" smtClean="0"/>
              <a:t>мають низький рівень, погано володіють комп’ютерними технологіями. Це пов’язано з насамперед з їхнім віком.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Аналіз результатів анкетування</a:t>
            </a:r>
            <a:r>
              <a:rPr lang="uk-UA" b="0" dirty="0" smtClean="0"/>
              <a:t> 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b="0" dirty="0" err="1" smtClean="0">
                <a:effectLst/>
              </a:rPr>
              <a:t>Гугл-</a:t>
            </a:r>
            <a:r>
              <a:rPr lang="uk-UA" b="0" dirty="0" smtClean="0">
                <a:effectLst/>
              </a:rPr>
              <a:t> календар для </a:t>
            </a:r>
            <a:r>
              <a:rPr lang="uk-UA" b="0" dirty="0" smtClean="0">
                <a:effectLst/>
              </a:rPr>
              <a:t>співробітників </a:t>
            </a:r>
            <a:r>
              <a:rPr lang="ru-RU" dirty="0" err="1" smtClean="0">
                <a:effectLst/>
              </a:rPr>
              <a:t>з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подіями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що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відбуватимуться</a:t>
            </a:r>
            <a:r>
              <a:rPr lang="ru-RU" dirty="0" smtClean="0">
                <a:effectLst/>
              </a:rPr>
              <a:t> </a:t>
            </a:r>
            <a:r>
              <a:rPr lang="ru-RU" dirty="0" smtClean="0">
                <a:effectLst/>
              </a:rPr>
              <a:t>в НЗ</a:t>
            </a:r>
            <a:endParaRPr lang="uk-UA" dirty="0">
              <a:effectLst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30" y="1481138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</TotalTime>
  <Words>381</Words>
  <Application>Microsoft Office PowerPoint</Application>
  <PresentationFormat>Экран (4:3)</PresentationFormat>
  <Paragraphs>57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Виробнича (зі спеціалізації) практика в ШДС № 802 “Паросток”</vt:lpstr>
      <vt:lpstr>Слайд 2</vt:lpstr>
      <vt:lpstr>Аналіз освітньої політики з питань впровадження ІКТ</vt:lpstr>
      <vt:lpstr>Слайд 4</vt:lpstr>
      <vt:lpstr>Слайд 5</vt:lpstr>
      <vt:lpstr>Слайд 6</vt:lpstr>
      <vt:lpstr>Анкета для визначення рівня ІКТ компетентності вихователів</vt:lpstr>
      <vt:lpstr>Аналіз результатів анкетування </vt:lpstr>
      <vt:lpstr>Гугл- календар для співробітників з подіями, що відбуватимуться в НЗ</vt:lpstr>
      <vt:lpstr>Проведення онлайн наради</vt:lpstr>
      <vt:lpstr>Розробили власний електронний навчальний ресурс для підвищення кваліфікації вихователів  закладу освіти на тему: “ Курси підвищення кваліфікації з ІКТ-політики для вихователів ДНЗ”</vt:lpstr>
      <vt:lpstr>Семінар на тему: Інформаційно-комунікаційні технології і ЛЕГО- конструювання в практичній діяльності ЗДО</vt:lpstr>
      <vt:lpstr>Слайд 13</vt:lpstr>
      <vt:lpstr>Слайд 14</vt:lpstr>
      <vt:lpstr>МЕТОДИЧНІ РЕКОМЕНДАЦІЇ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Виробнича (зі спеціалізації) практика в ДНЗ № 802 “Паросток”</dc:title>
  <dc:creator>doc</dc:creator>
  <cp:lastModifiedBy>doc</cp:lastModifiedBy>
  <cp:revision>5</cp:revision>
  <dcterms:created xsi:type="dcterms:W3CDTF">2018-11-18T21:56:26Z</dcterms:created>
  <dcterms:modified xsi:type="dcterms:W3CDTF">2018-11-18T22:41:30Z</dcterms:modified>
</cp:coreProperties>
</file>