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2"/>
  </p:notesMasterIdLst>
  <p:handoutMasterIdLst>
    <p:handoutMasterId r:id="rId13"/>
  </p:handoutMasterIdLst>
  <p:sldIdLst>
    <p:sldId id="256" r:id="rId2"/>
    <p:sldId id="259" r:id="rId3"/>
    <p:sldId id="260" r:id="rId4"/>
    <p:sldId id="268" r:id="rId5"/>
    <p:sldId id="269" r:id="rId6"/>
    <p:sldId id="261" r:id="rId7"/>
    <p:sldId id="263" r:id="rId8"/>
    <p:sldId id="270" r:id="rId9"/>
    <p:sldId id="264" r:id="rId10"/>
    <p:sldId id="272" r:id="rId11"/>
  </p:sldIdLst>
  <p:sldSz cx="12192000" cy="6858000"/>
  <p:notesSz cx="6858000" cy="9144000"/>
  <p:embeddedFontLst>
    <p:embeddedFont>
      <p:font typeface="Wingdings 2" panose="05020102010507070707" pitchFamily="18" charset="2"/>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F3D"/>
    <a:srgbClr val="003A36"/>
    <a:srgbClr val="002220"/>
    <a:srgbClr val="00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0" d="100"/>
          <a:sy n="60" d="100"/>
        </p:scale>
        <p:origin x="-2430" y="-1320"/>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393861-A8B2-4530-B5AB-70F20F11B715}" type="datetimeFigureOut">
              <a:rPr lang="uk-UA" smtClean="0"/>
              <a:pPr/>
              <a:t>30.04.2023</a:t>
            </a:fld>
            <a:endParaRPr lang="uk-UA"/>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20F1AF-F046-491A-83EE-AFCB36CA5E5A}" type="slidenum">
              <a:rPr lang="uk-UA" smtClean="0"/>
              <a:pPr/>
              <a:t>‹#›</a:t>
            </a:fld>
            <a:endParaRPr lang="uk-UA"/>
          </a:p>
        </p:txBody>
      </p:sp>
    </p:spTree>
    <p:extLst>
      <p:ext uri="{BB962C8B-B14F-4D97-AF65-F5344CB8AC3E}">
        <p14:creationId xmlns:p14="http://schemas.microsoft.com/office/powerpoint/2010/main" val="347960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FA42D-5D17-426A-BDB2-7BF3AA4480FA}" type="datetimeFigureOut">
              <a:rPr lang="uk-UA" smtClean="0"/>
              <a:pPr/>
              <a:t>30.04.2023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32DCA-BC52-4FB1-B458-3F6B5BF8894E}" type="slidenum">
              <a:rPr lang="uk-UA" smtClean="0"/>
              <a:pPr/>
              <a:t>‹#›</a:t>
            </a:fld>
            <a:endParaRPr lang="uk-UA"/>
          </a:p>
        </p:txBody>
      </p:sp>
    </p:spTree>
    <p:extLst>
      <p:ext uri="{BB962C8B-B14F-4D97-AF65-F5344CB8AC3E}">
        <p14:creationId xmlns:p14="http://schemas.microsoft.com/office/powerpoint/2010/main" val="209386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a:p>
        </p:txBody>
      </p:sp>
      <p:sp>
        <p:nvSpPr>
          <p:cNvPr id="4" name="Місце для номера слайда 3"/>
          <p:cNvSpPr>
            <a:spLocks noGrp="1"/>
          </p:cNvSpPr>
          <p:nvPr>
            <p:ph type="sldNum" sz="quarter" idx="10"/>
          </p:nvPr>
        </p:nvSpPr>
        <p:spPr/>
        <p:txBody>
          <a:bodyPr/>
          <a:lstStyle/>
          <a:p>
            <a:fld id="{44E32DCA-BC52-4FB1-B458-3F6B5BF8894E}" type="slidenum">
              <a:rPr lang="uk-UA" smtClean="0"/>
              <a:pPr/>
              <a:t>1</a:t>
            </a:fld>
            <a:endParaRPr lang="uk-UA"/>
          </a:p>
        </p:txBody>
      </p:sp>
    </p:spTree>
    <p:extLst>
      <p:ext uri="{BB962C8B-B14F-4D97-AF65-F5344CB8AC3E}">
        <p14:creationId xmlns:p14="http://schemas.microsoft.com/office/powerpoint/2010/main" val="1226020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11"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a:extLst/>
        </p:spPr>
        <p:style>
          <a:lnRef idx="1">
            <a:schemeClr val="accent1"/>
          </a:lnRef>
          <a:fillRef idx="3">
            <a:schemeClr val="accent1"/>
          </a:fillRef>
          <a:effectRef idx="2">
            <a:schemeClr val="accent1"/>
          </a:effectRef>
          <a:fontRef idx="minor">
            <a:schemeClr val="lt1"/>
          </a:fontRef>
        </p:style>
      </p:sp>
      <p:pic>
        <p:nvPicPr>
          <p:cNvPr id="14" name="Рисунок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00" y="2411342"/>
            <a:ext cx="12238800" cy="4490102"/>
          </a:xfrm>
          <a:prstGeom prst="rect">
            <a:avLst/>
          </a:prstGeom>
        </p:spPr>
      </p:pic>
      <p:sp>
        <p:nvSpPr>
          <p:cNvPr id="2" name="Title 1"/>
          <p:cNvSpPr>
            <a:spLocks noGrp="1"/>
          </p:cNvSpPr>
          <p:nvPr>
            <p:ph type="ctrTitle" hasCustomPrompt="1"/>
          </p:nvPr>
        </p:nvSpPr>
        <p:spPr>
          <a:xfrm>
            <a:off x="810001" y="2175309"/>
            <a:ext cx="10572000" cy="2244889"/>
          </a:xfrm>
          <a:prstGeom prst="rect">
            <a:avLst/>
          </a:prstGeom>
        </p:spPr>
        <p:txBody>
          <a:bodyPr/>
          <a:lstStyle>
            <a:lvl1pPr algn="ctr">
              <a:defRPr sz="5400"/>
            </a:lvl1pPr>
          </a:lstStyle>
          <a:p>
            <a:r>
              <a:rPr lang="uk-UA" dirty="0" smtClean="0"/>
              <a:t>Назва презентації</a:t>
            </a:r>
            <a:endParaRPr lang="en-US" dirty="0"/>
          </a:p>
        </p:txBody>
      </p:sp>
      <p:sp>
        <p:nvSpPr>
          <p:cNvPr id="3" name="Subtitle 2"/>
          <p:cNvSpPr>
            <a:spLocks noGrp="1"/>
          </p:cNvSpPr>
          <p:nvPr>
            <p:ph type="subTitle" idx="1" hasCustomPrompt="1"/>
          </p:nvPr>
        </p:nvSpPr>
        <p:spPr>
          <a:xfrm>
            <a:off x="810001" y="5280847"/>
            <a:ext cx="10572000" cy="434974"/>
          </a:xfrm>
        </p:spPr>
        <p:txBody>
          <a:bodyPr anchor="t"/>
          <a:lstStyle>
            <a:lvl1pPr marL="583565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dirty="0" smtClean="0"/>
              <a:t>ПІБ доповідача, посада</a:t>
            </a:r>
            <a:endParaRPr lang="en-US" dirty="0"/>
          </a:p>
        </p:txBody>
      </p:sp>
      <p:sp>
        <p:nvSpPr>
          <p:cNvPr id="7" name="Date Placeholder 3"/>
          <p:cNvSpPr>
            <a:spLocks noGrp="1"/>
          </p:cNvSpPr>
          <p:nvPr>
            <p:ph type="dt" sz="half" idx="10"/>
          </p:nvPr>
        </p:nvSpPr>
        <p:spPr>
          <a:xfrm>
            <a:off x="9334626" y="6362639"/>
            <a:ext cx="1343706" cy="365125"/>
          </a:xfrm>
        </p:spPr>
        <p:txBody>
          <a:bodyPr/>
          <a:lstStyle/>
          <a:p>
            <a:fld id="{813DF8E0-98FB-482A-9451-8678C2247A39}" type="datetime1">
              <a:rPr lang="uk-UA" smtClean="0"/>
              <a:t>30.04.2023</a:t>
            </a:fld>
            <a:endParaRPr lang="en-US" dirty="0"/>
          </a:p>
        </p:txBody>
      </p:sp>
      <p:sp>
        <p:nvSpPr>
          <p:cNvPr id="8" name="Footer Placeholder 4"/>
          <p:cNvSpPr>
            <a:spLocks noGrp="1"/>
          </p:cNvSpPr>
          <p:nvPr>
            <p:ph type="ftr" sz="quarter" idx="11"/>
          </p:nvPr>
        </p:nvSpPr>
        <p:spPr>
          <a:xfrm>
            <a:off x="459752" y="6367530"/>
            <a:ext cx="8644320" cy="365125"/>
          </a:xfrm>
        </p:spPr>
        <p:txBody>
          <a:bodyPr/>
          <a:lstStyle>
            <a:lvl1pPr>
              <a:defRPr/>
            </a:lvl1pPr>
          </a:lstStyle>
          <a:p>
            <a:r>
              <a:rPr lang="ru-RU" smtClean="0"/>
              <a:t>ПІБ доповідача, посада</a:t>
            </a:r>
            <a:endParaRPr lang="en-US" dirty="0"/>
          </a:p>
        </p:txBody>
      </p:sp>
      <p:sp>
        <p:nvSpPr>
          <p:cNvPr id="10" name="Slide Number Placeholder 5"/>
          <p:cNvSpPr>
            <a:spLocks noGrp="1"/>
          </p:cNvSpPr>
          <p:nvPr>
            <p:ph type="sldNum" sz="quarter" idx="12"/>
          </p:nvPr>
        </p:nvSpPr>
        <p:spPr>
          <a:xfrm>
            <a:off x="10678331" y="6237165"/>
            <a:ext cx="1062155" cy="490599"/>
          </a:xfrm>
        </p:spPr>
        <p:txBody>
          <a:bodyPr/>
          <a:lstStyle/>
          <a:p>
            <a:fld id="{D57F1E4F-1CFF-5643-939E-217C01CDF565}" type="slidenum">
              <a:rPr lang="en-US" dirty="0"/>
              <a:pPr/>
              <a:t>‹#›</a:t>
            </a:fld>
            <a:endParaRPr lang="en-US" dirty="0"/>
          </a:p>
        </p:txBody>
      </p:sp>
      <p:sp>
        <p:nvSpPr>
          <p:cNvPr id="4" name="TextBox 3"/>
          <p:cNvSpPr txBox="1"/>
          <p:nvPr userDrawn="1"/>
        </p:nvSpPr>
        <p:spPr>
          <a:xfrm>
            <a:off x="1183019" y="203669"/>
            <a:ext cx="4893931" cy="923330"/>
          </a:xfrm>
          <a:prstGeom prst="rect">
            <a:avLst/>
          </a:prstGeom>
          <a:noFill/>
        </p:spPr>
        <p:txBody>
          <a:bodyPr wrap="square" rtlCol="0">
            <a:spAutoFit/>
          </a:bodyPr>
          <a:lstStyle/>
          <a:p>
            <a:r>
              <a:rPr lang="uk-UA" sz="2700" b="1" dirty="0" smtClean="0">
                <a:solidFill>
                  <a:schemeClr val="accent3">
                    <a:lumMod val="60000"/>
                    <a:lumOff val="40000"/>
                  </a:schemeClr>
                </a:solidFill>
              </a:rPr>
              <a:t>КИЇВСЬКИЙ</a:t>
            </a:r>
            <a:r>
              <a:rPr lang="uk-UA" sz="2700" b="1" baseline="0" dirty="0" smtClean="0">
                <a:solidFill>
                  <a:schemeClr val="accent3">
                    <a:lumMod val="60000"/>
                    <a:lumOff val="40000"/>
                  </a:schemeClr>
                </a:solidFill>
              </a:rPr>
              <a:t> УНІВЕРСИТЕТ </a:t>
            </a:r>
          </a:p>
          <a:p>
            <a:r>
              <a:rPr lang="uk-UA" sz="2700" b="1" baseline="0" dirty="0" smtClean="0">
                <a:solidFill>
                  <a:schemeClr val="accent3">
                    <a:lumMod val="60000"/>
                    <a:lumOff val="40000"/>
                  </a:schemeClr>
                </a:solidFill>
              </a:rPr>
              <a:t>ІМЕНІ БОРИСА ГРІНЧЕНКА</a:t>
            </a:r>
            <a:endParaRPr lang="uk-UA" sz="2700" b="1" dirty="0">
              <a:solidFill>
                <a:schemeClr val="accent3">
                  <a:lumMod val="60000"/>
                  <a:lumOff val="40000"/>
                </a:schemeClr>
              </a:solidFill>
            </a:endParaRPr>
          </a:p>
        </p:txBody>
      </p:sp>
      <p:pic>
        <p:nvPicPr>
          <p:cNvPr id="12" name="Picture 2" descr="D:\Google Диск\work\gerb.png"/>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якую за увагу">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62161"/>
            <a:ext cx="12192000" cy="4749839"/>
          </a:xfrm>
          <a:prstGeom prst="rect">
            <a:avLst/>
          </a:prstGeom>
        </p:spPr>
      </p:pic>
      <p:sp>
        <p:nvSpPr>
          <p:cNvPr id="8" name="Freeform 6"/>
          <p:cNvSpPr/>
          <p:nvPr userDrawn="1"/>
        </p:nvSpPr>
        <p:spPr bwMode="auto">
          <a:xfrm>
            <a:off x="0" y="0"/>
            <a:ext cx="12192000" cy="6858000"/>
          </a:xfrm>
          <a:prstGeom prst="rect">
            <a:avLst/>
          </a:prstGeom>
          <a:noFill/>
          <a:ln/>
          <a:effectLst/>
          <a:extLst/>
        </p:spPr>
        <p:style>
          <a:lnRef idx="1">
            <a:schemeClr val="accent1"/>
          </a:lnRef>
          <a:fillRef idx="3">
            <a:schemeClr val="accent1"/>
          </a:fillRef>
          <a:effectRef idx="2">
            <a:schemeClr val="accent1"/>
          </a:effectRef>
          <a:fontRef idx="minor">
            <a:schemeClr val="lt1"/>
          </a:fontRef>
        </p:style>
      </p:sp>
      <p:pic>
        <p:nvPicPr>
          <p:cNvPr id="5" name="Picture 2" descr="D:\Google Диск\work\ger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2714065" y="2194743"/>
            <a:ext cx="6763870" cy="889768"/>
          </a:xfrm>
          <a:prstGeom prst="rect">
            <a:avLst/>
          </a:prstGeom>
        </p:spPr>
        <p:txBody>
          <a:bodyPr/>
          <a:lstStyle>
            <a:lvl1pPr>
              <a:defRPr sz="4000"/>
            </a:lvl1pPr>
          </a:lstStyle>
          <a:p>
            <a:r>
              <a:rPr lang="ru-RU" sz="4400" b="0" dirty="0" err="1" smtClean="0"/>
              <a:t>Дякую</a:t>
            </a:r>
            <a:r>
              <a:rPr lang="ru-RU" sz="4400" b="0" dirty="0" smtClean="0"/>
              <a:t> за </a:t>
            </a:r>
            <a:r>
              <a:rPr lang="ru-RU" sz="4400" b="0" dirty="0" err="1" smtClean="0"/>
              <a:t>увагу</a:t>
            </a:r>
            <a:r>
              <a:rPr lang="ru-RU" sz="4400" b="0" dirty="0" smtClean="0"/>
              <a:t>!</a:t>
            </a:r>
            <a:endParaRPr lang="uk-UA" sz="4400" b="0" dirty="0"/>
          </a:p>
        </p:txBody>
      </p:sp>
    </p:spTree>
    <p:extLst>
      <p:ext uri="{BB962C8B-B14F-4D97-AF65-F5344CB8AC3E}">
        <p14:creationId xmlns:p14="http://schemas.microsoft.com/office/powerpoint/2010/main" val="3748477272"/>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10"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74307" y="279328"/>
            <a:ext cx="10198979" cy="772012"/>
          </a:xfrm>
          <a:prstGeom prst="rect">
            <a:avLst/>
          </a:prstGeom>
        </p:spPr>
        <p:txBody>
          <a:bodyPr/>
          <a:lstStyle/>
          <a:p>
            <a:r>
              <a:rPr lang="ru-RU" smtClean="0"/>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525783-8B3C-47F3-91DA-535AF69D2A23}" type="datetime1">
              <a:rPr lang="uk-UA" smtClean="0"/>
              <a:t>30.04.2023</a:t>
            </a:fld>
            <a:endParaRPr lang="en-US" dirty="0"/>
          </a:p>
        </p:txBody>
      </p:sp>
      <p:sp>
        <p:nvSpPr>
          <p:cNvPr id="5" name="Footer Placeholder 4"/>
          <p:cNvSpPr>
            <a:spLocks noGrp="1"/>
          </p:cNvSpPr>
          <p:nvPr>
            <p:ph type="ftr" sz="quarter" idx="11"/>
          </p:nvPr>
        </p:nvSpPr>
        <p:spPr/>
        <p:txBody>
          <a:bodyPr/>
          <a:lstStyle>
            <a:lvl1pPr>
              <a:defRPr/>
            </a:lvl1pPr>
          </a:lstStyle>
          <a:p>
            <a:r>
              <a:rPr lang="ru-RU" smtClean="0"/>
              <a:t>ПІБ доповідача, посада</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2" descr="D:\Google Диск\work\ger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pic>
        <p:nvPicPr>
          <p:cNvPr id="12" name="Рисунок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78411"/>
            <a:ext cx="12192000" cy="5879589"/>
          </a:xfrm>
          <a:prstGeom prst="rect">
            <a:avLst/>
          </a:prstGeom>
        </p:spPr>
      </p:pic>
      <p:sp>
        <p:nvSpPr>
          <p:cNvPr id="2" name="Title 1"/>
          <p:cNvSpPr>
            <a:spLocks noGrp="1"/>
          </p:cNvSpPr>
          <p:nvPr>
            <p:ph type="title" hasCustomPrompt="1"/>
          </p:nvPr>
        </p:nvSpPr>
        <p:spPr>
          <a:xfrm>
            <a:off x="647990" y="778832"/>
            <a:ext cx="10561418" cy="1468800"/>
          </a:xfrm>
          <a:prstGeom prst="rect">
            <a:avLst/>
          </a:prstGeom>
        </p:spPr>
        <p:txBody>
          <a:bodyPr anchor="b"/>
          <a:lstStyle>
            <a:lvl1pPr algn="ctr">
              <a:defRPr sz="4800" b="1" cap="none"/>
            </a:lvl1pPr>
          </a:lstStyle>
          <a:p>
            <a:r>
              <a:rPr lang="uk-UA" dirty="0" smtClean="0"/>
              <a:t>Заголовок розділу</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0C1418-D5C9-4357-83C4-4188035594D1}" type="datetime1">
              <a:rPr lang="uk-UA" smtClean="0"/>
              <a:t>30.04.2023</a:t>
            </a:fld>
            <a:endParaRPr lang="en-US" dirty="0"/>
          </a:p>
        </p:txBody>
      </p:sp>
      <p:sp>
        <p:nvSpPr>
          <p:cNvPr id="5" name="Footer Placeholder 4"/>
          <p:cNvSpPr>
            <a:spLocks noGrp="1"/>
          </p:cNvSpPr>
          <p:nvPr>
            <p:ph type="ftr" sz="quarter" idx="11"/>
          </p:nvPr>
        </p:nvSpPr>
        <p:spPr/>
        <p:txBody>
          <a:bodyPr/>
          <a:lstStyle>
            <a:lvl1pPr>
              <a:defRPr/>
            </a:lvl1pPr>
          </a:lstStyle>
          <a:p>
            <a:r>
              <a:rPr lang="ru-RU" smtClean="0"/>
              <a:t>ПІБ доповідача, посада</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2" descr="D:\Google Диск\work\ger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єкти">
    <p:spTree>
      <p:nvGrpSpPr>
        <p:cNvPr id="1" name=""/>
        <p:cNvGrpSpPr/>
        <p:nvPr/>
      </p:nvGrpSpPr>
      <p:grpSpPr>
        <a:xfrm>
          <a:off x="0" y="0"/>
          <a:ext cx="0" cy="0"/>
          <a:chOff x="0" y="0"/>
          <a:chExt cx="0" cy="0"/>
        </a:xfrm>
      </p:grpSpPr>
      <p:sp>
        <p:nvSpPr>
          <p:cNvPr id="12"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a:ex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818712" y="2222287"/>
            <a:ext cx="5185873" cy="3638763"/>
          </a:xfrm>
          <a:effectLst>
            <a:glow rad="50800">
              <a:schemeClr val="accent1">
                <a:alpha val="40000"/>
              </a:schemeClr>
            </a:glow>
          </a:effectLst>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282E7A7-83C2-40F7-A5AA-2548F96BBA7F}" type="datetime1">
              <a:rPr lang="uk-UA" smtClean="0"/>
              <a:t>30.04.2023</a:t>
            </a:fld>
            <a:endParaRPr lang="en-US" dirty="0"/>
          </a:p>
        </p:txBody>
      </p:sp>
      <p:sp>
        <p:nvSpPr>
          <p:cNvPr id="6" name="Footer Placeholder 5"/>
          <p:cNvSpPr>
            <a:spLocks noGrp="1"/>
          </p:cNvSpPr>
          <p:nvPr>
            <p:ph type="ftr" sz="quarter" idx="11"/>
          </p:nvPr>
        </p:nvSpPr>
        <p:spPr/>
        <p:txBody>
          <a:bodyPr/>
          <a:lstStyle>
            <a:lvl1pPr>
              <a:defRPr/>
            </a:lvl1pPr>
          </a:lstStyle>
          <a:p>
            <a:r>
              <a:rPr lang="ru-RU" smtClean="0"/>
              <a:t>ПІБ доповідача, посада</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2" descr="D:\Google Диск\work\ger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174307" y="279328"/>
            <a:ext cx="10198979" cy="772012"/>
          </a:xfrm>
          <a:prstGeom prst="rect">
            <a:avLst/>
          </a:prstGeom>
        </p:spPr>
        <p:txBody>
          <a:bodyPr/>
          <a:lstStyle/>
          <a:p>
            <a:r>
              <a:rPr lang="ru-RU" smtClean="0"/>
              <a:t>Образец заголовка</a:t>
            </a:r>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орівняння">
    <p:spTree>
      <p:nvGrpSpPr>
        <p:cNvPr id="1" name=""/>
        <p:cNvGrpSpPr/>
        <p:nvPr/>
      </p:nvGrpSpPr>
      <p:grpSpPr>
        <a:xfrm>
          <a:off x="0" y="0"/>
          <a:ext cx="0" cy="0"/>
          <a:chOff x="0" y="0"/>
          <a:chExt cx="0" cy="0"/>
        </a:xfrm>
      </p:grpSpPr>
      <p:sp>
        <p:nvSpPr>
          <p:cNvPr id="12"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a:ex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6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6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D057D94-F08C-4629-91AB-BF95F2E91A6F}" type="datetime1">
              <a:rPr lang="uk-UA" smtClean="0"/>
              <a:t>30.04.2023</a:t>
            </a:fld>
            <a:endParaRPr lang="en-US" dirty="0"/>
          </a:p>
        </p:txBody>
      </p:sp>
      <p:sp>
        <p:nvSpPr>
          <p:cNvPr id="8" name="Footer Placeholder 7"/>
          <p:cNvSpPr>
            <a:spLocks noGrp="1"/>
          </p:cNvSpPr>
          <p:nvPr>
            <p:ph type="ftr" sz="quarter" idx="11"/>
          </p:nvPr>
        </p:nvSpPr>
        <p:spPr/>
        <p:txBody>
          <a:bodyPr/>
          <a:lstStyle/>
          <a:p>
            <a:r>
              <a:rPr lang="ru-RU" smtClean="0"/>
              <a:t>ПІБ доповідача, посада</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1" name="Picture 2" descr="D:\Google Диск\work\ger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174307" y="279328"/>
            <a:ext cx="10198979" cy="772012"/>
          </a:xfrm>
          <a:prstGeom prst="rect">
            <a:avLst/>
          </a:prstGeom>
        </p:spPr>
        <p:txBody>
          <a:bodyPr/>
          <a:lstStyle/>
          <a:p>
            <a:r>
              <a:rPr lang="ru-RU" smtClean="0"/>
              <a:t>Образец заголовка</a:t>
            </a:r>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Лише заголовок">
    <p:spTree>
      <p:nvGrpSpPr>
        <p:cNvPr id="1" name=""/>
        <p:cNvGrpSpPr/>
        <p:nvPr/>
      </p:nvGrpSpPr>
      <p:grpSpPr>
        <a:xfrm>
          <a:off x="0" y="0"/>
          <a:ext cx="0" cy="0"/>
          <a:chOff x="0" y="0"/>
          <a:chExt cx="0" cy="0"/>
        </a:xfrm>
      </p:grpSpPr>
      <p:sp>
        <p:nvSpPr>
          <p:cNvPr id="8" name="Freeform 6"/>
          <p:cNvSpPr/>
          <p:nvPr userDrawn="1"/>
        </p:nvSpPr>
        <p:spPr bwMode="auto">
          <a:xfrm>
            <a:off x="1" y="-10679"/>
            <a:ext cx="12192000" cy="16344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a:blip r:embed="rId2"/>
            <a:stretch>
              <a:fillRect/>
            </a:stretch>
          </a:blipFill>
          <a:ln/>
          <a:ex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1FB6C6D3-3C59-410A-B4D7-840AABCC98ED}" type="datetime1">
              <a:rPr lang="uk-UA" smtClean="0"/>
              <a:t>30.04.2023</a:t>
            </a:fld>
            <a:endParaRPr lang="en-US" dirty="0"/>
          </a:p>
        </p:txBody>
      </p:sp>
      <p:sp>
        <p:nvSpPr>
          <p:cNvPr id="4" name="Footer Placeholder 3"/>
          <p:cNvSpPr>
            <a:spLocks noGrp="1"/>
          </p:cNvSpPr>
          <p:nvPr>
            <p:ph type="ftr" sz="quarter" idx="11"/>
          </p:nvPr>
        </p:nvSpPr>
        <p:spPr/>
        <p:txBody>
          <a:bodyPr/>
          <a:lstStyle/>
          <a:p>
            <a:r>
              <a:rPr lang="ru-RU" smtClean="0"/>
              <a:t>ПІБ доповідача, посада</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2" descr="D:\Google Диск\work\gerb.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174307" y="279328"/>
            <a:ext cx="10198979" cy="772012"/>
          </a:xfrm>
          <a:prstGeom prst="rect">
            <a:avLst/>
          </a:prstGeom>
        </p:spPr>
        <p:txBody>
          <a:bodyPr/>
          <a:lstStyle/>
          <a:p>
            <a:r>
              <a:rPr lang="ru-RU" smtClean="0"/>
              <a:t>Образец заголовка</a:t>
            </a:r>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C4BC7-B435-47A5-B3E6-495E00A59575}" type="datetime1">
              <a:rPr lang="uk-UA" smtClean="0"/>
              <a:t>30.04.2023</a:t>
            </a:fld>
            <a:endParaRPr lang="en-US" dirty="0"/>
          </a:p>
        </p:txBody>
      </p:sp>
      <p:sp>
        <p:nvSpPr>
          <p:cNvPr id="3" name="Footer Placeholder 2"/>
          <p:cNvSpPr>
            <a:spLocks noGrp="1"/>
          </p:cNvSpPr>
          <p:nvPr>
            <p:ph type="ftr" sz="quarter" idx="11"/>
          </p:nvPr>
        </p:nvSpPr>
        <p:spPr/>
        <p:txBody>
          <a:bodyPr/>
          <a:lstStyle/>
          <a:p>
            <a:r>
              <a:rPr lang="ru-RU" smtClean="0"/>
              <a:t>ПІБ доповідача, посада</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2" descr="D:\Google Диск\work\gerb.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a:prstGeom prst="rect">
            <a:avLst/>
          </a:prstGeom>
        </p:spPr>
        <p:txBody>
          <a:bodyPr anchor="b">
            <a:noAutofit/>
          </a:bodyPr>
          <a:lstStyle>
            <a:lvl1pPr algn="l">
              <a:defRPr sz="3200" b="0"/>
            </a:lvl1pPr>
          </a:lstStyle>
          <a:p>
            <a:r>
              <a:rPr lang="ru-RU" smtClean="0"/>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smtClean="0"/>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979D622-612B-45F9-B555-CCA52B064185}" type="datetime1">
              <a:rPr lang="uk-UA" smtClean="0"/>
              <a:t>30.04.2023</a:t>
            </a:fld>
            <a:endParaRPr lang="en-US" dirty="0"/>
          </a:p>
        </p:txBody>
      </p:sp>
      <p:sp>
        <p:nvSpPr>
          <p:cNvPr id="6" name="Footer Placeholder 5"/>
          <p:cNvSpPr>
            <a:spLocks noGrp="1"/>
          </p:cNvSpPr>
          <p:nvPr>
            <p:ph type="ftr" sz="quarter" idx="11"/>
          </p:nvPr>
        </p:nvSpPr>
        <p:spPr/>
        <p:txBody>
          <a:bodyPr/>
          <a:lstStyle/>
          <a:p>
            <a:r>
              <a:rPr lang="ru-RU" smtClean="0"/>
              <a:t>ПІБ доповідача, посада</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2" descr="D:\Google Диск\work\gerb.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a:prstGeom prst="rect">
            <a:avLst/>
          </a:prstGeom>
        </p:spPr>
        <p:txBody>
          <a:bodyPr anchor="b">
            <a:normAutofit/>
          </a:bodyPr>
          <a:lstStyle>
            <a:lvl1pPr algn="l">
              <a:defRPr sz="3200" b="0"/>
            </a:lvl1pPr>
          </a:lstStyle>
          <a:p>
            <a:r>
              <a:rPr lang="ru-RU" smtClean="0"/>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smtClean="0"/>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885810" y="6405502"/>
            <a:ext cx="976879" cy="365125"/>
          </a:xfrm>
        </p:spPr>
        <p:txBody>
          <a:bodyPr/>
          <a:lstStyle/>
          <a:p>
            <a:fld id="{3704F22A-F36F-4DB4-B0AC-FD49733A2EDC}" type="datetime1">
              <a:rPr lang="uk-UA" smtClean="0"/>
              <a:t>30.04.2023</a:t>
            </a:fld>
            <a:endParaRPr lang="en-US" dirty="0"/>
          </a:p>
        </p:txBody>
      </p:sp>
      <p:sp>
        <p:nvSpPr>
          <p:cNvPr id="6" name="Footer Placeholder 5"/>
          <p:cNvSpPr>
            <a:spLocks noGrp="1"/>
          </p:cNvSpPr>
          <p:nvPr>
            <p:ph type="ftr" sz="quarter" idx="11"/>
          </p:nvPr>
        </p:nvSpPr>
        <p:spPr>
          <a:xfrm>
            <a:off x="590396" y="6405502"/>
            <a:ext cx="3295413" cy="365125"/>
          </a:xfrm>
        </p:spPr>
        <p:txBody>
          <a:bodyPr/>
          <a:lstStyle/>
          <a:p>
            <a:r>
              <a:rPr lang="ru-RU" smtClean="0"/>
              <a:t>ПІБ доповідача, посада</a:t>
            </a:r>
            <a:endParaRPr lang="en-US" dirty="0"/>
          </a:p>
        </p:txBody>
      </p:sp>
      <p:sp>
        <p:nvSpPr>
          <p:cNvPr id="7" name="Slide Number Placeholder 6"/>
          <p:cNvSpPr>
            <a:spLocks noGrp="1"/>
          </p:cNvSpPr>
          <p:nvPr>
            <p:ph type="sldNum" sz="quarter" idx="12"/>
          </p:nvPr>
        </p:nvSpPr>
        <p:spPr>
          <a:xfrm>
            <a:off x="4862689" y="6280028"/>
            <a:ext cx="1062155" cy="490599"/>
          </a:xfrm>
        </p:spPr>
        <p:txBody>
          <a:bodyPr/>
          <a:lstStyle/>
          <a:p>
            <a:fld id="{D57F1E4F-1CFF-5643-939E-217C01CDF565}" type="slidenum">
              <a:rPr lang="en-US" dirty="0"/>
              <a:pPr/>
              <a:t>‹#›</a:t>
            </a:fld>
            <a:endParaRPr lang="en-US" dirty="0"/>
          </a:p>
        </p:txBody>
      </p:sp>
      <p:pic>
        <p:nvPicPr>
          <p:cNvPr id="8" name="Picture 2" descr="D:\Google Диск\work\gerb.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uk-UA" dirty="0" smtClean="0"/>
              <a:t>Зразок тексту</a:t>
            </a:r>
          </a:p>
          <a:p>
            <a:pPr lvl="1"/>
            <a:r>
              <a:rPr lang="uk-UA" dirty="0" smtClean="0"/>
              <a:t>Другий рівень</a:t>
            </a:r>
          </a:p>
          <a:p>
            <a:pPr lvl="2"/>
            <a:r>
              <a:rPr lang="uk-UA" dirty="0" smtClean="0"/>
              <a:t>Третій рівень</a:t>
            </a:r>
          </a:p>
          <a:p>
            <a:pPr lvl="3"/>
            <a:r>
              <a:rPr lang="uk-UA" dirty="0" smtClean="0"/>
              <a:t>Четвертий рівень</a:t>
            </a:r>
          </a:p>
          <a:p>
            <a:pPr lvl="4"/>
            <a:r>
              <a:rPr lang="uk-UA" dirty="0" smtClean="0"/>
              <a:t>П'ятий рівень</a:t>
            </a:r>
            <a:endParaRPr lang="en-US" dirty="0"/>
          </a:p>
        </p:txBody>
      </p:sp>
      <p:sp>
        <p:nvSpPr>
          <p:cNvPr id="5" name="Footer Placeholder 4"/>
          <p:cNvSpPr>
            <a:spLocks noGrp="1"/>
          </p:cNvSpPr>
          <p:nvPr>
            <p:ph type="ftr" sz="quarter" idx="3"/>
          </p:nvPr>
        </p:nvSpPr>
        <p:spPr>
          <a:xfrm>
            <a:off x="459752" y="6367530"/>
            <a:ext cx="8644320" cy="365125"/>
          </a:xfrm>
          <a:prstGeom prst="rect">
            <a:avLst/>
          </a:prstGeom>
        </p:spPr>
        <p:txBody>
          <a:bodyPr vert="horz" lIns="91440" tIns="45720" rIns="91440" bIns="45720" rtlCol="0" anchor="b"/>
          <a:lstStyle>
            <a:lvl1pPr algn="l">
              <a:defRPr sz="900">
                <a:solidFill>
                  <a:schemeClr val="tx1"/>
                </a:solidFill>
              </a:defRPr>
            </a:lvl1pPr>
          </a:lstStyle>
          <a:p>
            <a:r>
              <a:rPr lang="ru-RU" smtClean="0"/>
              <a:t>ПІБ доповідача, посада</a:t>
            </a:r>
            <a:endParaRPr lang="en-US" dirty="0"/>
          </a:p>
        </p:txBody>
      </p:sp>
      <p:sp>
        <p:nvSpPr>
          <p:cNvPr id="4" name="Date Placeholder 3"/>
          <p:cNvSpPr>
            <a:spLocks noGrp="1"/>
          </p:cNvSpPr>
          <p:nvPr>
            <p:ph type="dt" sz="half" idx="2"/>
          </p:nvPr>
        </p:nvSpPr>
        <p:spPr>
          <a:xfrm>
            <a:off x="9334626" y="6362639"/>
            <a:ext cx="1343706" cy="365125"/>
          </a:xfrm>
          <a:prstGeom prst="rect">
            <a:avLst/>
          </a:prstGeom>
        </p:spPr>
        <p:txBody>
          <a:bodyPr vert="horz" lIns="91440" tIns="45720" rIns="91440" bIns="45720" rtlCol="0" anchor="b"/>
          <a:lstStyle>
            <a:lvl1pPr algn="r">
              <a:defRPr sz="900">
                <a:solidFill>
                  <a:schemeClr val="tx1"/>
                </a:solidFill>
              </a:defRPr>
            </a:lvl1pPr>
          </a:lstStyle>
          <a:p>
            <a:fld id="{A26358B8-3148-4D56-B1D5-B5FD9F835D68}" type="datetime1">
              <a:rPr lang="uk-UA" smtClean="0"/>
              <a:t>30.04.2023</a:t>
            </a:fld>
            <a:endParaRPr lang="en-US" dirty="0"/>
          </a:p>
        </p:txBody>
      </p:sp>
      <p:sp>
        <p:nvSpPr>
          <p:cNvPr id="6" name="Slide Number Placeholder 5"/>
          <p:cNvSpPr>
            <a:spLocks noGrp="1"/>
          </p:cNvSpPr>
          <p:nvPr>
            <p:ph type="sldNum" sz="quarter" idx="4"/>
          </p:nvPr>
        </p:nvSpPr>
        <p:spPr>
          <a:xfrm>
            <a:off x="10678331" y="6237165"/>
            <a:ext cx="1062155" cy="490599"/>
          </a:xfrm>
          <a:prstGeom prst="rect">
            <a:avLst/>
          </a:prstGeom>
        </p:spPr>
        <p:txBody>
          <a:bodyPr vert="horz" lIns="91440" tIns="45720" rIns="91440" bIns="10800" rtlCol="0" anchor="b"/>
          <a:lstStyle>
            <a:lvl1pPr algn="r">
              <a:defRPr sz="900">
                <a:solidFill>
                  <a:schemeClr val="accent1"/>
                </a:solidFill>
              </a:defRPr>
            </a:lvl1pPr>
          </a:lstStyle>
          <a:p>
            <a:fld id="{D57F1E4F-1CFF-5643-939E-217C01CDF565}" type="slidenum">
              <a:rPr lang="en-US" smtClean="0"/>
              <a:pPr/>
              <a:t>‹#›</a:t>
            </a:fld>
            <a:endParaRPr lang="en-US" dirty="0"/>
          </a:p>
        </p:txBody>
      </p:sp>
      <p:pic>
        <p:nvPicPr>
          <p:cNvPr id="7" name="Picture 2" descr="D:\Google Диск\work\gerb.png"/>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46263" y="-57090"/>
            <a:ext cx="1229282" cy="144484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 сполучна лінія 8"/>
          <p:cNvCxnSpPr/>
          <p:nvPr userDrawn="1"/>
        </p:nvCxnSpPr>
        <p:spPr>
          <a:xfrm>
            <a:off x="181232" y="6502685"/>
            <a:ext cx="12010768"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63" r:id="rId9"/>
    <p:sldLayoutId id="2147483667" r:id="rId10"/>
  </p:sldLayoutIdLst>
  <p:transition spd="slow">
    <p:push dir="u"/>
  </p:transition>
  <p:timing>
    <p:tnLst>
      <p:par>
        <p:cTn id="1" dur="indefinite" restart="never" nodeType="tmRoot"/>
      </p:par>
    </p:tnLst>
  </p:timing>
  <p:hf sldNum="0" hdr="0"/>
  <p:txStyles>
    <p:titleStyle>
      <a:lvl1pPr algn="ctr" defTabSz="457200" rtl="0" eaLnBrk="1" latinLnBrk="0" hangingPunct="1">
        <a:spcBef>
          <a:spcPct val="0"/>
        </a:spcBef>
        <a:buNone/>
        <a:defRPr sz="4000" b="1" kern="1200">
          <a:solidFill>
            <a:srgbClr val="00222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22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smtClean="0"/>
              <a:t>Використання ЕНК на </a:t>
            </a:r>
            <a:r>
              <a:rPr lang="uk-UA" dirty="0" err="1" smtClean="0"/>
              <a:t>уроках</a:t>
            </a:r>
            <a:r>
              <a:rPr lang="uk-UA" dirty="0" smtClean="0"/>
              <a:t> математики як засобу підготовки до ЗНО</a:t>
            </a:r>
            <a:endParaRPr lang="uk-UA" dirty="0"/>
          </a:p>
        </p:txBody>
      </p:sp>
      <p:sp>
        <p:nvSpPr>
          <p:cNvPr id="5" name="Підзаголовок 4"/>
          <p:cNvSpPr>
            <a:spLocks noGrp="1"/>
          </p:cNvSpPr>
          <p:nvPr>
            <p:ph type="subTitle" idx="1"/>
          </p:nvPr>
        </p:nvSpPr>
        <p:spPr/>
        <p:txBody>
          <a:bodyPr>
            <a:normAutofit lnSpcReduction="10000"/>
          </a:bodyPr>
          <a:lstStyle/>
          <a:p>
            <a:pPr algn="r"/>
            <a:r>
              <a:rPr lang="uk-UA" dirty="0" smtClean="0"/>
              <a:t>Лісова Л.Ю.</a:t>
            </a:r>
            <a:endParaRPr lang="uk-UA" dirty="0"/>
          </a:p>
        </p:txBody>
      </p:sp>
    </p:spTree>
    <p:extLst>
      <p:ext uri="{BB962C8B-B14F-4D97-AF65-F5344CB8AC3E}">
        <p14:creationId xmlns:p14="http://schemas.microsoft.com/office/powerpoint/2010/main" val="151107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uk-UA" dirty="0" smtClean="0"/>
              <a:t>Висновок</a:t>
            </a:r>
            <a:endParaRPr lang="uk-UA" dirty="0"/>
          </a:p>
        </p:txBody>
      </p:sp>
      <p:sp>
        <p:nvSpPr>
          <p:cNvPr id="9" name="Місце для вмісту 8"/>
          <p:cNvSpPr>
            <a:spLocks noGrp="1"/>
          </p:cNvSpPr>
          <p:nvPr>
            <p:ph idx="1"/>
          </p:nvPr>
        </p:nvSpPr>
        <p:spPr/>
        <p:txBody>
          <a:bodyPr/>
          <a:lstStyle/>
          <a:p>
            <a:r>
              <a:rPr lang="uk-UA" dirty="0"/>
              <a:t>Як показав досвід використання ЕНК, учні починають об’єктивніше відноситись до рівня своїх знань, умінь та навичок. Хоча на початковому етапі багато з них стверджує, що помилки, допущені під час тестування, були зумовлені лише неуважністю. Вони більш уважно ставляться до прочитання умов завдань, виконання тестів, звикають до форми подання задач. Загалом це повинно сприяти кращому виконанню тесту ЗНО з математики..</a:t>
            </a:r>
          </a:p>
        </p:txBody>
      </p:sp>
      <p:sp>
        <p:nvSpPr>
          <p:cNvPr id="4" name="Дата 3"/>
          <p:cNvSpPr>
            <a:spLocks noGrp="1"/>
          </p:cNvSpPr>
          <p:nvPr>
            <p:ph type="dt" sz="half" idx="10"/>
          </p:nvPr>
        </p:nvSpPr>
        <p:spPr/>
        <p:txBody>
          <a:bodyPr/>
          <a:lstStyle/>
          <a:p>
            <a:fld id="{273AC85B-FF12-44AB-8CA7-868CF2704B29}" type="datetime1">
              <a:rPr lang="uk-UA" smtClean="0"/>
              <a:t>30.04.2023</a:t>
            </a:fld>
            <a:endParaRPr lang="en-US" dirty="0"/>
          </a:p>
        </p:txBody>
      </p:sp>
      <p:sp>
        <p:nvSpPr>
          <p:cNvPr id="5" name="Нижний колонтитул 4"/>
          <p:cNvSpPr>
            <a:spLocks noGrp="1"/>
          </p:cNvSpPr>
          <p:nvPr>
            <p:ph type="ftr" sz="quarter" idx="11"/>
          </p:nvPr>
        </p:nvSpPr>
        <p:spPr/>
        <p:txBody>
          <a:bodyPr/>
          <a:lstStyle/>
          <a:p>
            <a:r>
              <a:rPr lang="ru-RU" smtClean="0"/>
              <a:t>ПІБ доповідача, посада</a:t>
            </a:r>
            <a:endParaRPr lang="en-US" dirty="0"/>
          </a:p>
        </p:txBody>
      </p:sp>
    </p:spTree>
    <p:extLst>
      <p:ext uri="{BB962C8B-B14F-4D97-AF65-F5344CB8AC3E}">
        <p14:creationId xmlns:p14="http://schemas.microsoft.com/office/powerpoint/2010/main" val="55199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uk-UA" dirty="0"/>
              <a:t>Постановка </a:t>
            </a:r>
            <a:r>
              <a:rPr lang="uk-UA" dirty="0" smtClean="0"/>
              <a:t>проблеми</a:t>
            </a:r>
            <a:endParaRPr lang="uk-UA" dirty="0"/>
          </a:p>
        </p:txBody>
      </p:sp>
      <p:sp>
        <p:nvSpPr>
          <p:cNvPr id="9" name="Місце для вмісту 8"/>
          <p:cNvSpPr>
            <a:spLocks noGrp="1"/>
          </p:cNvSpPr>
          <p:nvPr>
            <p:ph idx="1"/>
          </p:nvPr>
        </p:nvSpPr>
        <p:spPr/>
        <p:txBody>
          <a:bodyPr/>
          <a:lstStyle/>
          <a:p>
            <a:r>
              <a:rPr lang="uk-UA" dirty="0"/>
              <a:t>Організація дистанційного навчання для здобувачів освіти в Україні набула особливого значення у зв’язку з викликами, що поставили перед українським суспільством спочатку пандемія С</a:t>
            </a:r>
            <a:r>
              <a:rPr lang="en-US" dirty="0"/>
              <a:t>ovid-19, </a:t>
            </a:r>
            <a:r>
              <a:rPr lang="uk-UA" dirty="0"/>
              <a:t>а останні півроку російсько-українська війна. Вже три роки навчання в Україні, а отже, значна частина життя перейшла в цифровий світ. ІКТ, ЕНК, сучасні е-ресурси, інтернет мережа надають можливість проводити навчальний процес, зокрема допомагати у підготовці до ЗНО, при цьому не втрачаючи якості навчання.</a:t>
            </a:r>
          </a:p>
        </p:txBody>
      </p:sp>
      <p:sp>
        <p:nvSpPr>
          <p:cNvPr id="4" name="Дата 3"/>
          <p:cNvSpPr>
            <a:spLocks noGrp="1"/>
          </p:cNvSpPr>
          <p:nvPr>
            <p:ph type="dt" sz="half" idx="10"/>
          </p:nvPr>
        </p:nvSpPr>
        <p:spPr/>
        <p:txBody>
          <a:bodyPr/>
          <a:lstStyle/>
          <a:p>
            <a:fld id="{273AC85B-FF12-44AB-8CA7-868CF2704B29}" type="datetime1">
              <a:rPr lang="uk-UA" smtClean="0"/>
              <a:t>30.04.2023</a:t>
            </a:fld>
            <a:endParaRPr lang="en-US" dirty="0"/>
          </a:p>
        </p:txBody>
      </p:sp>
      <p:sp>
        <p:nvSpPr>
          <p:cNvPr id="5" name="Нижний колонтитул 4"/>
          <p:cNvSpPr>
            <a:spLocks noGrp="1"/>
          </p:cNvSpPr>
          <p:nvPr>
            <p:ph type="ftr" sz="quarter" idx="11"/>
          </p:nvPr>
        </p:nvSpPr>
        <p:spPr/>
        <p:txBody>
          <a:bodyPr/>
          <a:lstStyle/>
          <a:p>
            <a:r>
              <a:rPr lang="ru-RU" smtClean="0"/>
              <a:t>ПІБ доповідача, посада</a:t>
            </a:r>
            <a:endParaRPr lang="en-US" dirty="0"/>
          </a:p>
        </p:txBody>
      </p:sp>
    </p:spTree>
    <p:extLst>
      <p:ext uri="{BB962C8B-B14F-4D97-AF65-F5344CB8AC3E}">
        <p14:creationId xmlns:p14="http://schemas.microsoft.com/office/powerpoint/2010/main" val="3564502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47990" y="778832"/>
            <a:ext cx="10561418" cy="1838244"/>
          </a:xfrm>
        </p:spPr>
        <p:txBody>
          <a:bodyPr/>
          <a:lstStyle/>
          <a:p>
            <a:pPr algn="l"/>
            <a:r>
              <a:rPr lang="en-US" dirty="0" smtClean="0"/>
              <a:t/>
            </a:r>
            <a:br>
              <a:rPr lang="en-US" dirty="0" smtClean="0"/>
            </a:br>
            <a:r>
              <a:rPr lang="uk-UA" dirty="0" smtClean="0"/>
              <a:t>Метою </a:t>
            </a:r>
            <a:r>
              <a:rPr lang="uk-UA" dirty="0"/>
              <a:t>статті є </a:t>
            </a:r>
          </a:p>
        </p:txBody>
      </p:sp>
      <p:sp>
        <p:nvSpPr>
          <p:cNvPr id="9" name="Місце для тексту 8"/>
          <p:cNvSpPr>
            <a:spLocks noGrp="1"/>
          </p:cNvSpPr>
          <p:nvPr>
            <p:ph type="body" idx="1"/>
          </p:nvPr>
        </p:nvSpPr>
        <p:spPr>
          <a:xfrm>
            <a:off x="646386" y="3105807"/>
            <a:ext cx="10725032" cy="2609349"/>
          </a:xfrm>
        </p:spPr>
        <p:txBody>
          <a:bodyPr/>
          <a:lstStyle/>
          <a:p>
            <a:pPr algn="just"/>
            <a:r>
              <a:rPr lang="uk-UA" dirty="0" smtClean="0"/>
              <a:t>ознайомлення з можливостями використання відкритих систем дистанційного навчання для підготовки учнів до ЗНО, представлення окремих аспектів використання електронного навчального курсу під час підготовки учнів до ЗНО.</a:t>
            </a:r>
            <a:endParaRPr lang="uk-UA" dirty="0"/>
          </a:p>
        </p:txBody>
      </p:sp>
      <p:sp>
        <p:nvSpPr>
          <p:cNvPr id="4" name="Дата 3"/>
          <p:cNvSpPr>
            <a:spLocks noGrp="1"/>
          </p:cNvSpPr>
          <p:nvPr>
            <p:ph type="dt" sz="half" idx="10"/>
          </p:nvPr>
        </p:nvSpPr>
        <p:spPr/>
        <p:txBody>
          <a:bodyPr/>
          <a:lstStyle/>
          <a:p>
            <a:fld id="{94975B5E-33EF-4733-BD46-8F0C3275C143}" type="datetime1">
              <a:rPr lang="uk-UA" smtClean="0"/>
              <a:t>30.04.2023</a:t>
            </a:fld>
            <a:endParaRPr lang="en-US" dirty="0"/>
          </a:p>
        </p:txBody>
      </p:sp>
      <p:sp>
        <p:nvSpPr>
          <p:cNvPr id="5" name="Нижний колонтитул 4"/>
          <p:cNvSpPr>
            <a:spLocks noGrp="1"/>
          </p:cNvSpPr>
          <p:nvPr>
            <p:ph type="ftr" sz="quarter" idx="11"/>
          </p:nvPr>
        </p:nvSpPr>
        <p:spPr/>
        <p:txBody>
          <a:bodyPr/>
          <a:lstStyle/>
          <a:p>
            <a:r>
              <a:rPr lang="ru-RU" smtClean="0"/>
              <a:t>ПІБ доповідача, посада</a:t>
            </a:r>
            <a:endParaRPr lang="en-US" dirty="0"/>
          </a:p>
        </p:txBody>
      </p:sp>
    </p:spTree>
    <p:extLst>
      <p:ext uri="{BB962C8B-B14F-4D97-AF65-F5344CB8AC3E}">
        <p14:creationId xmlns:p14="http://schemas.microsoft.com/office/powerpoint/2010/main" val="2733861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pPr algn="l"/>
            <a:r>
              <a:rPr lang="uk-UA" dirty="0" smtClean="0"/>
              <a:t/>
            </a:r>
            <a:br>
              <a:rPr lang="uk-UA" dirty="0" smtClean="0"/>
            </a:br>
            <a:endParaRPr lang="uk-UA" dirty="0"/>
          </a:p>
        </p:txBody>
      </p:sp>
      <p:sp>
        <p:nvSpPr>
          <p:cNvPr id="9" name="Місце для тексту 8"/>
          <p:cNvSpPr>
            <a:spLocks noGrp="1"/>
          </p:cNvSpPr>
          <p:nvPr>
            <p:ph type="body" idx="1"/>
          </p:nvPr>
        </p:nvSpPr>
        <p:spPr>
          <a:xfrm>
            <a:off x="614855" y="1324303"/>
            <a:ext cx="10756563" cy="4122839"/>
          </a:xfrm>
        </p:spPr>
        <p:txBody>
          <a:bodyPr/>
          <a:lstStyle/>
          <a:p>
            <a:pPr algn="just"/>
            <a:r>
              <a:rPr lang="uk-UA" dirty="0" smtClean="0"/>
              <a:t>У ЗНО з математики передбачається перевірка навчальних досягнень випускників з програмового матеріалу за 5 - 11 класи. Така перевірка використовує педагогічний тест. </a:t>
            </a:r>
          </a:p>
          <a:p>
            <a:pPr algn="just"/>
            <a:r>
              <a:rPr lang="uk-UA" dirty="0"/>
              <a:t>Хоча педагогічне тестування має багато недоліків, але воно дає змогу:</a:t>
            </a:r>
          </a:p>
          <a:p>
            <a:pPr algn="just"/>
            <a:r>
              <a:rPr lang="uk-UA" dirty="0"/>
              <a:t>• перевірити результати навчальних досягнень водночас із багатьох тем і розділів програми;</a:t>
            </a:r>
          </a:p>
          <a:p>
            <a:pPr algn="just"/>
            <a:r>
              <a:rPr lang="uk-UA" dirty="0"/>
              <a:t>• об’єктивно оцінити рівень засвоєння навчального матеріалу;</a:t>
            </a:r>
          </a:p>
          <a:p>
            <a:pPr algn="just"/>
            <a:r>
              <a:rPr lang="uk-UA" dirty="0"/>
              <a:t>• створити для всіх учасників тестування рівні умови складання тестів;</a:t>
            </a:r>
          </a:p>
          <a:p>
            <a:pPr algn="just"/>
            <a:r>
              <a:rPr lang="uk-UA" dirty="0"/>
              <a:t>• стандартизувати та автоматизувати процедуру перевірки результатів;</a:t>
            </a:r>
          </a:p>
          <a:p>
            <a:pPr algn="just"/>
            <a:r>
              <a:rPr lang="uk-UA" dirty="0"/>
              <a:t>• охопити тестуванням велику кількість учнів</a:t>
            </a:r>
          </a:p>
          <a:p>
            <a:pPr algn="just"/>
            <a:endParaRPr lang="uk-UA" sz="2800" dirty="0" smtClean="0"/>
          </a:p>
        </p:txBody>
      </p:sp>
      <p:sp>
        <p:nvSpPr>
          <p:cNvPr id="4" name="Дата 3"/>
          <p:cNvSpPr>
            <a:spLocks noGrp="1"/>
          </p:cNvSpPr>
          <p:nvPr>
            <p:ph type="dt" sz="half" idx="10"/>
          </p:nvPr>
        </p:nvSpPr>
        <p:spPr/>
        <p:txBody>
          <a:bodyPr/>
          <a:lstStyle/>
          <a:p>
            <a:fld id="{94975B5E-33EF-4733-BD46-8F0C3275C143}" type="datetime1">
              <a:rPr lang="uk-UA" smtClean="0"/>
              <a:t>30.04.2023</a:t>
            </a:fld>
            <a:endParaRPr lang="en-US" dirty="0"/>
          </a:p>
        </p:txBody>
      </p:sp>
      <p:sp>
        <p:nvSpPr>
          <p:cNvPr id="5" name="Нижний колонтитул 4"/>
          <p:cNvSpPr>
            <a:spLocks noGrp="1"/>
          </p:cNvSpPr>
          <p:nvPr>
            <p:ph type="ftr" sz="quarter" idx="11"/>
          </p:nvPr>
        </p:nvSpPr>
        <p:spPr/>
        <p:txBody>
          <a:bodyPr/>
          <a:lstStyle/>
          <a:p>
            <a:r>
              <a:rPr lang="ru-RU" smtClean="0"/>
              <a:t>ПІБ доповідача, посада</a:t>
            </a:r>
            <a:endParaRPr lang="en-US" dirty="0"/>
          </a:p>
        </p:txBody>
      </p:sp>
    </p:spTree>
    <p:extLst>
      <p:ext uri="{BB962C8B-B14F-4D97-AF65-F5344CB8AC3E}">
        <p14:creationId xmlns:p14="http://schemas.microsoft.com/office/powerpoint/2010/main" val="46646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pPr algn="l"/>
            <a:r>
              <a:rPr lang="uk-UA" dirty="0" smtClean="0"/>
              <a:t/>
            </a:r>
            <a:br>
              <a:rPr lang="uk-UA" dirty="0" smtClean="0"/>
            </a:br>
            <a:endParaRPr lang="uk-UA" dirty="0"/>
          </a:p>
        </p:txBody>
      </p:sp>
      <p:sp>
        <p:nvSpPr>
          <p:cNvPr id="9" name="Місце для тексту 8"/>
          <p:cNvSpPr>
            <a:spLocks noGrp="1"/>
          </p:cNvSpPr>
          <p:nvPr>
            <p:ph type="body" idx="1"/>
          </p:nvPr>
        </p:nvSpPr>
        <p:spPr>
          <a:xfrm>
            <a:off x="614855" y="1324303"/>
            <a:ext cx="10756563" cy="4650828"/>
          </a:xfrm>
        </p:spPr>
        <p:txBody>
          <a:bodyPr/>
          <a:lstStyle/>
          <a:p>
            <a:pPr algn="just"/>
            <a:r>
              <a:rPr lang="ru-RU" dirty="0" smtClean="0"/>
              <a:t>Не </a:t>
            </a:r>
            <a:r>
              <a:rPr lang="ru-RU" dirty="0" err="1"/>
              <a:t>існує</a:t>
            </a:r>
            <a:r>
              <a:rPr lang="ru-RU" dirty="0"/>
              <a:t> </a:t>
            </a:r>
            <a:r>
              <a:rPr lang="ru-RU" dirty="0" err="1"/>
              <a:t>універсальної</a:t>
            </a:r>
            <a:r>
              <a:rPr lang="ru-RU" dirty="0"/>
              <a:t> методики </a:t>
            </a:r>
            <a:r>
              <a:rPr lang="ru-RU" dirty="0" err="1"/>
              <a:t>підготовки</a:t>
            </a:r>
            <a:r>
              <a:rPr lang="ru-RU" dirty="0"/>
              <a:t> до ЗНО з математики, яка б </a:t>
            </a:r>
            <a:r>
              <a:rPr lang="ru-RU" dirty="0" err="1"/>
              <a:t>гарантувала</a:t>
            </a:r>
            <a:r>
              <a:rPr lang="ru-RU" dirty="0"/>
              <a:t> </a:t>
            </a:r>
            <a:r>
              <a:rPr lang="ru-RU" dirty="0" err="1"/>
              <a:t>високий</a:t>
            </a:r>
            <a:r>
              <a:rPr lang="ru-RU" dirty="0"/>
              <a:t> бал кожному </a:t>
            </a:r>
            <a:r>
              <a:rPr lang="ru-RU" dirty="0" err="1"/>
              <a:t>учаснику</a:t>
            </a:r>
            <a:r>
              <a:rPr lang="ru-RU" dirty="0"/>
              <a:t> </a:t>
            </a:r>
            <a:r>
              <a:rPr lang="ru-RU" dirty="0" err="1"/>
              <a:t>тестування</a:t>
            </a:r>
            <a:r>
              <a:rPr lang="ru-RU" dirty="0"/>
              <a:t>. </a:t>
            </a:r>
            <a:r>
              <a:rPr lang="ru-RU" dirty="0" err="1"/>
              <a:t>Дійсно</a:t>
            </a:r>
            <a:r>
              <a:rPr lang="ru-RU" dirty="0"/>
              <a:t>, </a:t>
            </a:r>
            <a:r>
              <a:rPr lang="ru-RU" dirty="0" err="1"/>
              <a:t>воно</a:t>
            </a:r>
            <a:r>
              <a:rPr lang="ru-RU" dirty="0"/>
              <a:t> </a:t>
            </a:r>
            <a:r>
              <a:rPr lang="ru-RU" dirty="0" err="1"/>
              <a:t>суттєво</a:t>
            </a:r>
            <a:r>
              <a:rPr lang="ru-RU" dirty="0"/>
              <a:t> </a:t>
            </a:r>
            <a:r>
              <a:rPr lang="ru-RU" dirty="0" err="1"/>
              <a:t>залежить</a:t>
            </a:r>
            <a:r>
              <a:rPr lang="ru-RU" dirty="0"/>
              <a:t> </a:t>
            </a:r>
            <a:r>
              <a:rPr lang="ru-RU" dirty="0" err="1"/>
              <a:t>від</a:t>
            </a:r>
            <a:r>
              <a:rPr lang="ru-RU" dirty="0"/>
              <a:t> </a:t>
            </a:r>
            <a:r>
              <a:rPr lang="ru-RU" dirty="0" err="1"/>
              <a:t>студентської</a:t>
            </a:r>
            <a:r>
              <a:rPr lang="ru-RU" dirty="0"/>
              <a:t> </a:t>
            </a:r>
            <a:r>
              <a:rPr lang="ru-RU" dirty="0" err="1"/>
              <a:t>аудиторії</a:t>
            </a:r>
            <a:r>
              <a:rPr lang="ru-RU" dirty="0"/>
              <a:t> та </a:t>
            </a:r>
            <a:r>
              <a:rPr lang="ru-RU" dirty="0" err="1"/>
              <a:t>індивідуальних</a:t>
            </a:r>
            <a:r>
              <a:rPr lang="ru-RU" dirty="0"/>
              <a:t> </a:t>
            </a:r>
            <a:r>
              <a:rPr lang="ru-RU" dirty="0" err="1"/>
              <a:t>особливостей</a:t>
            </a:r>
            <a:r>
              <a:rPr lang="ru-RU" dirty="0"/>
              <a:t> </a:t>
            </a:r>
            <a:r>
              <a:rPr lang="ru-RU" dirty="0" err="1"/>
              <a:t>викладача</a:t>
            </a:r>
            <a:r>
              <a:rPr lang="ru-RU" dirty="0"/>
              <a:t> </a:t>
            </a:r>
            <a:r>
              <a:rPr lang="ru-RU" dirty="0" err="1"/>
              <a:t>чи</a:t>
            </a:r>
            <a:r>
              <a:rPr lang="ru-RU" dirty="0"/>
              <a:t> репетитора, </a:t>
            </a:r>
            <a:r>
              <a:rPr lang="ru-RU" dirty="0" err="1"/>
              <a:t>який</a:t>
            </a:r>
            <a:r>
              <a:rPr lang="ru-RU" dirty="0"/>
              <a:t> </a:t>
            </a:r>
            <a:r>
              <a:rPr lang="ru-RU" dirty="0" err="1"/>
              <a:t>його</a:t>
            </a:r>
            <a:r>
              <a:rPr lang="ru-RU" dirty="0"/>
              <a:t> </a:t>
            </a:r>
            <a:r>
              <a:rPr lang="ru-RU" dirty="0" err="1"/>
              <a:t>здійснює</a:t>
            </a:r>
            <a:r>
              <a:rPr lang="ru-RU" dirty="0"/>
              <a:t>. </a:t>
            </a:r>
            <a:endParaRPr lang="ru-RU" dirty="0" smtClean="0"/>
          </a:p>
          <a:p>
            <a:pPr algn="just"/>
            <a:r>
              <a:rPr lang="ru-RU" dirty="0" smtClean="0"/>
              <a:t>Перш </a:t>
            </a:r>
            <a:r>
              <a:rPr lang="ru-RU" dirty="0"/>
              <a:t>за все, </a:t>
            </a:r>
            <a:r>
              <a:rPr lang="ru-RU" dirty="0" err="1"/>
              <a:t>слід</a:t>
            </a:r>
            <a:r>
              <a:rPr lang="ru-RU" dirty="0"/>
              <a:t> </a:t>
            </a:r>
            <a:r>
              <a:rPr lang="ru-RU" dirty="0" err="1"/>
              <a:t>говорити</a:t>
            </a:r>
            <a:r>
              <a:rPr lang="ru-RU" dirty="0"/>
              <a:t> про комплекс </a:t>
            </a:r>
            <a:r>
              <a:rPr lang="ru-RU" dirty="0" err="1"/>
              <a:t>методів</a:t>
            </a:r>
            <a:r>
              <a:rPr lang="ru-RU" dirty="0"/>
              <a:t>, </a:t>
            </a:r>
            <a:r>
              <a:rPr lang="ru-RU" dirty="0" err="1"/>
              <a:t>які</a:t>
            </a:r>
            <a:r>
              <a:rPr lang="ru-RU" dirty="0"/>
              <a:t> дозволять </a:t>
            </a:r>
            <a:r>
              <a:rPr lang="ru-RU" dirty="0" err="1"/>
              <a:t>сучасному</a:t>
            </a:r>
            <a:r>
              <a:rPr lang="ru-RU" dirty="0"/>
              <a:t> </a:t>
            </a:r>
            <a:r>
              <a:rPr lang="ru-RU" dirty="0" err="1"/>
              <a:t>вчителю</a:t>
            </a:r>
            <a:r>
              <a:rPr lang="ru-RU" dirty="0"/>
              <a:t> математики </a:t>
            </a:r>
            <a:r>
              <a:rPr lang="ru-RU" dirty="0" err="1"/>
              <a:t>досягти</a:t>
            </a:r>
            <a:r>
              <a:rPr lang="ru-RU" dirty="0"/>
              <a:t> </a:t>
            </a:r>
            <a:r>
              <a:rPr lang="ru-RU" dirty="0" err="1"/>
              <a:t>бажаного</a:t>
            </a:r>
            <a:r>
              <a:rPr lang="ru-RU" dirty="0"/>
              <a:t> результату, </a:t>
            </a:r>
            <a:r>
              <a:rPr lang="ru-RU" dirty="0" err="1"/>
              <a:t>який</a:t>
            </a:r>
            <a:r>
              <a:rPr lang="ru-RU" dirty="0"/>
              <a:t>, у свою </a:t>
            </a:r>
            <a:r>
              <a:rPr lang="ru-RU" dirty="0" err="1"/>
              <a:t>чергу</a:t>
            </a:r>
            <a:r>
              <a:rPr lang="ru-RU" dirty="0"/>
              <a:t>, </a:t>
            </a:r>
            <a:r>
              <a:rPr lang="ru-RU" dirty="0" err="1"/>
              <a:t>залежить</a:t>
            </a:r>
            <a:r>
              <a:rPr lang="ru-RU" dirty="0"/>
              <a:t> </a:t>
            </a:r>
            <a:r>
              <a:rPr lang="ru-RU" dirty="0" err="1"/>
              <a:t>від</a:t>
            </a:r>
            <a:r>
              <a:rPr lang="ru-RU" dirty="0"/>
              <a:t> мети </a:t>
            </a:r>
            <a:r>
              <a:rPr lang="ru-RU" dirty="0" err="1"/>
              <a:t>підготовки</a:t>
            </a:r>
            <a:r>
              <a:rPr lang="ru-RU" dirty="0"/>
              <a:t> до ЗНО. </a:t>
            </a:r>
            <a:endParaRPr lang="uk-UA" sz="2800" dirty="0" smtClean="0"/>
          </a:p>
        </p:txBody>
      </p:sp>
      <p:sp>
        <p:nvSpPr>
          <p:cNvPr id="4" name="Дата 3"/>
          <p:cNvSpPr>
            <a:spLocks noGrp="1"/>
          </p:cNvSpPr>
          <p:nvPr>
            <p:ph type="dt" sz="half" idx="10"/>
          </p:nvPr>
        </p:nvSpPr>
        <p:spPr/>
        <p:txBody>
          <a:bodyPr/>
          <a:lstStyle/>
          <a:p>
            <a:fld id="{94975B5E-33EF-4733-BD46-8F0C3275C143}" type="datetime1">
              <a:rPr lang="uk-UA" smtClean="0"/>
              <a:t>30.04.2023</a:t>
            </a:fld>
            <a:endParaRPr lang="en-US" dirty="0"/>
          </a:p>
        </p:txBody>
      </p:sp>
      <p:sp>
        <p:nvSpPr>
          <p:cNvPr id="5" name="Нижний колонтитул 4"/>
          <p:cNvSpPr>
            <a:spLocks noGrp="1"/>
          </p:cNvSpPr>
          <p:nvPr>
            <p:ph type="ftr" sz="quarter" idx="11"/>
          </p:nvPr>
        </p:nvSpPr>
        <p:spPr/>
        <p:txBody>
          <a:bodyPr/>
          <a:lstStyle/>
          <a:p>
            <a:r>
              <a:rPr lang="ru-RU" smtClean="0"/>
              <a:t>ПІБ доповідача, посада</a:t>
            </a:r>
            <a:endParaRPr lang="en-US" dirty="0"/>
          </a:p>
        </p:txBody>
      </p:sp>
    </p:spTree>
    <p:extLst>
      <p:ext uri="{BB962C8B-B14F-4D97-AF65-F5344CB8AC3E}">
        <p14:creationId xmlns:p14="http://schemas.microsoft.com/office/powerpoint/2010/main" val="160338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Місце для вмісту 10"/>
          <p:cNvSpPr>
            <a:spLocks noGrp="1"/>
          </p:cNvSpPr>
          <p:nvPr>
            <p:ph sz="half" idx="1"/>
          </p:nvPr>
        </p:nvSpPr>
        <p:spPr/>
        <p:txBody>
          <a:bodyPr/>
          <a:lstStyle/>
          <a:p>
            <a:r>
              <a:rPr lang="uk-UA" dirty="0" smtClean="0"/>
              <a:t>повторення та систематизація даних зі шкільного курсу математики, а не формальне привчання учнів до цілком конкретних класів тестових завдань. </a:t>
            </a:r>
            <a:endParaRPr lang="uk-UA" dirty="0"/>
          </a:p>
        </p:txBody>
      </p:sp>
      <p:sp>
        <p:nvSpPr>
          <p:cNvPr id="12" name="Місце для вмісту 11"/>
          <p:cNvSpPr>
            <a:spLocks noGrp="1"/>
          </p:cNvSpPr>
          <p:nvPr>
            <p:ph sz="half" idx="2"/>
          </p:nvPr>
        </p:nvSpPr>
        <p:spPr/>
        <p:txBody>
          <a:bodyPr>
            <a:normAutofit/>
          </a:bodyPr>
          <a:lstStyle/>
          <a:p>
            <a:r>
              <a:rPr lang="uk-UA" dirty="0" smtClean="0"/>
              <a:t>адаптація </a:t>
            </a:r>
            <a:r>
              <a:rPr lang="uk-UA" dirty="0"/>
              <a:t>випускників до особливостей розв’язування тестових завдань різної форми (з альтернативою, з короткою відповіддю, на встановлення відповідності, з повним поясненням), але ця мета є другорядною і не може витіснити чи замінити основну.</a:t>
            </a:r>
          </a:p>
        </p:txBody>
      </p:sp>
      <p:sp>
        <p:nvSpPr>
          <p:cNvPr id="5" name="Дата 4"/>
          <p:cNvSpPr>
            <a:spLocks noGrp="1"/>
          </p:cNvSpPr>
          <p:nvPr>
            <p:ph type="dt" sz="half" idx="10"/>
          </p:nvPr>
        </p:nvSpPr>
        <p:spPr/>
        <p:txBody>
          <a:bodyPr/>
          <a:lstStyle/>
          <a:p>
            <a:fld id="{0CF37EB4-044B-4B46-9B25-1FD8EBFFD14C}" type="datetime1">
              <a:rPr lang="uk-UA" smtClean="0"/>
              <a:t>30.04.2023</a:t>
            </a:fld>
            <a:endParaRPr lang="en-US" dirty="0"/>
          </a:p>
        </p:txBody>
      </p:sp>
      <p:sp>
        <p:nvSpPr>
          <p:cNvPr id="6" name="Нижний колонтитул 5"/>
          <p:cNvSpPr>
            <a:spLocks noGrp="1"/>
          </p:cNvSpPr>
          <p:nvPr>
            <p:ph type="ftr" sz="quarter" idx="11"/>
          </p:nvPr>
        </p:nvSpPr>
        <p:spPr/>
        <p:txBody>
          <a:bodyPr/>
          <a:lstStyle/>
          <a:p>
            <a:r>
              <a:rPr lang="ru-RU" smtClean="0"/>
              <a:t>ПІБ доповідача, посада</a:t>
            </a:r>
            <a:endParaRPr lang="en-US" dirty="0"/>
          </a:p>
        </p:txBody>
      </p:sp>
      <p:sp>
        <p:nvSpPr>
          <p:cNvPr id="10" name="Заголовок 9"/>
          <p:cNvSpPr>
            <a:spLocks noGrp="1"/>
          </p:cNvSpPr>
          <p:nvPr>
            <p:ph type="title"/>
          </p:nvPr>
        </p:nvSpPr>
        <p:spPr>
          <a:xfrm>
            <a:off x="1174307" y="137439"/>
            <a:ext cx="10198979" cy="1234162"/>
          </a:xfrm>
        </p:spPr>
        <p:txBody>
          <a:bodyPr/>
          <a:lstStyle/>
          <a:p>
            <a:r>
              <a:rPr lang="uk-UA" dirty="0" smtClean="0"/>
              <a:t>Основною </a:t>
            </a:r>
            <a:r>
              <a:rPr lang="uk-UA" dirty="0"/>
              <a:t>метою вчителя </a:t>
            </a:r>
            <a:r>
              <a:rPr lang="ru-RU" dirty="0"/>
              <a:t>при </a:t>
            </a:r>
            <a:r>
              <a:rPr lang="ru-RU" dirty="0" err="1"/>
              <a:t>підготовці</a:t>
            </a:r>
            <a:r>
              <a:rPr lang="ru-RU" dirty="0"/>
              <a:t> до ЗНО з </a:t>
            </a:r>
            <a:r>
              <a:rPr lang="ru-RU" dirty="0" smtClean="0"/>
              <a:t>математики є </a:t>
            </a:r>
            <a:endParaRPr lang="uk-UA" dirty="0"/>
          </a:p>
        </p:txBody>
      </p:sp>
    </p:spTree>
    <p:extLst>
      <p:ext uri="{BB962C8B-B14F-4D97-AF65-F5344CB8AC3E}">
        <p14:creationId xmlns:p14="http://schemas.microsoft.com/office/powerpoint/2010/main" val="2409471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B760897-CBCB-4889-8B3E-BCF69BFCC83C}" type="datetime1">
              <a:rPr lang="uk-UA" smtClean="0"/>
              <a:t>30.04.2023</a:t>
            </a:fld>
            <a:endParaRPr lang="en-US" dirty="0"/>
          </a:p>
        </p:txBody>
      </p:sp>
      <p:sp>
        <p:nvSpPr>
          <p:cNvPr id="4" name="Нижний колонтитул 3"/>
          <p:cNvSpPr>
            <a:spLocks noGrp="1"/>
          </p:cNvSpPr>
          <p:nvPr>
            <p:ph type="ftr" sz="quarter" idx="11"/>
          </p:nvPr>
        </p:nvSpPr>
        <p:spPr/>
        <p:txBody>
          <a:bodyPr/>
          <a:lstStyle/>
          <a:p>
            <a:r>
              <a:rPr lang="ru-RU" smtClean="0"/>
              <a:t>ПІБ доповідача, посада</a:t>
            </a:r>
            <a:endParaRPr lang="en-US" dirty="0"/>
          </a:p>
        </p:txBody>
      </p:sp>
      <p:sp>
        <p:nvSpPr>
          <p:cNvPr id="6" name="Заголовок 5"/>
          <p:cNvSpPr>
            <a:spLocks noGrp="1"/>
          </p:cNvSpPr>
          <p:nvPr>
            <p:ph type="title"/>
          </p:nvPr>
        </p:nvSpPr>
        <p:spPr/>
        <p:txBody>
          <a:bodyPr/>
          <a:lstStyle/>
          <a:p>
            <a:r>
              <a:rPr lang="uk-UA" dirty="0" smtClean="0"/>
              <a:t>Етапи підготовки до ЗНО з математики</a:t>
            </a:r>
            <a:endParaRPr lang="uk-UA" dirty="0"/>
          </a:p>
        </p:txBody>
      </p:sp>
      <p:sp>
        <p:nvSpPr>
          <p:cNvPr id="5" name="Прямоугольник 4"/>
          <p:cNvSpPr/>
          <p:nvPr/>
        </p:nvSpPr>
        <p:spPr>
          <a:xfrm>
            <a:off x="898634" y="1997839"/>
            <a:ext cx="10657490" cy="2677656"/>
          </a:xfrm>
          <a:prstGeom prst="rect">
            <a:avLst/>
          </a:prstGeom>
        </p:spPr>
        <p:txBody>
          <a:bodyPr wrap="square">
            <a:spAutoFit/>
          </a:bodyPr>
          <a:lstStyle/>
          <a:p>
            <a:r>
              <a:rPr lang="uk-UA" sz="2400" dirty="0" smtClean="0"/>
              <a:t>мета, яку ставить перед собою майбутній учасник цього ЗНО;</a:t>
            </a:r>
            <a:endParaRPr lang="en-US" sz="2400" dirty="0"/>
          </a:p>
          <a:p>
            <a:endParaRPr lang="en-US" sz="2400" dirty="0" smtClean="0"/>
          </a:p>
          <a:p>
            <a:r>
              <a:rPr lang="uk-UA" sz="2400" dirty="0" smtClean="0"/>
              <a:t>вибір відповідної методики систематизації та повторення шкільної математики;</a:t>
            </a:r>
            <a:endParaRPr lang="en-US" sz="2400" dirty="0" smtClean="0"/>
          </a:p>
          <a:p>
            <a:endParaRPr lang="en-US" sz="2400" smtClean="0"/>
          </a:p>
          <a:p>
            <a:r>
              <a:rPr lang="uk-UA" sz="2400" smtClean="0"/>
              <a:t>підбір </a:t>
            </a:r>
            <a:r>
              <a:rPr lang="uk-UA" sz="2400" dirty="0" smtClean="0"/>
              <a:t>засобів навчання, а також вибір зручних для студента та викладача організаційних форм цього навчання. </a:t>
            </a:r>
            <a:endParaRPr lang="uk-UA" sz="2400" dirty="0"/>
          </a:p>
        </p:txBody>
      </p:sp>
    </p:spTree>
    <p:extLst>
      <p:ext uri="{BB962C8B-B14F-4D97-AF65-F5344CB8AC3E}">
        <p14:creationId xmlns:p14="http://schemas.microsoft.com/office/powerpoint/2010/main" val="3992787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B760897-CBCB-4889-8B3E-BCF69BFCC83C}" type="datetime1">
              <a:rPr lang="uk-UA" smtClean="0"/>
              <a:t>30.04.2023</a:t>
            </a:fld>
            <a:endParaRPr lang="en-US" dirty="0"/>
          </a:p>
        </p:txBody>
      </p:sp>
      <p:sp>
        <p:nvSpPr>
          <p:cNvPr id="4" name="Нижний колонтитул 3"/>
          <p:cNvSpPr>
            <a:spLocks noGrp="1"/>
          </p:cNvSpPr>
          <p:nvPr>
            <p:ph type="ftr" sz="quarter" idx="11"/>
          </p:nvPr>
        </p:nvSpPr>
        <p:spPr/>
        <p:txBody>
          <a:bodyPr/>
          <a:lstStyle/>
          <a:p>
            <a:r>
              <a:rPr lang="ru-RU" smtClean="0"/>
              <a:t>ПІБ доповідача, посада</a:t>
            </a:r>
            <a:endParaRPr lang="en-US" dirty="0"/>
          </a:p>
        </p:txBody>
      </p:sp>
      <p:sp>
        <p:nvSpPr>
          <p:cNvPr id="6" name="Заголовок 5"/>
          <p:cNvSpPr>
            <a:spLocks noGrp="1"/>
          </p:cNvSpPr>
          <p:nvPr>
            <p:ph type="title"/>
          </p:nvPr>
        </p:nvSpPr>
        <p:spPr>
          <a:xfrm>
            <a:off x="1127889" y="137439"/>
            <a:ext cx="10198979" cy="772012"/>
          </a:xfrm>
        </p:spPr>
        <p:txBody>
          <a:bodyPr/>
          <a:lstStyle/>
          <a:p>
            <a:r>
              <a:rPr lang="ru-RU" dirty="0" smtClean="0"/>
              <a:t>Курс </a:t>
            </a:r>
            <a:r>
              <a:rPr lang="ru-RU" dirty="0"/>
              <a:t>«Математика. </a:t>
            </a:r>
            <a:r>
              <a:rPr lang="ru-RU" dirty="0" err="1"/>
              <a:t>Підготовка</a:t>
            </a:r>
            <a:r>
              <a:rPr lang="ru-RU" dirty="0"/>
              <a:t> до ЗНО» на </a:t>
            </a:r>
            <a:r>
              <a:rPr lang="ru-RU" dirty="0" err="1"/>
              <a:t>платформі</a:t>
            </a:r>
            <a:r>
              <a:rPr lang="ru-RU" dirty="0"/>
              <a:t> </a:t>
            </a:r>
            <a:r>
              <a:rPr lang="ru-RU" dirty="0" err="1"/>
              <a:t>Prometheus</a:t>
            </a:r>
            <a:r>
              <a:rPr lang="ru-RU" dirty="0"/>
              <a:t>. </a:t>
            </a:r>
            <a:endParaRPr lang="uk-UA" dirty="0"/>
          </a:p>
        </p:txBody>
      </p:sp>
      <p:sp>
        <p:nvSpPr>
          <p:cNvPr id="5" name="Прямоугольник 4"/>
          <p:cNvSpPr/>
          <p:nvPr/>
        </p:nvSpPr>
        <p:spPr>
          <a:xfrm>
            <a:off x="315310" y="1820035"/>
            <a:ext cx="5596759" cy="4154984"/>
          </a:xfrm>
          <a:prstGeom prst="rect">
            <a:avLst/>
          </a:prstGeom>
        </p:spPr>
        <p:txBody>
          <a:bodyPr wrap="square">
            <a:spAutoFit/>
          </a:bodyPr>
          <a:lstStyle/>
          <a:p>
            <a:pPr algn="just"/>
            <a:r>
              <a:rPr lang="uk-UA" sz="2400" dirty="0" smtClean="0"/>
              <a:t>Курс покликаний закріпити знання з базового шкільного курсу математики. Завдяки послідовному викладанню тем, слухачі зможуть самостійно підготуватися до успішного складання ЗНО та ДПА. </a:t>
            </a:r>
          </a:p>
          <a:p>
            <a:pPr algn="just"/>
            <a:endParaRPr lang="uk-UA" sz="2400" dirty="0" smtClean="0"/>
          </a:p>
          <a:p>
            <a:pPr algn="just"/>
            <a:r>
              <a:rPr lang="uk-UA" sz="2400" dirty="0" smtClean="0"/>
              <a:t>Для зручності планування процесу підготовки до ЗНО курс розділений на 9 тижнів та 19 тем.</a:t>
            </a:r>
          </a:p>
          <a:p>
            <a:pPr algn="just"/>
            <a:endParaRPr lang="uk-UA" sz="24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12069" y="3014789"/>
            <a:ext cx="6027168" cy="339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48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787F75-A455-4A85-948F-2BCA6C6C3119}" type="datetime1">
              <a:rPr lang="uk-UA" smtClean="0"/>
              <a:t>30.04.2023</a:t>
            </a:fld>
            <a:endParaRPr lang="en-US" dirty="0"/>
          </a:p>
        </p:txBody>
      </p:sp>
      <p:sp>
        <p:nvSpPr>
          <p:cNvPr id="3" name="Нижний колонтитул 2"/>
          <p:cNvSpPr>
            <a:spLocks noGrp="1"/>
          </p:cNvSpPr>
          <p:nvPr>
            <p:ph type="ftr" sz="quarter" idx="11"/>
          </p:nvPr>
        </p:nvSpPr>
        <p:spPr/>
        <p:txBody>
          <a:bodyPr/>
          <a:lstStyle/>
          <a:p>
            <a:r>
              <a:rPr lang="ru-RU" smtClean="0"/>
              <a:t>ПІБ доповідача, посада</a:t>
            </a:r>
            <a:endParaRPr lang="en-US"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403132" y="488730"/>
            <a:ext cx="10370206" cy="583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02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Цитований текст">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шаблон презентації-4X3.potx" id="{7C36AF12-462F-4213-BC0A-F2F1057D9232}" vid="{B5FDAD68-32DD-41B3-855D-5002CE95D27F}"/>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template-korp-16x9</Template>
  <TotalTime>88</TotalTime>
  <Words>557</Words>
  <Application>Microsoft Office PowerPoint</Application>
  <PresentationFormat>Произвольный</PresentationFormat>
  <Paragraphs>51</Paragraphs>
  <Slides>10</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Wingdings 2</vt:lpstr>
      <vt:lpstr>Calibri</vt:lpstr>
      <vt:lpstr>Цитований текст</vt:lpstr>
      <vt:lpstr>Використання ЕНК на уроках математики як засобу підготовки до ЗНО</vt:lpstr>
      <vt:lpstr>Постановка проблеми</vt:lpstr>
      <vt:lpstr> Метою статті є </vt:lpstr>
      <vt:lpstr> </vt:lpstr>
      <vt:lpstr> </vt:lpstr>
      <vt:lpstr>Основною метою вчителя при підготовці до ЗНО з математики є </vt:lpstr>
      <vt:lpstr>Етапи підготовки до ЗНО з математики</vt:lpstr>
      <vt:lpstr>Курс «Математика. Підготовка до ЗНО» на платформі Prometheus. </vt:lpstr>
      <vt:lpstr>Презентация PowerPoint</vt:lpstr>
      <vt:lpstr>Висновок</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werter</cp:lastModifiedBy>
  <cp:revision>19</cp:revision>
  <dcterms:created xsi:type="dcterms:W3CDTF">2021-09-27T16:20:03Z</dcterms:created>
  <dcterms:modified xsi:type="dcterms:W3CDTF">2023-04-30T19:39:31Z</dcterms:modified>
</cp:coreProperties>
</file>