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075240" cy="2376264"/>
          </a:xfrm>
        </p:spPr>
        <p:txBody>
          <a:bodyPr>
            <a:noAutofit/>
          </a:bodyPr>
          <a:lstStyle/>
          <a:p>
            <a:r>
              <a:rPr lang="ru-RU" sz="4000" b="1" i="1" dirty="0">
                <a:solidFill>
                  <a:schemeClr val="tx2">
                    <a:lumMod val="50000"/>
                  </a:schemeClr>
                </a:solidFill>
              </a:rPr>
              <a:t>ВИКОРИСТАННЯ ІКТ В ОСВІТНЬО-ВИХОВНОМУ ПРОЦЕСІ В </a:t>
            </a:r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</a:rPr>
              <a:t>ДНЗ</a:t>
            </a: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4000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</a:rPr>
              <a:t> ДНЗ№247</a:t>
            </a:r>
            <a:br>
              <a:rPr lang="ru-RU" sz="4000" b="1" i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000" b="1" i="1" dirty="0" err="1" smtClean="0">
                <a:solidFill>
                  <a:schemeClr val="tx2">
                    <a:lumMod val="50000"/>
                  </a:schemeClr>
                </a:solidFill>
              </a:rPr>
              <a:t>Нєнашева</a:t>
            </a:r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000" b="1" i="1" dirty="0" err="1" smtClean="0">
                <a:solidFill>
                  <a:schemeClr val="tx2">
                    <a:lumMod val="50000"/>
                  </a:schemeClr>
                </a:solidFill>
              </a:rPr>
              <a:t>Анастасія</a:t>
            </a:r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000" b="1" i="1" dirty="0" err="1" smtClean="0">
                <a:solidFill>
                  <a:schemeClr val="tx2">
                    <a:lumMod val="50000"/>
                  </a:schemeClr>
                </a:solidFill>
              </a:rPr>
              <a:t>Юріївна</a:t>
            </a:r>
            <a:endParaRPr lang="uk-UA" sz="40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25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52736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 smtClean="0">
                <a:solidFill>
                  <a:schemeClr val="accent6">
                    <a:lumMod val="50000"/>
                  </a:schemeClr>
                </a:solidFill>
              </a:rPr>
              <a:t>Впровадження </a:t>
            </a:r>
            <a:r>
              <a:rPr lang="uk-UA" sz="3200" b="1" i="1" dirty="0">
                <a:solidFill>
                  <a:schemeClr val="accent6">
                    <a:lumMod val="50000"/>
                  </a:schemeClr>
                </a:solidFill>
              </a:rPr>
              <a:t>ІКТ: </a:t>
            </a:r>
            <a:endParaRPr lang="uk-UA" sz="32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uk-UA" sz="2400" dirty="0" smtClean="0"/>
              <a:t>сприяє </a:t>
            </a:r>
            <a:r>
              <a:rPr lang="uk-UA" sz="2400" dirty="0"/>
              <a:t>підвищенню професійного рівня педагогів, спонукає їх шукати нові нетрадиційні форми і методи навчання, проявляти творчі здібності;сприяє підвищенню інтересу дітей до навчання, активізує пізнавальну діяльність, підвищує якість засвоєння програмного матеріалу дітьми; </a:t>
            </a:r>
            <a:endParaRPr lang="uk-UA" sz="2400" dirty="0" smtClean="0"/>
          </a:p>
          <a:p>
            <a:pPr marL="285750" indent="-285750">
              <a:buFontTx/>
              <a:buChar char="-"/>
            </a:pPr>
            <a:r>
              <a:rPr lang="uk-UA" sz="2400" dirty="0" smtClean="0"/>
              <a:t>- </a:t>
            </a:r>
            <a:r>
              <a:rPr lang="uk-UA" sz="2400" dirty="0"/>
              <a:t>сприяє підвищенню рівня педагогічної компетентності батьків, інформованості їх про напрями діяльності дошкільного закладу та результатах конкретної дитини, співпраці батьків і ДНЗ; </a:t>
            </a:r>
            <a:endParaRPr lang="uk-UA" sz="2400" dirty="0" smtClean="0"/>
          </a:p>
          <a:p>
            <a:pPr marL="285750" indent="-285750">
              <a:buFontTx/>
              <a:buChar char="-"/>
            </a:pPr>
            <a:r>
              <a:rPr lang="uk-UA" sz="2400" dirty="0"/>
              <a:t>впровадження ІКТ в освітній процес ДНЗ дозволяє робити заняття привабливими, сучасними завдяки дизайну представленої інформації; - комп'ютерні технології допомагають закріплювати знання, вміння, навички дітей, розв'язувати пізнавальні та творчі завдання;</a:t>
            </a:r>
          </a:p>
          <a:p>
            <a:pPr marL="285750" indent="-285750">
              <a:buFontTx/>
              <a:buChar char="-"/>
            </a:pPr>
            <a:r>
              <a:rPr lang="uk-UA" sz="2400" dirty="0" smtClean="0"/>
              <a:t> 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204" y="18864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Висновок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69252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620455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uk-UA" sz="2400" dirty="0" smtClean="0"/>
              <a:t>- </a:t>
            </a:r>
            <a:r>
              <a:rPr lang="uk-UA" sz="2400" dirty="0"/>
              <a:t>допомагає перевірити правильність відповідей дітей, виконання завдань за допомогою екрану; </a:t>
            </a:r>
            <a:endParaRPr lang="uk-UA" sz="2400" dirty="0" smtClean="0"/>
          </a:p>
          <a:p>
            <a:pPr marL="285750" indent="-285750">
              <a:buFontTx/>
              <a:buChar char="-"/>
            </a:pPr>
            <a:r>
              <a:rPr lang="uk-UA" sz="2400" dirty="0" smtClean="0"/>
              <a:t>- </a:t>
            </a:r>
            <a:r>
              <a:rPr lang="uk-UA" sz="2400" dirty="0"/>
              <a:t>використання </a:t>
            </a:r>
            <a:r>
              <a:rPr lang="uk-UA" sz="2400" dirty="0" err="1"/>
              <a:t>мультимедіа</a:t>
            </a:r>
            <a:r>
              <a:rPr lang="uk-UA" sz="2400" dirty="0"/>
              <a:t> у навчанні не тільки збільшує швидкість передачі інформації дітям та підвищує рівень її засвоєння, а й сприяє розвитку таких процесів як увага, пам'ять, мислення, уява, мовлення, розвиває почуття кольору, композиції, бере участь у інтелектуальному, емоційному та моральному розвитку дітей. </a:t>
            </a:r>
            <a:endParaRPr lang="uk-UA" sz="2400" dirty="0" smtClean="0"/>
          </a:p>
          <a:p>
            <a:pPr marL="285750" indent="-285750">
              <a:buFontTx/>
              <a:buChar char="-"/>
            </a:pPr>
            <a:r>
              <a:rPr lang="uk-UA" sz="2400" dirty="0" smtClean="0"/>
              <a:t>Використання </a:t>
            </a:r>
            <a:r>
              <a:rPr lang="uk-UA" sz="2400" dirty="0"/>
              <a:t>інформаційно-комунікативних технологій у дошкільному </a:t>
            </a:r>
            <a:r>
              <a:rPr lang="uk-UA" sz="2400" dirty="0" smtClean="0"/>
              <a:t>247 </a:t>
            </a:r>
            <a:r>
              <a:rPr lang="uk-UA" sz="2400" dirty="0"/>
              <a:t>навчальному закладі є збагачувальним і перетворювальним фактором, який є одним із шляхів оновлення змісту освіти згідно сучасним вимогам. </a:t>
            </a:r>
            <a:endParaRPr lang="uk-UA" sz="2400" dirty="0" smtClean="0"/>
          </a:p>
          <a:p>
            <a:r>
              <a:rPr lang="uk-UA" sz="2400" b="1" i="1" dirty="0" smtClean="0"/>
              <a:t>Ми </a:t>
            </a:r>
            <a:r>
              <a:rPr lang="uk-UA" sz="2400" b="1" i="1" dirty="0"/>
              <a:t>розуміємо, якщо сьогодні ми навчимо дитину свідомому, корисному користуванню інформаційними технологіями, то завтра отримаємо певний результат – високі інтелектуальні показники наших дітей</a:t>
            </a:r>
            <a:endParaRPr lang="uk-UA" sz="2400" b="1" i="1" dirty="0"/>
          </a:p>
        </p:txBody>
      </p:sp>
    </p:spTree>
    <p:extLst>
      <p:ext uri="{BB962C8B-B14F-4D97-AF65-F5344CB8AC3E}">
        <p14:creationId xmlns:p14="http://schemas.microsoft.com/office/powerpoint/2010/main" val="2680870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Проведення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tx2">
                    <a:lumMod val="50000"/>
                  </a:schemeClr>
                </a:solidFill>
              </a:rPr>
              <a:t>тренінгу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> для </a:t>
            </a:r>
            <a:r>
              <a:rPr lang="ru-RU" b="1" i="1" dirty="0" err="1">
                <a:solidFill>
                  <a:schemeClr val="tx2">
                    <a:lumMod val="50000"/>
                  </a:schemeClr>
                </a:solidFill>
              </a:rPr>
              <a:t>вихователів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> з </a:t>
            </a:r>
            <a:r>
              <a:rPr lang="ru-RU" b="1" i="1" dirty="0" err="1">
                <a:solidFill>
                  <a:schemeClr val="tx2">
                    <a:lumMod val="50000"/>
                  </a:schemeClr>
                </a:solidFill>
              </a:rPr>
              <a:t>використання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> ІКТ в </a:t>
            </a:r>
            <a:r>
              <a:rPr lang="ru-RU" b="1" i="1" dirty="0" err="1">
                <a:solidFill>
                  <a:schemeClr val="tx2">
                    <a:lumMod val="50000"/>
                  </a:schemeClr>
                </a:solidFill>
              </a:rPr>
              <a:t>закладі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tx2">
                    <a:lumMod val="50000"/>
                  </a:schemeClr>
                </a:solidFill>
              </a:rPr>
              <a:t>освіти</a:t>
            </a:r>
            <a:endParaRPr lang="uk-UA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 descr="D:\IMG_20171107_17004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0888"/>
            <a:ext cx="3600400" cy="333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IMG_20171107_17002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103" y="2095671"/>
            <a:ext cx="3571746" cy="476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65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8138"/>
            <a:ext cx="8229600" cy="1252537"/>
          </a:xfrm>
        </p:spPr>
        <p:txBody>
          <a:bodyPr>
            <a:normAutofit fontScale="90000"/>
          </a:bodyPr>
          <a:lstStyle/>
          <a:p>
            <a: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1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1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2700" b="1" i="1" dirty="0" smtClean="0">
                <a:solidFill>
                  <a:schemeClr val="bg2">
                    <a:lumMod val="10000"/>
                  </a:schemeClr>
                </a:solidFill>
              </a:rPr>
              <a:t>Основними завданнями підготовки вихователя до використання ІКТ в процесі навчання є створення бібліотеки (</a:t>
            </a:r>
            <a:r>
              <a:rPr lang="uk-UA" sz="2700" b="1" i="1" dirty="0" err="1" smtClean="0">
                <a:solidFill>
                  <a:schemeClr val="bg2">
                    <a:lumMod val="10000"/>
                  </a:schemeClr>
                </a:solidFill>
              </a:rPr>
              <a:t>медіатеки</a:t>
            </a:r>
            <a:r>
              <a:rPr lang="uk-UA" sz="2700" b="1" i="1" dirty="0" smtClean="0">
                <a:solidFill>
                  <a:schemeClr val="bg2">
                    <a:lumMod val="10000"/>
                  </a:schemeClr>
                </a:solidFill>
              </a:rPr>
              <a:t>), нових мультимедійних засобів.</a:t>
            </a:r>
            <a:br>
              <a:rPr lang="uk-UA" sz="2700" b="1" i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2700" b="1" i="1" dirty="0" smtClean="0">
                <a:solidFill>
                  <a:schemeClr val="bg2">
                    <a:lumMod val="10000"/>
                  </a:schemeClr>
                </a:solidFill>
              </a:rPr>
              <a:t> Користування </a:t>
            </a:r>
            <a:r>
              <a:rPr lang="uk-UA" sz="2700" b="1" i="1" dirty="0" err="1" smtClean="0">
                <a:solidFill>
                  <a:schemeClr val="bg2">
                    <a:lumMod val="10000"/>
                  </a:schemeClr>
                </a:solidFill>
              </a:rPr>
              <a:t>медіатекою</a:t>
            </a:r>
            <a:r>
              <a:rPr lang="uk-UA" sz="2700" b="1" i="1" dirty="0" smtClean="0">
                <a:solidFill>
                  <a:schemeClr val="bg2">
                    <a:lumMod val="10000"/>
                  </a:schemeClr>
                </a:solidFill>
              </a:rPr>
              <a:t> створює умови для організації самостійної, пізнавальної, творчої діяльності дітей з використанням ІКТ, сприятиме змінам в освіті. При правильному методичному використанні ІКТ зміниться процес навчання, направлене на пізнання в процесі здійснення проекту, основна увага приділятиметься організації різних видів активної пізнавальної діяльності дітей, навчальна інформація виступатиме засобом організації проектної діяльності, а не тільки метою навчання, розвиток особистості стає однією з головних освітніх цілей. </a:t>
            </a:r>
            <a:br>
              <a:rPr lang="uk-UA" sz="2700" b="1" i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sz="27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uk-UA" sz="27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848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chemeClr val="bg2">
                    <a:lumMod val="10000"/>
                  </a:schemeClr>
                </a:solidFill>
              </a:rPr>
              <a:t>Основні педагогічні цілі використання ІКТ в роботі з дошкільнятами: - розвиток особистості дитини, підготовка її до самостійної продуктивної діяльності; - розвиток конструктивного, алгоритмічного мислення; - розвиток творчого мислення за рахунок зменшення частини репродуктивної діяльності; - розвиток комунікативних здібностей на основі виконаних спільних проектів; - формування вміння приймати оптимальні рішення в складних ситуаціях; - розвиток навичок пошукової </a:t>
            </a:r>
            <a:r>
              <a:rPr lang="uk-UA" sz="2800" b="1" dirty="0"/>
              <a:t>діяльності</a:t>
            </a:r>
          </a:p>
        </p:txBody>
      </p:sp>
    </p:spTree>
    <p:extLst>
      <p:ext uri="{BB962C8B-B14F-4D97-AF65-F5344CB8AC3E}">
        <p14:creationId xmlns:p14="http://schemas.microsoft.com/office/powerpoint/2010/main" val="197792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124744"/>
            <a:ext cx="54543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i="1" dirty="0">
                <a:solidFill>
                  <a:schemeClr val="tx2">
                    <a:lumMod val="50000"/>
                  </a:schemeClr>
                </a:solidFill>
              </a:rPr>
              <a:t>ІКТ ТЕХНОЛОГІЇ В ДНЗ Є три напрямки роботи: </a:t>
            </a:r>
            <a:endParaRPr lang="uk-UA" sz="40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uk-UA" sz="40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uk-UA" sz="4000" b="1" i="1" dirty="0" smtClean="0">
                <a:solidFill>
                  <a:schemeClr val="tx2">
                    <a:lumMod val="50000"/>
                  </a:schemeClr>
                </a:solidFill>
              </a:rPr>
              <a:t>З вихователями</a:t>
            </a:r>
          </a:p>
          <a:p>
            <a:pPr algn="ctr"/>
            <a:r>
              <a:rPr lang="uk-UA" sz="40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4000" b="1" i="1" dirty="0">
                <a:solidFill>
                  <a:schemeClr val="tx2">
                    <a:lumMod val="50000"/>
                  </a:schemeClr>
                </a:solidFill>
              </a:rPr>
              <a:t>З батьками </a:t>
            </a:r>
            <a:endParaRPr lang="uk-UA" sz="40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uk-UA" sz="4000" b="1" i="1" dirty="0" smtClean="0">
                <a:solidFill>
                  <a:schemeClr val="tx2">
                    <a:lumMod val="50000"/>
                  </a:schemeClr>
                </a:solidFill>
              </a:rPr>
              <a:t>З </a:t>
            </a:r>
            <a:r>
              <a:rPr lang="uk-UA" sz="4000" b="1" i="1" dirty="0">
                <a:solidFill>
                  <a:schemeClr val="tx2">
                    <a:lumMod val="50000"/>
                  </a:schemeClr>
                </a:solidFill>
              </a:rPr>
              <a:t>дітьми</a:t>
            </a:r>
          </a:p>
        </p:txBody>
      </p:sp>
    </p:spTree>
    <p:extLst>
      <p:ext uri="{BB962C8B-B14F-4D97-AF65-F5344CB8AC3E}">
        <p14:creationId xmlns:p14="http://schemas.microsoft.com/office/powerpoint/2010/main" val="343473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92696"/>
            <a:ext cx="6624736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/>
              <a:t>Комп’ютер використовується як засіб діяльності дитини. </a:t>
            </a:r>
            <a:endParaRPr lang="uk-UA" sz="2800" b="1" i="1" dirty="0" smtClean="0"/>
          </a:p>
          <a:p>
            <a:pPr algn="ctr"/>
            <a:r>
              <a:rPr lang="uk-UA" b="1" i="1" dirty="0" smtClean="0"/>
              <a:t>Вихователі </a:t>
            </a:r>
            <a:r>
              <a:rPr lang="uk-UA" b="1" i="1" dirty="0"/>
              <a:t>використовують комп’ютерну техніку на різних видах і типах занять</a:t>
            </a:r>
            <a:r>
              <a:rPr lang="uk-UA" dirty="0"/>
              <a:t>. Використовуються програми “Жива математика”, “Грамота”, “Довкілля”, які допомагають виявити рівень знань дітей. </a:t>
            </a:r>
            <a:endParaRPr lang="uk-UA" dirty="0" smtClean="0"/>
          </a:p>
          <a:p>
            <a:r>
              <a:rPr lang="uk-UA" b="1" i="1" dirty="0" smtClean="0"/>
              <a:t> Обов’язковим </a:t>
            </a:r>
            <a:r>
              <a:rPr lang="uk-UA" b="1" i="1" dirty="0"/>
              <a:t>напрямом є робота з батьками</a:t>
            </a:r>
            <a:r>
              <a:rPr lang="uk-UA" b="1" i="1" dirty="0" smtClean="0"/>
              <a:t>.</a:t>
            </a:r>
          </a:p>
          <a:p>
            <a:r>
              <a:rPr lang="uk-UA" b="1" i="1" dirty="0" smtClean="0"/>
              <a:t> </a:t>
            </a:r>
            <a:r>
              <a:rPr lang="uk-UA" dirty="0"/>
              <a:t>Батьківські збори проводяться саме в комп’ютерному класі, де демонструються комп’ютерні програми, фрагменти занять. Важливу роль у освоєнні дитиною дошкільного віку комп’ютера відіграє вихователь. Використання комп’ютерних технологій робить заняття цікавішим, яскравість сюжету захоплює малюків. </a:t>
            </a:r>
          </a:p>
        </p:txBody>
      </p:sp>
    </p:spTree>
    <p:extLst>
      <p:ext uri="{BB962C8B-B14F-4D97-AF65-F5344CB8AC3E}">
        <p14:creationId xmlns:p14="http://schemas.microsoft.com/office/powerpoint/2010/main" val="3116130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8590" y="799842"/>
            <a:ext cx="770180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/>
              <a:t>Однак необхідно пам’ятати про гігієнічні норми і рекомендації роботи за комп’ютером </a:t>
            </a:r>
            <a:endParaRPr lang="uk-UA" sz="3200" b="1" i="1" dirty="0" smtClean="0"/>
          </a:p>
          <a:p>
            <a:pPr algn="ctr"/>
            <a:r>
              <a:rPr lang="uk-UA" b="1" i="1" u="sng" dirty="0" smtClean="0"/>
              <a:t>Максимальна </a:t>
            </a:r>
            <a:r>
              <a:rPr lang="uk-UA" b="1" i="1" u="sng" dirty="0"/>
              <a:t>одноразова тривалість роботи на комп'ютері не має бути більшою на день, ніж зазначено нижче: </a:t>
            </a:r>
            <a:endParaRPr lang="uk-UA" b="1" i="1" u="sng" dirty="0" smtClean="0"/>
          </a:p>
          <a:p>
            <a:pPr marL="342900" indent="-342900">
              <a:buAutoNum type="arabicPeriod"/>
            </a:pPr>
            <a:r>
              <a:rPr lang="uk-UA" sz="3200" dirty="0" smtClean="0"/>
              <a:t>Для </a:t>
            </a:r>
            <a:r>
              <a:rPr lang="uk-UA" sz="3200" dirty="0"/>
              <a:t>дітей 6 років І-ІІ груп - 15 </a:t>
            </a:r>
            <a:r>
              <a:rPr lang="uk-UA" sz="3200" dirty="0" err="1"/>
              <a:t>хв</a:t>
            </a:r>
            <a:r>
              <a:rPr lang="uk-UA" sz="3200" dirty="0"/>
              <a:t>; </a:t>
            </a:r>
            <a:endParaRPr lang="uk-UA" sz="3200" dirty="0" smtClean="0"/>
          </a:p>
          <a:p>
            <a:pPr marL="342900" indent="-342900">
              <a:buAutoNum type="arabicPeriod"/>
            </a:pPr>
            <a:r>
              <a:rPr lang="uk-UA" sz="3200" dirty="0" smtClean="0"/>
              <a:t>Для </a:t>
            </a:r>
            <a:r>
              <a:rPr lang="uk-UA" sz="3200" dirty="0"/>
              <a:t>дітей 6 років </a:t>
            </a:r>
            <a:r>
              <a:rPr lang="en-US" sz="3200" dirty="0"/>
              <a:t>III </a:t>
            </a:r>
            <a:r>
              <a:rPr lang="uk-UA" sz="3200" dirty="0"/>
              <a:t>групи - 10 </a:t>
            </a:r>
            <a:r>
              <a:rPr lang="uk-UA" sz="3200" dirty="0" err="1"/>
              <a:t>хв</a:t>
            </a:r>
            <a:r>
              <a:rPr lang="uk-UA" sz="3200" dirty="0"/>
              <a:t>; </a:t>
            </a:r>
            <a:endParaRPr lang="uk-UA" sz="3200" dirty="0" smtClean="0"/>
          </a:p>
          <a:p>
            <a:pPr marL="342900" indent="-342900">
              <a:buAutoNum type="arabicPeriod"/>
            </a:pPr>
            <a:r>
              <a:rPr lang="uk-UA" sz="3200" dirty="0" smtClean="0"/>
              <a:t>Для </a:t>
            </a:r>
            <a:r>
              <a:rPr lang="uk-UA" sz="3200" dirty="0"/>
              <a:t>дітей 5 років І-ІІ груп - 10 </a:t>
            </a:r>
            <a:r>
              <a:rPr lang="uk-UA" sz="3200" dirty="0" err="1"/>
              <a:t>хв</a:t>
            </a:r>
            <a:r>
              <a:rPr lang="uk-UA" sz="3200" dirty="0"/>
              <a:t>; </a:t>
            </a:r>
            <a:endParaRPr lang="uk-UA" sz="3200" dirty="0" smtClean="0"/>
          </a:p>
          <a:p>
            <a:pPr marL="342900" indent="-342900">
              <a:buAutoNum type="arabicPeriod"/>
            </a:pPr>
            <a:r>
              <a:rPr lang="uk-UA" sz="3200" dirty="0" smtClean="0"/>
              <a:t>Для </a:t>
            </a:r>
            <a:r>
              <a:rPr lang="uk-UA" sz="3200" dirty="0"/>
              <a:t>дітей 5 років </a:t>
            </a:r>
            <a:r>
              <a:rPr lang="en-US" sz="3200" dirty="0"/>
              <a:t>III </a:t>
            </a:r>
            <a:r>
              <a:rPr lang="uk-UA" sz="3200" dirty="0"/>
              <a:t>групи - 7 </a:t>
            </a:r>
            <a:r>
              <a:rPr lang="uk-UA" sz="3200" dirty="0" err="1"/>
              <a:t>хв</a:t>
            </a:r>
            <a:r>
              <a:rPr lang="uk-UA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49518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763284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/>
          </a:p>
          <a:p>
            <a:endParaRPr lang="uk-UA" dirty="0"/>
          </a:p>
          <a:p>
            <a:pPr algn="ctr"/>
            <a:endParaRPr lang="uk-UA" sz="4800" b="1" i="1" dirty="0"/>
          </a:p>
          <a:p>
            <a:pPr algn="ctr"/>
            <a:r>
              <a:rPr lang="uk-UA" sz="48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ДНЗ </a:t>
            </a:r>
          </a:p>
          <a:p>
            <a:endParaRPr lang="uk-UA" sz="48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sz="4800" b="1" i="1" dirty="0" smtClean="0">
                <a:solidFill>
                  <a:schemeClr val="accent6">
                    <a:lumMod val="50000"/>
                  </a:schemeClr>
                </a:solidFill>
              </a:rPr>
              <a:t>Сім'я                      Комп'ютер</a:t>
            </a:r>
            <a:endParaRPr lang="uk-UA" sz="4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788024" y="2996952"/>
            <a:ext cx="21602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2339752" y="3212976"/>
            <a:ext cx="136815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502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9"/>
            <a:ext cx="79928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Ефективним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є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використання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мультимедійного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супроводу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в: </a:t>
            </a:r>
            <a:endParaRPr lang="ru-RU" sz="28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b="1" i="1" dirty="0" err="1" smtClean="0">
                <a:solidFill>
                  <a:schemeClr val="accent6">
                    <a:lumMod val="50000"/>
                  </a:schemeClr>
                </a:solidFill>
              </a:rPr>
              <a:t>корекційній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роботі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з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дітьми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(на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заняттях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під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час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проведення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свят та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розваг,режимних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моментів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методичному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забезпеченні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створення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електронних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методичних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матеріалів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і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презентацій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для занять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у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роботі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з батьками (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під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час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проведення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консультацій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батьківських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зборів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Днів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відкритих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дверей,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оформлення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стендів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інформаційних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куточків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буклетів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створення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презентацій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«Моя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група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»,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електронних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accent6">
                    <a:lumMod val="50000"/>
                  </a:schemeClr>
                </a:solidFill>
              </a:rPr>
              <a:t>групових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 газет).</a:t>
            </a:r>
            <a:endParaRPr lang="uk-UA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473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</TotalTime>
  <Words>533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ВИКОРИСТАННЯ ІКТ В ОСВІТНЬО-ВИХОВНОМУ ПРОЦЕСІ В ДНЗ  ДНЗ№247 Нєнашева Анастасія Юріївна</vt:lpstr>
      <vt:lpstr> Проведення тренінгу для вихователів з використання ІКТ в закладі освіти</vt:lpstr>
      <vt:lpstr>                    Основними завданнями підготовки вихователя до використання ІКТ в процесі навчання є створення бібліотеки (медіатеки), нових мультимедійних засобів.  Користування медіатекою створює умови для організації самостійної, пізнавальної, творчої діяльності дітей з використанням ІКТ, сприятиме змінам в освіті. При правильному методичному використанні ІКТ зміниться процес навчання, направлене на пізнання в процесі здійснення проекту, основна увага приділятиметься організації різних видів активної пізнавальної діяльності дітей, навчальна інформація виступатиме засобом організації проектної діяльності, а не тільки метою навчання, розвиток особистості стає однією з головних освітніх цілей.   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Висновок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ІКТ В ОСВІТНЬО-ВИХОВНОМУ ПРОЦЕСІ В ДНЗ </dc:title>
  <dc:creator>Sunny</dc:creator>
  <cp:lastModifiedBy>Admin</cp:lastModifiedBy>
  <cp:revision>9</cp:revision>
  <dcterms:created xsi:type="dcterms:W3CDTF">2017-11-07T19:45:40Z</dcterms:created>
  <dcterms:modified xsi:type="dcterms:W3CDTF">2017-11-07T20:32:30Z</dcterms:modified>
</cp:coreProperties>
</file>