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C2C2"/>
    <a:srgbClr val="FED800"/>
    <a:srgbClr val="FF2D86"/>
    <a:srgbClr val="E391A4"/>
    <a:srgbClr val="6000A4"/>
    <a:srgbClr val="35B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65"/>
    <p:restoredTop sz="94685"/>
  </p:normalViewPr>
  <p:slideViewPr>
    <p:cSldViewPr snapToGrid="0">
      <p:cViewPr>
        <p:scale>
          <a:sx n="90" d="100"/>
          <a:sy n="90" d="100"/>
        </p:scale>
        <p:origin x="786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DD148-F895-1983-5B0D-97950E23F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7EBFA9-17AA-50E7-7444-8773979EE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935E8-E9E7-62D3-E38D-1C7173FB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53BFD-FE8A-C94D-97E0-CA739E8CBBD6}" type="datetimeFigureOut">
              <a:rPr lang="en-UA" smtClean="0"/>
              <a:t>05/14/2025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41C5D-E892-0F2C-6569-F6A2B3923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CFF75-36A7-AF6D-DD94-F777A0A4A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B31B-D295-C44D-9B96-9D9728DBB303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502043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426B8-88AC-F80F-BF1F-351A93A60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157CBE-F9A2-5068-6B6D-2BD2C8F4E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CBDFE-B3E7-25D0-341B-3CE54021C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53BFD-FE8A-C94D-97E0-CA739E8CBBD6}" type="datetimeFigureOut">
              <a:rPr lang="en-UA" smtClean="0"/>
              <a:t>05/14/2025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CB852-D5CE-A263-B3FC-29BFF1B3A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772DF-19BC-4A7B-F65A-55CD19890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B31B-D295-C44D-9B96-9D9728DBB303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04921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97236A-9DCC-F89D-8A82-712480C1FD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2AA080-B319-5B39-E98B-2DC22B820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576BD-7E5C-6A1C-FE11-CFC3ABC8B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53BFD-FE8A-C94D-97E0-CA739E8CBBD6}" type="datetimeFigureOut">
              <a:rPr lang="en-UA" smtClean="0"/>
              <a:t>05/14/2025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FD698-3825-D24F-BDE6-1F3FEC4B8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CF083-EB9A-416A-C21C-796A2B22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B31B-D295-C44D-9B96-9D9728DBB303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60481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D675C-8E38-DA4E-F6A7-3407D856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6B298-584D-0B04-157A-4515CF629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7344E-6352-1C01-0D1F-D819D0856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53BFD-FE8A-C94D-97E0-CA739E8CBBD6}" type="datetimeFigureOut">
              <a:rPr lang="en-UA" smtClean="0"/>
              <a:t>05/14/2025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62327-3FF7-8CFD-F637-F85622ECA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B0E25-A846-8BFB-997C-1B13E99C8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B31B-D295-C44D-9B96-9D9728DBB303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75594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71589-876F-2368-F7D0-3C57AE7E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AD487-9A61-BC33-BD71-E410A233D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7C4EF-E9D0-2B1B-0888-F1A0F5D44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53BFD-FE8A-C94D-97E0-CA739E8CBBD6}" type="datetimeFigureOut">
              <a:rPr lang="en-UA" smtClean="0"/>
              <a:t>05/14/2025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BD838-C80F-85A9-01D6-627FA033D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B5045-6175-DECC-2E09-18E489691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B31B-D295-C44D-9B96-9D9728DBB303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53548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9877D-7E52-1F43-B379-68ABB38AD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A901B-9D4A-73D9-5218-653B7F6E75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D1EAC0-A9D4-5414-D630-EC7D1D96C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80A7AB-A663-0D51-865C-9668C8A39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53BFD-FE8A-C94D-97E0-CA739E8CBBD6}" type="datetimeFigureOut">
              <a:rPr lang="en-UA" smtClean="0"/>
              <a:t>05/14/2025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0D491-C692-B390-1D4F-DC7DCB5B7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5C514-2D7D-29C5-A752-42BA20D9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B31B-D295-C44D-9B96-9D9728DBB303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16716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69AD6-C038-8B1A-2A50-E999EA979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F04EB-5DAE-D996-BC86-A06A86CE0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E6C38-3021-8A15-6837-2EE24B28E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66A450-435B-FE7F-805D-68B5C4BD8F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F9C334-1686-A4E3-87EB-E942B07727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DD3C36-EE62-0108-DBA7-737C71759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53BFD-FE8A-C94D-97E0-CA739E8CBBD6}" type="datetimeFigureOut">
              <a:rPr lang="en-UA" smtClean="0"/>
              <a:t>05/14/2025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16FE2C-536A-5C18-6042-47A40F837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AB3311-04C6-FA55-195B-F7F0FA45A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B31B-D295-C44D-9B96-9D9728DBB303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132698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3AFB-ADB4-73D1-93A6-EC616019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49B47-E0E5-BC97-BEB4-193F2B40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53BFD-FE8A-C94D-97E0-CA739E8CBBD6}" type="datetimeFigureOut">
              <a:rPr lang="en-UA" smtClean="0"/>
              <a:t>05/14/2025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A2F74-4AB8-EEBC-7EEA-B95CD9215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AA6E0-D5EF-E255-6E9D-0F5A43D36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B31B-D295-C44D-9B96-9D9728DBB303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192238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F68941-373D-A0AD-CE36-016CBB23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53BFD-FE8A-C94D-97E0-CA739E8CBBD6}" type="datetimeFigureOut">
              <a:rPr lang="en-UA" smtClean="0"/>
              <a:t>05/14/2025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1D7E49-21BF-C191-270C-76AFFF854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4E39A-3615-29F2-3A29-BF62CF97B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B31B-D295-C44D-9B96-9D9728DBB303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976919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3FE53-5912-3BDF-28CE-5CC5EDFC4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99BE0-62EA-1937-EA35-73361D542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7C1E9-81CA-1368-E309-14357801D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B5435C-945E-D325-156A-9E89A2614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53BFD-FE8A-C94D-97E0-CA739E8CBBD6}" type="datetimeFigureOut">
              <a:rPr lang="en-UA" smtClean="0"/>
              <a:t>05/14/2025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66779-1A96-334C-C843-C55F9590C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5A24A-6B39-0449-C8E6-76D9E9F13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B31B-D295-C44D-9B96-9D9728DBB303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21459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C0F1E-9019-B6D5-7124-AACAA57ED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E974E3-AC40-BEC2-DC24-2DA2852118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410A6-CB9F-0D8F-0003-9C3A9F94D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2F234-36B6-ADF9-F9A1-700FAB079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53BFD-FE8A-C94D-97E0-CA739E8CBBD6}" type="datetimeFigureOut">
              <a:rPr lang="en-UA" smtClean="0"/>
              <a:t>05/14/2025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C45131-ED39-CCD5-2F92-04D236D4B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65B87-1F3E-3CBB-D651-0ACD3661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B31B-D295-C44D-9B96-9D9728DBB303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693779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762CF6-1A1B-641F-451E-75A78640A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DCE65-5453-0168-8D6F-E34358B94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B56E4-AF33-17DE-CDD6-F85E2F4A3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453BFD-FE8A-C94D-97E0-CA739E8CBBD6}" type="datetimeFigureOut">
              <a:rPr lang="en-UA" smtClean="0"/>
              <a:t>05/14/2025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5EF74-3296-D70E-5D51-102D83A06E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0228-E04F-14C9-32F5-E129DBA97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C4B31B-D295-C44D-9B96-9D9728DBB303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2629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E4CD2-62D7-0C03-56ED-611C8E4B17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A585AD-D86D-F70D-3843-83318BCDDE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noProof="0" dirty="0"/>
          </a:p>
        </p:txBody>
      </p:sp>
      <p:pic>
        <p:nvPicPr>
          <p:cNvPr id="5" name="Picture 4" descr="A purple rectangular object with different logos&#10;&#10;AI-generated content may be incorrect.">
            <a:extLst>
              <a:ext uri="{FF2B5EF4-FFF2-40B4-BE49-F238E27FC236}">
                <a16:creationId xmlns:a16="http://schemas.microsoft.com/office/drawing/2014/main" id="{7AEEE470-BE75-4C24-8541-A59CA5B24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" y="0"/>
            <a:ext cx="12172953" cy="6858000"/>
          </a:xfrm>
          <a:prstGeom prst="rect">
            <a:avLst/>
          </a:prstGeom>
        </p:spPr>
      </p:pic>
      <p:pic>
        <p:nvPicPr>
          <p:cNvPr id="7" name="Picture 6" descr="A purple background with white text&#10;&#10;AI-generated content may be incorrect.">
            <a:extLst>
              <a:ext uri="{FF2B5EF4-FFF2-40B4-BE49-F238E27FC236}">
                <a16:creationId xmlns:a16="http://schemas.microsoft.com/office/drawing/2014/main" id="{FFB9B3C7-4291-B3AA-D16E-C570E7C69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122363"/>
            <a:ext cx="7772400" cy="316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22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1F832494-4618-95E2-E6D8-7F0B41CA9ABB}"/>
              </a:ext>
            </a:extLst>
          </p:cNvPr>
          <p:cNvSpPr/>
          <p:nvPr/>
        </p:nvSpPr>
        <p:spPr>
          <a:xfrm>
            <a:off x="0" y="4779792"/>
            <a:ext cx="12192000" cy="2078208"/>
          </a:xfrm>
          <a:prstGeom prst="rect">
            <a:avLst/>
          </a:prstGeom>
          <a:solidFill>
            <a:srgbClr val="6000A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467F378D-A000-47AE-83B2-D9954D8C9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48E26863-5660-4928-984A-CA2CFC8F6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647" y="746626"/>
            <a:ext cx="3508037" cy="3365476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4" name="Rectangle 6">
            <a:extLst>
              <a:ext uri="{FF2B5EF4-FFF2-40B4-BE49-F238E27FC236}">
                <a16:creationId xmlns:a16="http://schemas.microsoft.com/office/drawing/2014/main" id="{D7538F2A-6532-4E38-8354-21841BB0B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0065" y="580586"/>
            <a:ext cx="1027015" cy="258262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6000A4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52F31131-35FC-4834-8E62-1D9DA3BE2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4148" y="746626"/>
            <a:ext cx="3508037" cy="3365476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E7AD7F70-85A5-463C-9B1F-3182B60F8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570" y="746626"/>
            <a:ext cx="3511296" cy="3365476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0" name="Rectangle 6">
            <a:extLst>
              <a:ext uri="{FF2B5EF4-FFF2-40B4-BE49-F238E27FC236}">
                <a16:creationId xmlns:a16="http://schemas.microsoft.com/office/drawing/2014/main" id="{E5F002A4-1B0E-473E-AD7B-8346FB83B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22924" y="2300232"/>
            <a:ext cx="1027015" cy="258262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6000A4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D3F7E1-4A56-BE76-028B-A52A14BE4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1" y="4779791"/>
            <a:ext cx="10942195" cy="17956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z="3600">
                <a:solidFill>
                  <a:schemeClr val="bg1"/>
                </a:solidFill>
              </a:rPr>
              <a:t>Аналіз кризових комунікацій міської влади: кейс Управління інформаційної політики та доступу до публічної інформації апарату КМДА</a:t>
            </a:r>
            <a:endParaRPr lang="uk-UA" sz="36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EBF06EA5-DD05-D484-32AC-9112C97A8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73" y="1979041"/>
            <a:ext cx="3027384" cy="900646"/>
          </a:xfrm>
          <a:prstGeom prst="rect">
            <a:avLst/>
          </a:prstGeom>
        </p:spPr>
      </p:pic>
      <p:pic>
        <p:nvPicPr>
          <p:cNvPr id="7" name="Picture 6" descr="A logo of a person with wings and a shield&#10;&#10;AI-generated content may be incorrect.">
            <a:extLst>
              <a:ext uri="{FF2B5EF4-FFF2-40B4-BE49-F238E27FC236}">
                <a16:creationId xmlns:a16="http://schemas.microsoft.com/office/drawing/2014/main" id="{3A3AC3A5-3F20-76C2-6653-B1AB8B56F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886" y="1517582"/>
            <a:ext cx="3026664" cy="1823565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3FE4053E-1C99-A4DF-4E0E-16C3112D8FC2}"/>
              </a:ext>
            </a:extLst>
          </p:cNvPr>
          <p:cNvGrpSpPr/>
          <p:nvPr/>
        </p:nvGrpSpPr>
        <p:grpSpPr>
          <a:xfrm>
            <a:off x="4614834" y="1491018"/>
            <a:ext cx="3026664" cy="1876691"/>
            <a:chOff x="551702" y="3079750"/>
            <a:chExt cx="4813300" cy="2984500"/>
          </a:xfrm>
        </p:grpSpPr>
        <p:pic>
          <p:nvPicPr>
            <p:cNvPr id="9" name="Picture 8" descr="A logo with a white circle and a blue circle with a white circle with a yellow and red angel with a white circle with a yellow and blue circle with a white circle with a yellow and red&#10;&#10;AI-generated content may be incorrect.">
              <a:extLst>
                <a:ext uri="{FF2B5EF4-FFF2-40B4-BE49-F238E27FC236}">
                  <a16:creationId xmlns:a16="http://schemas.microsoft.com/office/drawing/2014/main" id="{E8B6B75F-714F-90FB-E788-8235825D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1702" y="3079750"/>
              <a:ext cx="4813300" cy="2984500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45B25EF-6063-F0D4-D20C-51AFEB001B45}"/>
                </a:ext>
              </a:extLst>
            </p:cNvPr>
            <p:cNvSpPr/>
            <p:nvPr/>
          </p:nvSpPr>
          <p:spPr>
            <a:xfrm>
              <a:off x="4482354" y="3079750"/>
              <a:ext cx="869016" cy="4844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3AAC5C66-969E-7BED-29FE-E3A20F75EC82}"/>
              </a:ext>
            </a:extLst>
          </p:cNvPr>
          <p:cNvSpPr/>
          <p:nvPr/>
        </p:nvSpPr>
        <p:spPr>
          <a:xfrm>
            <a:off x="10969458" y="5397554"/>
            <a:ext cx="242316" cy="842683"/>
          </a:xfrm>
          <a:prstGeom prst="rect">
            <a:avLst/>
          </a:prstGeom>
          <a:solidFill>
            <a:schemeClr val="bg1"/>
          </a:solidFill>
          <a:ln>
            <a:solidFill>
              <a:srgbClr val="6000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1B2DB39-45D4-D904-026A-DEE200258939}"/>
              </a:ext>
            </a:extLst>
          </p:cNvPr>
          <p:cNvSpPr/>
          <p:nvPr/>
        </p:nvSpPr>
        <p:spPr>
          <a:xfrm>
            <a:off x="11354034" y="5397554"/>
            <a:ext cx="242316" cy="842683"/>
          </a:xfrm>
          <a:prstGeom prst="rect">
            <a:avLst/>
          </a:prstGeom>
          <a:solidFill>
            <a:schemeClr val="bg1"/>
          </a:solidFill>
          <a:ln>
            <a:solidFill>
              <a:srgbClr val="6000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BCD550C-D275-6796-7C90-48765350E9EE}"/>
              </a:ext>
            </a:extLst>
          </p:cNvPr>
          <p:cNvSpPr/>
          <p:nvPr/>
        </p:nvSpPr>
        <p:spPr>
          <a:xfrm>
            <a:off x="11723694" y="5397554"/>
            <a:ext cx="242316" cy="842683"/>
          </a:xfrm>
          <a:prstGeom prst="rect">
            <a:avLst/>
          </a:prstGeom>
          <a:solidFill>
            <a:schemeClr val="bg1"/>
          </a:solidFill>
          <a:ln>
            <a:solidFill>
              <a:srgbClr val="6000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018547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7937B-A8C2-E758-D5F6-808968900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59" y="713232"/>
            <a:ext cx="3600860" cy="5431536"/>
          </a:xfrm>
        </p:spPr>
        <p:txBody>
          <a:bodyPr>
            <a:normAutofit/>
          </a:bodyPr>
          <a:lstStyle/>
          <a:p>
            <a:r>
              <a:rPr lang="uk-UA" sz="5400" dirty="0"/>
              <a:t>Зміна характеру кризи — зміна підходів</a:t>
            </a:r>
            <a:endParaRPr lang="en-UA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FA814-016D-97EC-3B83-716DF80BA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219" y="552091"/>
            <a:ext cx="7703483" cy="579645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uk-UA" dirty="0"/>
              <a:t>Повномасштабне вторгнення РФ (2022) </a:t>
            </a:r>
            <a:r>
              <a:rPr lang="uk-UA" b="1" dirty="0"/>
              <a:t>витіснило попередню кризу </a:t>
            </a:r>
            <a:r>
              <a:rPr lang="uk-UA" dirty="0"/>
              <a:t>— пандемію </a:t>
            </a:r>
            <a:r>
              <a:rPr lang="en-GB" dirty="0"/>
              <a:t>COVID-19</a:t>
            </a:r>
          </a:p>
          <a:p>
            <a:pPr marL="0" indent="0">
              <a:buNone/>
            </a:pPr>
            <a:endParaRPr lang="uk-UA" dirty="0"/>
          </a:p>
          <a:p>
            <a:r>
              <a:rPr lang="en-UA" dirty="0"/>
              <a:t> </a:t>
            </a:r>
            <a:r>
              <a:rPr lang="uk-UA" dirty="0"/>
              <a:t>Під час </a:t>
            </a:r>
            <a:r>
              <a:rPr lang="en-GB" dirty="0"/>
              <a:t>COVID-19:</a:t>
            </a:r>
          </a:p>
          <a:p>
            <a:pPr marL="0" indent="0">
              <a:buNone/>
            </a:pPr>
            <a:r>
              <a:rPr lang="uk-UA" dirty="0"/>
              <a:t>щоденні брифінги міського голови</a:t>
            </a:r>
          </a:p>
          <a:p>
            <a:pPr marL="0" indent="0">
              <a:buNone/>
            </a:pPr>
            <a:r>
              <a:rPr lang="uk-UA" dirty="0"/>
              <a:t>акцент на роз’яснення і стабільність</a:t>
            </a:r>
          </a:p>
          <a:p>
            <a:endParaRPr lang="uk-UA" dirty="0"/>
          </a:p>
          <a:p>
            <a:r>
              <a:rPr lang="uk-UA" dirty="0"/>
              <a:t>На початку війни:</a:t>
            </a:r>
          </a:p>
          <a:p>
            <a:pPr marL="0" indent="0">
              <a:buNone/>
            </a:pPr>
            <a:r>
              <a:rPr lang="uk-UA" dirty="0"/>
              <a:t>такі формати стали неефективними</a:t>
            </a:r>
          </a:p>
          <a:p>
            <a:pPr marL="0" indent="0">
              <a:buNone/>
            </a:pPr>
            <a:r>
              <a:rPr lang="uk-UA" dirty="0"/>
              <a:t>потрібним стало миттєве реагування та поширення інформації через цифрові канали</a:t>
            </a:r>
            <a:endParaRPr lang="en-U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328451-B0F5-BB7E-7E20-F8D1B2B1E34F}"/>
              </a:ext>
            </a:extLst>
          </p:cNvPr>
          <p:cNvSpPr/>
          <p:nvPr/>
        </p:nvSpPr>
        <p:spPr>
          <a:xfrm>
            <a:off x="3892732" y="552091"/>
            <a:ext cx="182880" cy="5796458"/>
          </a:xfrm>
          <a:prstGeom prst="rect">
            <a:avLst/>
          </a:prstGeom>
          <a:solidFill>
            <a:srgbClr val="6000A4"/>
          </a:solidFill>
          <a:ln>
            <a:solidFill>
              <a:srgbClr val="6000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100227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8E151E-547B-D65B-E9B5-9CED016CB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E6B58B1-FC91-E90E-6354-85A0711EC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26DA3-93C2-EE19-721B-DE634E370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219" y="552091"/>
            <a:ext cx="7703483" cy="5796458"/>
          </a:xfrm>
        </p:spPr>
        <p:txBody>
          <a:bodyPr anchor="ctr">
            <a:noAutofit/>
          </a:bodyPr>
          <a:lstStyle/>
          <a:p>
            <a:pPr>
              <a:buNone/>
            </a:pPr>
            <a:r>
              <a:rPr lang="uk-UA" dirty="0"/>
              <a:t>У 2022–2024 роках, в умовах повномасштабного вторгнення,</a:t>
            </a:r>
            <a:br>
              <a:rPr lang="uk-UA" dirty="0"/>
            </a:br>
            <a:r>
              <a:rPr lang="uk-UA" dirty="0"/>
              <a:t>офіційний </a:t>
            </a:r>
            <a:r>
              <a:rPr lang="en-US" dirty="0"/>
              <a:t>Telegram-</a:t>
            </a:r>
            <a:r>
              <a:rPr lang="uk-UA" dirty="0"/>
              <a:t>канал КМДА став </a:t>
            </a:r>
            <a:r>
              <a:rPr lang="uk-UA" b="1" dirty="0"/>
              <a:t>ключовим інструментом інформування мешканців столиці</a:t>
            </a:r>
            <a:endParaRPr lang="uk-UA" dirty="0"/>
          </a:p>
          <a:p>
            <a:r>
              <a:rPr lang="uk-UA" dirty="0"/>
              <a:t>Платформа забезпечила </a:t>
            </a:r>
            <a:r>
              <a:rPr lang="uk-UA" b="1" dirty="0"/>
              <a:t>миттєву подачу важливої інформації</a:t>
            </a:r>
          </a:p>
          <a:p>
            <a:r>
              <a:rPr lang="uk-UA" dirty="0"/>
              <a:t>Стрімке зростання аудиторії:</a:t>
            </a:r>
            <a:br>
              <a:rPr lang="uk-UA" dirty="0"/>
            </a:br>
            <a:r>
              <a:rPr lang="uk-UA" dirty="0"/>
              <a:t>– До війни: </a:t>
            </a:r>
            <a:r>
              <a:rPr lang="uk-UA" b="1" dirty="0"/>
              <a:t>20–30 тис. підписників</a:t>
            </a:r>
            <a:br>
              <a:rPr lang="uk-UA" dirty="0"/>
            </a:br>
            <a:r>
              <a:rPr lang="uk-UA" dirty="0"/>
              <a:t>– У перші дні вторгнення: </a:t>
            </a:r>
            <a:r>
              <a:rPr lang="uk-UA" b="1" dirty="0"/>
              <a:t>200–300 тис.</a:t>
            </a:r>
            <a:br>
              <a:rPr lang="uk-UA" dirty="0"/>
            </a:br>
            <a:r>
              <a:rPr lang="uk-UA" dirty="0"/>
              <a:t>– Через пів року: </a:t>
            </a:r>
            <a:r>
              <a:rPr lang="uk-UA" b="1" dirty="0"/>
              <a:t>близько 500 тис.</a:t>
            </a:r>
            <a:endParaRPr lang="uk-U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73DDFC-5BB8-1030-72AA-5DF0091A4404}"/>
              </a:ext>
            </a:extLst>
          </p:cNvPr>
          <p:cNvSpPr/>
          <p:nvPr/>
        </p:nvSpPr>
        <p:spPr>
          <a:xfrm>
            <a:off x="3892732" y="552091"/>
            <a:ext cx="182880" cy="5796458"/>
          </a:xfrm>
          <a:prstGeom prst="rect">
            <a:avLst/>
          </a:prstGeom>
          <a:solidFill>
            <a:srgbClr val="6000A4"/>
          </a:solidFill>
          <a:ln>
            <a:solidFill>
              <a:srgbClr val="6000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6A39A5-775F-08F3-51F3-EEB31C87B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18" y="552091"/>
            <a:ext cx="3332964" cy="579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48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rgbClr val="6000A4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79E717-D647-AC3C-9B08-812C9D63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uk-UA" sz="4800" dirty="0"/>
              <a:t>Комунікаційні пріоритети КМДА у пікові фази кризи</a:t>
            </a:r>
            <a:endParaRPr lang="en-UA" sz="4800" dirty="0"/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83D93878-0912-B368-1ADB-7DEFC4849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2704013"/>
            <a:ext cx="9941319" cy="3637601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uk-UA" b="1" i="0" u="none" strike="noStrike" dirty="0">
                <a:effectLst/>
              </a:rPr>
              <a:t>Основні завдання:</a:t>
            </a:r>
            <a:endParaRPr lang="uk-UA" dirty="0"/>
          </a:p>
          <a:p>
            <a:pPr lvl="1"/>
            <a:r>
              <a:rPr lang="uk-UA" b="0" i="0" u="none" strike="noStrike" dirty="0">
                <a:effectLst/>
              </a:rPr>
              <a:t>Інформування про </a:t>
            </a:r>
            <a:r>
              <a:rPr lang="uk-UA" b="1" i="0" u="none" strike="noStrike" dirty="0">
                <a:effectLst/>
              </a:rPr>
              <a:t>поточну ситуацію в місті</a:t>
            </a:r>
            <a:endParaRPr lang="uk-UA" dirty="0"/>
          </a:p>
          <a:p>
            <a:pPr lvl="1"/>
            <a:r>
              <a:rPr lang="uk-UA" b="1" i="0" u="none" strike="noStrike" dirty="0">
                <a:effectLst/>
              </a:rPr>
              <a:t>Спростування фейків</a:t>
            </a:r>
            <a:r>
              <a:rPr lang="uk-UA" b="0" i="0" u="none" strike="noStrike" dirty="0">
                <a:effectLst/>
              </a:rPr>
              <a:t> (зокрема щодо евакуації та відсутності керівництва)</a:t>
            </a:r>
          </a:p>
          <a:p>
            <a:pPr lvl="1"/>
            <a:r>
              <a:rPr lang="uk-UA" b="1" i="0" u="none" strike="noStrike" dirty="0">
                <a:effectLst/>
              </a:rPr>
              <a:t>Мінімізація паніки</a:t>
            </a:r>
            <a:r>
              <a:rPr lang="uk-UA" b="0" i="0" u="none" strike="noStrike" dirty="0">
                <a:effectLst/>
              </a:rPr>
              <a:t> серед населення</a:t>
            </a:r>
          </a:p>
          <a:p>
            <a:pPr marL="0" indent="0">
              <a:buNone/>
            </a:pPr>
            <a:r>
              <a:rPr lang="uk-UA" b="1" i="0" u="none" strike="noStrike" dirty="0">
                <a:effectLst/>
              </a:rPr>
              <a:t>Інструменти кризової комунікації:</a:t>
            </a:r>
            <a:endParaRPr lang="uk-UA" dirty="0"/>
          </a:p>
          <a:p>
            <a:pPr lvl="1"/>
            <a:r>
              <a:rPr lang="uk-UA" b="0" i="0" u="none" strike="noStrike" dirty="0">
                <a:effectLst/>
              </a:rPr>
              <a:t>Лаконічні, зрозумілі тексти</a:t>
            </a:r>
          </a:p>
          <a:p>
            <a:pPr lvl="1"/>
            <a:r>
              <a:rPr lang="uk-UA" b="0" i="0" u="none" strike="noStrike" dirty="0">
                <a:effectLst/>
              </a:rPr>
              <a:t>Уникнення складних формулювань</a:t>
            </a:r>
          </a:p>
          <a:p>
            <a:pPr lvl="1"/>
            <a:r>
              <a:rPr lang="uk-UA" b="1" i="0" u="none" strike="noStrike" dirty="0">
                <a:effectLst/>
              </a:rPr>
              <a:t>Дублювання повідомлень</a:t>
            </a:r>
            <a:r>
              <a:rPr lang="uk-UA" b="0" i="0" u="none" strike="noStrike" dirty="0">
                <a:effectLst/>
              </a:rPr>
              <a:t> через кілька цифрових каналів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rgbClr val="6000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419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E8F3C0-C1E2-D5E5-6706-30608D1A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666728"/>
            <a:ext cx="4036334" cy="574223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uk-UA" sz="28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Креативні рішення КМДА:</a:t>
            </a:r>
            <a:br>
              <a:rPr lang="uk-UA" sz="28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uk-UA" sz="28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– візуальні адаптації повідомлень</a:t>
            </a:r>
            <a:br>
              <a:rPr lang="uk-UA" sz="28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uk-UA" sz="28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– інтеграція гумору в неофіційні формати</a:t>
            </a:r>
            <a:br>
              <a:rPr lang="uk-UA" sz="28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uk-UA" sz="28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– серії постів з єдиним стилем і структурою</a:t>
            </a:r>
            <a:br>
              <a:rPr lang="uk-UA" sz="28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uk-UA" sz="28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uk-UA" sz="28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 </a:t>
            </a:r>
            <a:r>
              <a:rPr lang="uk-UA" sz="28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Результат:</a:t>
            </a:r>
            <a:br>
              <a:rPr lang="uk-UA" sz="28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uk-UA" sz="28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– зростання довіри до джерела</a:t>
            </a:r>
            <a:br>
              <a:rPr lang="uk-UA" sz="28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uk-UA" sz="28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– </a:t>
            </a:r>
            <a:r>
              <a:rPr lang="uk-UA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</a:t>
            </a:r>
            <a:r>
              <a:rPr lang="uk-UA" sz="28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тримання уваги аудиторії</a:t>
            </a:r>
            <a:br>
              <a:rPr lang="uk-UA" sz="28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uk-UA" sz="28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–  </a:t>
            </a:r>
            <a:r>
              <a:rPr lang="uk-UA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</a:t>
            </a:r>
            <a:r>
              <a:rPr lang="uk-UA" sz="28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тричі більше охоплення</a:t>
            </a:r>
            <a:r>
              <a:rPr lang="uk-UA" sz="28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 повідомлень із відео / інфографікою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rgbClr val="4AC2C2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rgbClr val="4A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rgbClr val="FED800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BCB1AA7A-75CF-C8B5-078F-517E1C59C4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073" b="8800"/>
          <a:stretch/>
        </p:blipFill>
        <p:spPr>
          <a:xfrm>
            <a:off x="6345875" y="789576"/>
            <a:ext cx="2527928" cy="5221698"/>
          </a:xfrm>
          <a:prstGeom prst="rect">
            <a:avLst/>
          </a:prstGeom>
        </p:spPr>
      </p:pic>
      <p:pic>
        <p:nvPicPr>
          <p:cNvPr id="4" name="Рисунок 3" descr="Зображення, що містить текст, знімок екрана, транспорт, громадський транспорт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8DB6BBB3-7E0F-B233-CD58-9DC05F901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3803" y="788624"/>
            <a:ext cx="1962150" cy="1962150"/>
          </a:xfrm>
          <a:prstGeom prst="rect">
            <a:avLst/>
          </a:prstGeom>
        </p:spPr>
      </p:pic>
      <p:pic>
        <p:nvPicPr>
          <p:cNvPr id="7" name="Рисунок 6" descr="Зображення, що містить текст, знімок екрана, Веб-сайт, Веб-сторінк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587DB1BF-CF7C-1301-C1B6-F0D5FF3B3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3804" y="2556771"/>
            <a:ext cx="1962150" cy="1962150"/>
          </a:xfrm>
          <a:prstGeom prst="rect">
            <a:avLst/>
          </a:prstGeom>
        </p:spPr>
      </p:pic>
      <p:pic>
        <p:nvPicPr>
          <p:cNvPr id="9" name="Рисунок 8" descr="Зображення, що містить текст, знімок екрана, Шрифт, лист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2EE17D22-1396-34E4-EC7A-007B344A29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3803" y="4049125"/>
            <a:ext cx="1962150" cy="1962150"/>
          </a:xfrm>
          <a:prstGeom prst="rect">
            <a:avLst/>
          </a:prstGeom>
        </p:spPr>
      </p:pic>
      <p:sp>
        <p:nvSpPr>
          <p:cNvPr id="11" name="Шестикутник 10">
            <a:extLst>
              <a:ext uri="{FF2B5EF4-FFF2-40B4-BE49-F238E27FC236}">
                <a16:creationId xmlns:a16="http://schemas.microsoft.com/office/drawing/2014/main" id="{730548AD-90FF-E6CB-77D4-583B26B91D34}"/>
              </a:ext>
            </a:extLst>
          </p:cNvPr>
          <p:cNvSpPr/>
          <p:nvPr/>
        </p:nvSpPr>
        <p:spPr>
          <a:xfrm>
            <a:off x="8014580" y="5347835"/>
            <a:ext cx="1089093" cy="938873"/>
          </a:xfrm>
          <a:prstGeom prst="hexagon">
            <a:avLst/>
          </a:prstGeom>
          <a:solidFill>
            <a:srgbClr val="4AC2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Шестикутник 13">
            <a:extLst>
              <a:ext uri="{FF2B5EF4-FFF2-40B4-BE49-F238E27FC236}">
                <a16:creationId xmlns:a16="http://schemas.microsoft.com/office/drawing/2014/main" id="{23A44C76-9831-348C-9FDE-DF6423DCFF9B}"/>
              </a:ext>
            </a:extLst>
          </p:cNvPr>
          <p:cNvSpPr/>
          <p:nvPr/>
        </p:nvSpPr>
        <p:spPr>
          <a:xfrm>
            <a:off x="5800266" y="391251"/>
            <a:ext cx="1089093" cy="938873"/>
          </a:xfrm>
          <a:prstGeom prst="hexagon">
            <a:avLst/>
          </a:prstGeom>
          <a:solidFill>
            <a:srgbClr val="4AC2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Шестикутник 14">
            <a:extLst>
              <a:ext uri="{FF2B5EF4-FFF2-40B4-BE49-F238E27FC236}">
                <a16:creationId xmlns:a16="http://schemas.microsoft.com/office/drawing/2014/main" id="{5DCC4A9E-F3DB-2212-6690-E10F1DFFDDDD}"/>
              </a:ext>
            </a:extLst>
          </p:cNvPr>
          <p:cNvSpPr/>
          <p:nvPr/>
        </p:nvSpPr>
        <p:spPr>
          <a:xfrm>
            <a:off x="10467800" y="391251"/>
            <a:ext cx="1089093" cy="938873"/>
          </a:xfrm>
          <a:prstGeom prst="hexagon">
            <a:avLst/>
          </a:prstGeom>
          <a:solidFill>
            <a:srgbClr val="4AC2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2544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97EEEB-4BC9-C496-6BE4-511337B8B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F82BE0-BC7F-9687-6BB1-2F4373CFF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CE1B8-1D44-1D9C-4DD9-847048565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666728"/>
            <a:ext cx="4036334" cy="574223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ru-RU" sz="2800" i="0" u="none" strike="noStrike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Ураховуючи</a:t>
            </a:r>
            <a:r>
              <a:rPr lang="ru-RU" sz="280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ru-RU" sz="2800" i="0" u="none" strike="noStrike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присутність</a:t>
            </a:r>
            <a:r>
              <a:rPr lang="ru-RU" sz="280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ru-RU" sz="2800" i="0" u="none" strike="noStrike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іноземних</a:t>
            </a:r>
            <a:r>
              <a:rPr lang="ru-RU" sz="280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ru-RU" sz="2800" i="0" u="none" strike="noStrike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громадян</a:t>
            </a:r>
            <a:r>
              <a:rPr lang="ru-RU" sz="280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у </a:t>
            </a:r>
            <a:r>
              <a:rPr lang="ru-RU" sz="2800" i="0" u="none" strike="noStrike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столиці</a:t>
            </a:r>
            <a:r>
              <a:rPr lang="ru-RU" sz="280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та потребу </a:t>
            </a:r>
            <a:r>
              <a:rPr lang="ru-RU" sz="2800" i="0" u="none" strike="noStrike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інформувати</a:t>
            </a:r>
            <a:r>
              <a:rPr lang="ru-RU" sz="280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ru-RU" sz="2800" i="0" u="none" strike="noStrike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міжнародну</a:t>
            </a:r>
            <a:r>
              <a:rPr lang="ru-RU" sz="280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ru-RU" sz="2800" i="0" u="none" strike="noStrike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спільноту</a:t>
            </a:r>
            <a:r>
              <a:rPr lang="ru-RU" sz="280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, </a:t>
            </a:r>
            <a:r>
              <a:rPr lang="ru-RU" sz="2800" i="0" u="none" strike="noStrike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було</a:t>
            </a:r>
            <a:r>
              <a:rPr lang="ru-RU" sz="280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ru-RU" sz="2800" i="0" u="none" strike="noStrike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запроваджено</a:t>
            </a:r>
            <a:r>
              <a:rPr lang="ru-RU" sz="280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практику </a:t>
            </a:r>
            <a:r>
              <a:rPr lang="ru-RU" sz="28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перекладу </a:t>
            </a:r>
            <a:r>
              <a:rPr lang="ru-RU" sz="2800" b="1" i="0" u="none" strike="noStrike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основних</a:t>
            </a:r>
            <a:r>
              <a:rPr lang="ru-RU" sz="28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ru-RU" sz="2800" b="1" i="0" u="none" strike="noStrike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повідомлень</a:t>
            </a:r>
            <a:r>
              <a:rPr lang="ru-RU" sz="28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ru-RU" sz="2800" b="1" i="0" u="none" strike="noStrike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англійською</a:t>
            </a:r>
            <a:r>
              <a:rPr lang="ru-RU" sz="28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мовою.</a:t>
            </a:r>
            <a:br>
              <a:rPr lang="ru-RU" sz="280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ru-RU" sz="280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uk-UA" sz="2800" dirty="0"/>
              <a:t>З</a:t>
            </a:r>
            <a:r>
              <a:rPr lang="ru-RU" sz="2800" i="0" u="none" strike="noStrike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апочатковано</a:t>
            </a:r>
            <a:r>
              <a:rPr lang="ru-RU" sz="280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формат </a:t>
            </a:r>
            <a:r>
              <a:rPr lang="ru-RU" sz="2800" b="1" i="0" u="none" strike="noStrike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щоденного</a:t>
            </a:r>
            <a:r>
              <a:rPr lang="ru-RU" sz="28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ru-RU" sz="2800" b="1" i="0" u="none" strike="noStrike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англомовного</a:t>
            </a:r>
            <a:r>
              <a:rPr lang="ru-RU" sz="28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дайджеста </a:t>
            </a:r>
            <a:r>
              <a:rPr lang="ru-RU" sz="280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 основною </a:t>
            </a:r>
            <a:r>
              <a:rPr lang="ru-RU" sz="2800" i="0" u="none" strike="noStrike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інформацією</a:t>
            </a:r>
            <a:r>
              <a:rPr lang="ru-RU" sz="280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про </a:t>
            </a:r>
            <a:r>
              <a:rPr lang="ru-RU" sz="2800" i="0" u="none" strike="noStrike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ситуацію</a:t>
            </a:r>
            <a:r>
              <a:rPr lang="ru-RU" sz="280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в </a:t>
            </a:r>
            <a:r>
              <a:rPr lang="ru-RU" sz="2800" i="0" u="none" strike="noStrike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місті</a:t>
            </a:r>
            <a:r>
              <a:rPr lang="ru-RU" sz="280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. </a:t>
            </a:r>
            <a:br>
              <a:rPr lang="ru-RU" sz="280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uk-UA" sz="2800" i="0" u="none" strike="noStrike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818ECA-D471-6459-AB67-847856D51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rgbClr val="4AC2C2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382B73B-FB20-37D6-6B76-6F1B8DB08E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8F8CB03-48FB-9372-9317-81CB48BC8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A9EAE87-17D4-B904-31E3-7203BE72D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AD1A80B-D34C-2EA6-F54D-0685E9A13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rgbClr val="4A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C028FD-0D49-83B9-4019-F0DBCA3D2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rgbClr val="FED800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Зображення, що містить текст, лист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EF881569-0215-64DC-F8F8-BC83A2C5D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957" y="610808"/>
            <a:ext cx="2693072" cy="562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53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rectangle with black lines&#10;&#10;AI-generated content may be incorrect.">
            <a:extLst>
              <a:ext uri="{FF2B5EF4-FFF2-40B4-BE49-F238E27FC236}">
                <a16:creationId xmlns:a16="http://schemas.microsoft.com/office/drawing/2014/main" id="{C30407E0-394C-9506-699F-7FC67544C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A7D99C-DE57-C033-B5F1-96F21EDD3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418" y="645459"/>
            <a:ext cx="9991164" cy="3603811"/>
          </a:xfrm>
        </p:spPr>
        <p:txBody>
          <a:bodyPr>
            <a:normAutofit fontScale="90000"/>
          </a:bodyPr>
          <a:lstStyle/>
          <a:p>
            <a:r>
              <a:rPr lang="uk-UA" sz="4800" b="1" noProof="0" dirty="0">
                <a:solidFill>
                  <a:schemeClr val="bg1"/>
                </a:solidFill>
              </a:rPr>
              <a:t>МЕДІАТЕХНОЛОГІЇ ТА КРЕАТИВНІСТЬ </a:t>
            </a:r>
            <a:br>
              <a:rPr lang="uk-UA" sz="4800" b="1" noProof="0" dirty="0">
                <a:solidFill>
                  <a:schemeClr val="bg1"/>
                </a:solidFill>
              </a:rPr>
            </a:br>
            <a:r>
              <a:rPr lang="uk-UA" sz="4800" b="1" noProof="0" dirty="0">
                <a:solidFill>
                  <a:schemeClr val="bg1"/>
                </a:solidFill>
              </a:rPr>
              <a:t>У КРИЗОВОМУ МЕНЕДЖМЕНТІ МІСТА: </a:t>
            </a:r>
            <a:br>
              <a:rPr lang="uk-UA" sz="4800" b="1" noProof="0" dirty="0">
                <a:solidFill>
                  <a:schemeClr val="bg1"/>
                </a:solidFill>
              </a:rPr>
            </a:br>
            <a:r>
              <a:rPr lang="uk-UA" sz="4800" b="1" noProof="0" dirty="0">
                <a:solidFill>
                  <a:schemeClr val="bg1"/>
                </a:solidFill>
              </a:rPr>
              <a:t>ДОСВІД КИЄВА</a:t>
            </a:r>
            <a:br>
              <a:rPr lang="uk-UA" sz="4800" noProof="0" dirty="0"/>
            </a:br>
            <a:endParaRPr lang="uk-UA" sz="4800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59FB71-60DC-D1DE-216E-4FB625DA5F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8470" y="4419599"/>
            <a:ext cx="6454589" cy="2268071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uk-UA" sz="2800" b="1" noProof="0" dirty="0">
                <a:solidFill>
                  <a:schemeClr val="bg1"/>
                </a:solidFill>
              </a:rPr>
              <a:t>Баранова Катерина Олександрівна </a:t>
            </a:r>
          </a:p>
          <a:p>
            <a:pPr algn="just"/>
            <a:r>
              <a:rPr lang="uk-UA" noProof="0" dirty="0">
                <a:solidFill>
                  <a:schemeClr val="bg1"/>
                </a:solidFill>
              </a:rPr>
              <a:t>аспірантка, ст. викладачка кафедри реклами та зв’язків з громадськістю Факультету журналістики </a:t>
            </a:r>
          </a:p>
          <a:p>
            <a:pPr algn="just"/>
            <a:r>
              <a:rPr lang="uk-UA" noProof="0" dirty="0">
                <a:solidFill>
                  <a:schemeClr val="bg1"/>
                </a:solidFill>
              </a:rPr>
              <a:t>Київського столичного університету імені </a:t>
            </a:r>
            <a:r>
              <a:rPr lang="uk-UA" noProof="0" dirty="0" err="1">
                <a:solidFill>
                  <a:schemeClr val="bg1"/>
                </a:solidFill>
              </a:rPr>
              <a:t>Б.Грінченка</a:t>
            </a:r>
            <a:r>
              <a:rPr lang="uk-UA" noProof="0" dirty="0">
                <a:solidFill>
                  <a:schemeClr val="bg1"/>
                </a:solidFill>
              </a:rPr>
              <a:t>,</a:t>
            </a:r>
          </a:p>
          <a:p>
            <a:pPr algn="just"/>
            <a:r>
              <a:rPr lang="uk-UA" noProof="0" dirty="0">
                <a:solidFill>
                  <a:schemeClr val="bg1"/>
                </a:solidFill>
              </a:rPr>
              <a:t>начальниця управління інформаційної політики та доступу до публічної інформації апарату ВО КМР (КМДА)</a:t>
            </a:r>
          </a:p>
          <a:p>
            <a:pPr algn="r"/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597623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CBEC0-BDF5-AC57-BF1F-207E196F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09" y="1021976"/>
            <a:ext cx="4361739" cy="51105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z="32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Питання ефективного використання медіатехнологій і креативних підходів у кризовому менеджменті міста стало об’єктом наукового аналізу як у зарубіжних, так і у вітчизняних дослідженнях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rgbClr val="600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noProof="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rgbClr val="600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rgbClr val="600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noProof="0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rgbClr val="600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noProof="0" dirty="0"/>
          </a:p>
        </p:txBody>
      </p:sp>
      <p:pic>
        <p:nvPicPr>
          <p:cNvPr id="5" name="Picture 4" descr="A colorful triangles on a blue background&#10;&#10;AI-generated content may be incorrect.">
            <a:extLst>
              <a:ext uri="{FF2B5EF4-FFF2-40B4-BE49-F238E27FC236}">
                <a16:creationId xmlns:a16="http://schemas.microsoft.com/office/drawing/2014/main" id="{67A9CB3D-FE3B-113B-49EB-3ADF28ABD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323" y="666728"/>
            <a:ext cx="5188338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21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20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rgbClr val="600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7EB5DA-C1C6-6C6B-EED0-619712F1F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uk-UA">
                <a:solidFill>
                  <a:srgbClr val="FFFFFF"/>
                </a:solidFill>
              </a:rPr>
              <a:t>Дослідницька база: міжнародний та український контекст</a:t>
            </a:r>
            <a:endParaRPr lang="en-UA">
              <a:solidFill>
                <a:srgbClr val="FFFFFF"/>
              </a:solidFill>
            </a:endParaRPr>
          </a:p>
        </p:txBody>
      </p:sp>
      <p:sp>
        <p:nvSpPr>
          <p:cNvPr id="40" name="Freeform: Shape 22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rgbClr val="FF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24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rgbClr val="35BF0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26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rgbClr val="4AC2C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F1912-0222-A57E-18CF-E813E0A4A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uk-UA" sz="2600" dirty="0"/>
              <a:t>Т. В. </a:t>
            </a:r>
            <a:r>
              <a:rPr lang="uk-UA" sz="2600" dirty="0" err="1"/>
              <a:t>Кумбс</a:t>
            </a:r>
            <a:r>
              <a:rPr lang="uk-UA" sz="2600" dirty="0"/>
              <a:t> описав концепцію безперервної кризової комунікації та акцентував на важливості </a:t>
            </a:r>
            <a:r>
              <a:rPr lang="uk-UA" sz="2600" dirty="0" err="1"/>
              <a:t>проактивного</a:t>
            </a:r>
            <a:r>
              <a:rPr lang="uk-UA" sz="2600" dirty="0"/>
              <a:t> цифрового реагування з боку органів влади.</a:t>
            </a:r>
          </a:p>
          <a:p>
            <a:r>
              <a:rPr lang="uk-UA" sz="2600" dirty="0"/>
              <a:t>В українському науковому середовищі А. В. </a:t>
            </a:r>
            <a:r>
              <a:rPr lang="uk-UA" sz="2600" dirty="0" err="1"/>
              <a:t>Терент’єва</a:t>
            </a:r>
            <a:r>
              <a:rPr lang="uk-UA" sz="2600" dirty="0"/>
              <a:t>, С. О. Гур’єв та </a:t>
            </a:r>
            <a:r>
              <a:rPr lang="uk-UA" sz="2600" dirty="0" err="1"/>
              <a:t>Н</a:t>
            </a:r>
            <a:r>
              <a:rPr lang="uk-UA" sz="2600" dirty="0"/>
              <a:t>. І. Іскра аналізували механізми взаємодії місцевої влади з населенням у надзвичайних ситуаціях.</a:t>
            </a:r>
            <a:endParaRPr lang="en-UA" sz="2600" dirty="0"/>
          </a:p>
        </p:txBody>
      </p:sp>
      <p:sp>
        <p:nvSpPr>
          <p:cNvPr id="43" name="Freeform: Shape 28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rgbClr val="35BF0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rgbClr val="4AC2C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rgbClr val="FF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647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7CFF58-3EDA-E2C1-12B5-8ED03D6ED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uk-UA" sz="3700"/>
              <a:t>Про термінологію: "криза" </a:t>
            </a:r>
            <a:r>
              <a:rPr lang="en-GB" sz="3700"/>
              <a:t>vs "</a:t>
            </a:r>
            <a:r>
              <a:rPr lang="uk-UA" sz="3700"/>
              <a:t>кризова ситуація"</a:t>
            </a:r>
            <a:endParaRPr lang="en-UA" sz="370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rgbClr val="4A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F401ED8-404F-A6CA-5588-AC8AEC87C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uk-UA" sz="2400"/>
              <a:t>У більшості англомовних наукових джерел вживається термін “</a:t>
            </a:r>
            <a:r>
              <a:rPr lang="en-GB" sz="2400"/>
              <a:t>crisis” — </a:t>
            </a:r>
            <a:r>
              <a:rPr lang="uk-UA" sz="2400"/>
              <a:t>як основне поняття в контексті кризових подій.</a:t>
            </a:r>
          </a:p>
          <a:p>
            <a:r>
              <a:rPr lang="uk-UA" sz="2400"/>
              <a:t>“</a:t>
            </a:r>
            <a:r>
              <a:rPr lang="en-GB" sz="2400"/>
              <a:t>Crisis situation” </a:t>
            </a:r>
            <a:r>
              <a:rPr lang="uk-UA" sz="2400"/>
              <a:t>використовується рідше, здебільшого як уточнення або синонім.</a:t>
            </a:r>
          </a:p>
          <a:p>
            <a:r>
              <a:rPr lang="uk-UA" sz="2400"/>
              <a:t>У рамках цього дослідження поняття “криза” та “кризова ситуація” розглядаються як взаємозамінні, з огляду на їхню близькість за змістом.</a:t>
            </a:r>
            <a:endParaRPr lang="en-UA" sz="24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rgbClr val="4AC2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Block Arc 36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rgbClr val="FED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rgbClr val="FF2D8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rgbClr val="35BF0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rgbClr val="4AC2C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rgbClr val="FF2D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rgbClr val="600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28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standing around a police car&#10;&#10;AI-generated content may be incorrect.">
            <a:extLst>
              <a:ext uri="{FF2B5EF4-FFF2-40B4-BE49-F238E27FC236}">
                <a16:creationId xmlns:a16="http://schemas.microsoft.com/office/drawing/2014/main" id="{3F24B1B6-32B9-FD50-E034-79287D459D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99" r="9994" b="-1"/>
          <a:stretch>
            <a:fillRect/>
          </a:stretch>
        </p:blipFill>
        <p:spPr>
          <a:xfrm>
            <a:off x="3261676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A285DE-6E69-D10A-E7C7-9924B54D8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03" y="0"/>
            <a:ext cx="3438144" cy="6113929"/>
          </a:xfrm>
        </p:spPr>
        <p:txBody>
          <a:bodyPr anchor="b">
            <a:normAutofit/>
          </a:bodyPr>
          <a:lstStyle/>
          <a:p>
            <a:r>
              <a:rPr lang="uk-UA" sz="2700" dirty="0"/>
              <a:t>Саме місцева влада в кризових ситуаціях часто стає першою ланкою, яка має </a:t>
            </a:r>
            <a:r>
              <a:rPr lang="uk-UA" sz="2700" dirty="0" err="1"/>
              <a:t>оперативно</a:t>
            </a:r>
            <a:r>
              <a:rPr lang="uk-UA" sz="2700" dirty="0"/>
              <a:t> реагувати, забезпечувати доступ до достовірної інформації, нейтралізувати фейки та підтримувати емоційну стійкість громади</a:t>
            </a:r>
            <a:endParaRPr lang="en-UA" sz="27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rgbClr val="600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98029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5C0CAB-DDEB-FD0B-03A8-D6E868FB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1237129"/>
            <a:ext cx="4036334" cy="411118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Така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роль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органів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місцевої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влади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зумовлена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їхньою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наближеністю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локальних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спільнот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і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наявністю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повноважень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щодо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першочергового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реагування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надзвичайні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події</a:t>
            </a: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rgbClr val="FF2D86"/>
          </a:solidFill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rgbClr val="600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A6D2AC-EA65-B000-A92C-66E67821FA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764" r="14764"/>
          <a:stretch/>
        </p:blipFill>
        <p:spPr>
          <a:xfrm>
            <a:off x="5922492" y="781064"/>
            <a:ext cx="5536001" cy="523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06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rgbClr val="600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5C7EBA-404D-A3B8-80EF-BC6AFAA1C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uk-UA" sz="3700">
                <a:solidFill>
                  <a:srgbClr val="FFFFFF"/>
                </a:solidFill>
              </a:rPr>
              <a:t>Кризовий менеджмент міста на прикладі Києва: комунікативні пріоритети</a:t>
            </a:r>
            <a:endParaRPr lang="en-UA" sz="37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rgbClr val="FF2D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E362F-BE6D-194F-F2EE-460318BE0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uk-UA" sz="2400" dirty="0"/>
              <a:t>Швидкий обмін інформацією між владою та мешканцями</a:t>
            </a:r>
          </a:p>
          <a:p>
            <a:r>
              <a:rPr lang="uk-UA" sz="2400" dirty="0"/>
              <a:t>Зниження рівня паніки в умовах надзвичайної ситуації</a:t>
            </a:r>
          </a:p>
          <a:p>
            <a:r>
              <a:rPr lang="uk-UA" sz="2400" dirty="0"/>
              <a:t>Оперативне й достовірне інформування, що дає змогу людям ухвалювати рішення, від яких залежить безпека</a:t>
            </a:r>
          </a:p>
          <a:p>
            <a:r>
              <a:rPr lang="uk-UA" sz="2400" dirty="0"/>
              <a:t>Зміцнення довіри до офіційних джерел як запорука боротьби з фейками та дезінформацією</a:t>
            </a:r>
          </a:p>
          <a:p>
            <a:endParaRPr lang="uk-UA" sz="2400" dirty="0"/>
          </a:p>
          <a:p>
            <a:pPr marL="0" indent="0">
              <a:buNone/>
            </a:pPr>
            <a:r>
              <a:rPr lang="uk-UA" sz="2400" i="1" dirty="0"/>
              <a:t>Дані базуються на аналізі комунікацій Київської міської державної адміністрації у період з лютого 2022 року</a:t>
            </a:r>
            <a:endParaRPr lang="en-UA" sz="2400" i="1" dirty="0"/>
          </a:p>
        </p:txBody>
      </p:sp>
    </p:spTree>
    <p:extLst>
      <p:ext uri="{BB962C8B-B14F-4D97-AF65-F5344CB8AC3E}">
        <p14:creationId xmlns:p14="http://schemas.microsoft.com/office/powerpoint/2010/main" val="1627706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  <a:solidFill>
            <a:srgbClr val="FF2D86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grpFill/>
            <a:ln w="177800">
              <a:solidFill>
                <a:srgbClr val="6000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rgbClr val="600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C618D-F6F4-96DD-D71A-228268388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uk-UA" sz="5200" dirty="0"/>
              <a:t>Умови ефективної кризової комунікації</a:t>
            </a:r>
            <a:endParaRPr lang="en-UA" sz="5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7EB13-D8B7-E509-2C71-A31D4B471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uk-UA" dirty="0"/>
              <a:t>Ключовий фактор — здатність швидко адаптуватися до ситуації</a:t>
            </a:r>
          </a:p>
          <a:p>
            <a:endParaRPr lang="uk-UA" dirty="0"/>
          </a:p>
          <a:p>
            <a:pPr marL="0" indent="0">
              <a:buNone/>
            </a:pPr>
            <a:r>
              <a:rPr lang="uk-UA" dirty="0"/>
              <a:t>Це забезпечується через:</a:t>
            </a:r>
          </a:p>
          <a:p>
            <a:r>
              <a:rPr lang="uk-UA" dirty="0"/>
              <a:t>Впровадження новітніх медіатехнологій</a:t>
            </a:r>
          </a:p>
          <a:p>
            <a:r>
              <a:rPr lang="uk-UA" dirty="0"/>
              <a:t>Використання креативних форматів і підходів</a:t>
            </a:r>
          </a:p>
          <a:p>
            <a:r>
              <a:rPr lang="uk-UA" dirty="0"/>
              <a:t>Гнучкість і </a:t>
            </a:r>
            <a:r>
              <a:rPr lang="uk-UA" dirty="0" err="1"/>
              <a:t>багатоканальність</a:t>
            </a:r>
            <a:r>
              <a:rPr lang="uk-UA" dirty="0"/>
              <a:t> інформування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074711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610</Words>
  <Application>Microsoft Office PowerPoint</Application>
  <PresentationFormat>Широкий екран</PresentationFormat>
  <Paragraphs>54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Office Theme</vt:lpstr>
      <vt:lpstr>Презентація PowerPoint</vt:lpstr>
      <vt:lpstr>МЕДІАТЕХНОЛОГІЇ ТА КРЕАТИВНІСТЬ  У КРИЗОВОМУ МЕНЕДЖМЕНТІ МІСТА:  ДОСВІД КИЄВА </vt:lpstr>
      <vt:lpstr>Питання ефективного використання медіатехнологій і креативних підходів у кризовому менеджменті міста стало об’єктом наукового аналізу як у зарубіжних, так і у вітчизняних дослідженнях</vt:lpstr>
      <vt:lpstr>Дослідницька база: міжнародний та український контекст</vt:lpstr>
      <vt:lpstr>Про термінологію: "криза" vs "кризова ситуація"</vt:lpstr>
      <vt:lpstr>Саме місцева влада в кризових ситуаціях часто стає першою ланкою, яка має оперативно реагувати, забезпечувати доступ до достовірної інформації, нейтралізувати фейки та підтримувати емоційну стійкість громади</vt:lpstr>
      <vt:lpstr>Така роль органів місцевої влади зумовлена їхньою наближеністю до локальних спільнот і наявністю повноважень щодо першочергового реагування на надзвичайні події</vt:lpstr>
      <vt:lpstr>Кризовий менеджмент міста на прикладі Києва: комунікативні пріоритети</vt:lpstr>
      <vt:lpstr>Умови ефективної кризової комунікації</vt:lpstr>
      <vt:lpstr>Аналіз кризових комунікацій міської влади: кейс Управління інформаційної політики та доступу до публічної інформації апарату КМДА</vt:lpstr>
      <vt:lpstr>Зміна характеру кризи — зміна підходів</vt:lpstr>
      <vt:lpstr>Презентація PowerPoint</vt:lpstr>
      <vt:lpstr>Комунікаційні пріоритети КМДА у пікові фази кризи</vt:lpstr>
      <vt:lpstr>Креативні рішення КМДА: – візуальні адаптації повідомлень – інтеграція гумору в неофіційні формати – серії постів з єдиним стилем і структурою   Результат: – зростання довіри до джерела – утримання уваги аудиторії –  утричі більше охоплення повідомлень із відео / інфографікою</vt:lpstr>
      <vt:lpstr>Ураховуючи присутність іноземних громадян у столиці та потребу інформувати міжнародну спільноту, було запроваджено практику перекладу основних повідомлень англійською мовою.  Започатковано формат щоденного англомовного дайджеста з основною інформацією про ситуацію в місті.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Баранова Катерина Олександрівна</dc:creator>
  <cp:lastModifiedBy>Баранова Катерина Олександрівна</cp:lastModifiedBy>
  <cp:revision>7</cp:revision>
  <dcterms:created xsi:type="dcterms:W3CDTF">2025-05-13T19:06:58Z</dcterms:created>
  <dcterms:modified xsi:type="dcterms:W3CDTF">2025-05-14T05:54:27Z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2025-05-13T19:20:43Z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eb258766-b719-42a2-a2af-31a2b3c3a817</vt:lpwstr>
  </property>
  <property fmtid="{D5CDD505-2E9C-101B-9397-08002B2CF9AE}" pid="7" name="MSIP_Label_defa4170-0d19-0005-0004-bc88714345d2_ActionId">
    <vt:lpwstr>8dbc7604-27f8-41d7-a138-2cb485e10f65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50, 3, 0, 1</vt:lpwstr>
  </property>
</Properties>
</file>