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CC304-A0CB-47B6-BC7C-9CE5017050F4}" type="datetimeFigureOut">
              <a:rPr lang="uk-UA" smtClean="0"/>
              <a:pPr/>
              <a:t>20.10.2020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217E2-09D4-4F5C-803C-9B1EBDA76093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503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217E2-09D4-4F5C-803C-9B1EBDA76093}" type="slidenum">
              <a:rPr lang="uk-UA" smtClean="0"/>
              <a:pPr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204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E9E5-3A15-40BC-BB44-EBA25E45727B}" type="datetimeFigureOut">
              <a:rPr lang="uk-UA" smtClean="0"/>
              <a:pPr/>
              <a:t>20.10.2020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830C-4830-4F9C-9A7E-C7DD34E55693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E9E5-3A15-40BC-BB44-EBA25E45727B}" type="datetimeFigureOut">
              <a:rPr lang="uk-UA" smtClean="0"/>
              <a:pPr/>
              <a:t>20.10.2020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830C-4830-4F9C-9A7E-C7DD34E5569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E9E5-3A15-40BC-BB44-EBA25E45727B}" type="datetimeFigureOut">
              <a:rPr lang="uk-UA" smtClean="0"/>
              <a:pPr/>
              <a:t>20.10.2020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830C-4830-4F9C-9A7E-C7DD34E5569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E9E5-3A15-40BC-BB44-EBA25E45727B}" type="datetimeFigureOut">
              <a:rPr lang="uk-UA" smtClean="0"/>
              <a:pPr/>
              <a:t>20.10.2020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830C-4830-4F9C-9A7E-C7DD34E55693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E9E5-3A15-40BC-BB44-EBA25E45727B}" type="datetimeFigureOut">
              <a:rPr lang="uk-UA" smtClean="0"/>
              <a:pPr/>
              <a:t>20.10.2020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830C-4830-4F9C-9A7E-C7DD34E5569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E9E5-3A15-40BC-BB44-EBA25E45727B}" type="datetimeFigureOut">
              <a:rPr lang="uk-UA" smtClean="0"/>
              <a:pPr/>
              <a:t>20.10.2020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830C-4830-4F9C-9A7E-C7DD34E55693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E9E5-3A15-40BC-BB44-EBA25E45727B}" type="datetimeFigureOut">
              <a:rPr lang="uk-UA" smtClean="0"/>
              <a:pPr/>
              <a:t>20.10.2020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830C-4830-4F9C-9A7E-C7DD34E55693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E9E5-3A15-40BC-BB44-EBA25E45727B}" type="datetimeFigureOut">
              <a:rPr lang="uk-UA" smtClean="0"/>
              <a:pPr/>
              <a:t>20.10.2020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830C-4830-4F9C-9A7E-C7DD34E5569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E9E5-3A15-40BC-BB44-EBA25E45727B}" type="datetimeFigureOut">
              <a:rPr lang="uk-UA" smtClean="0"/>
              <a:pPr/>
              <a:t>20.10.2020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830C-4830-4F9C-9A7E-C7DD34E5569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E9E5-3A15-40BC-BB44-EBA25E45727B}" type="datetimeFigureOut">
              <a:rPr lang="uk-UA" smtClean="0"/>
              <a:pPr/>
              <a:t>20.10.2020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830C-4830-4F9C-9A7E-C7DD34E5569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E9E5-3A15-40BC-BB44-EBA25E45727B}" type="datetimeFigureOut">
              <a:rPr lang="uk-UA" smtClean="0"/>
              <a:pPr/>
              <a:t>20.10.2020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830C-4830-4F9C-9A7E-C7DD34E55693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1B6E9E5-3A15-40BC-BB44-EBA25E45727B}" type="datetimeFigureOut">
              <a:rPr lang="uk-UA" smtClean="0"/>
              <a:pPr/>
              <a:t>20.10.2020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6E830C-4830-4F9C-9A7E-C7DD34E55693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uk-UA" sz="6600" dirty="0" smtClean="0"/>
              <a:t>Навчання </a:t>
            </a:r>
            <a:r>
              <a:rPr lang="uk-UA" sz="6600" smtClean="0"/>
              <a:t>в Інтернеті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280206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571472" y="731518"/>
            <a:ext cx="8072494" cy="5340687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uk-UA" dirty="0">
                <a:cs typeface="Times New Roman" pitchFamily="18" charset="0"/>
              </a:rPr>
              <a:t>Дистанційне навчання — сукупність сучасних технологій, що забезпечують доставку інформації в інтерактивному режимі за допомогою використання ІКТ (інформаційно-комунікаційних технологій) від тих, хто навчає (викладачів, визначних постатей у певних галузях науки, політиків), до тих, хто навчається (студентів чи слухачів). Застосовується під час підготовки як у </a:t>
            </a:r>
            <a:r>
              <a:rPr lang="en-US" dirty="0">
                <a:cs typeface="Times New Roman" pitchFamily="18" charset="0"/>
              </a:rPr>
              <a:t>c</a:t>
            </a:r>
            <a:r>
              <a:rPr lang="uk-UA" dirty="0" err="1">
                <a:cs typeface="Times New Roman" pitchFamily="18" charset="0"/>
              </a:rPr>
              <a:t>ередніх</a:t>
            </a:r>
            <a:r>
              <a:rPr lang="uk-UA" dirty="0">
                <a:cs typeface="Times New Roman" pitchFamily="18" charset="0"/>
              </a:rPr>
              <a:t> загальноосвітніх школах та ВНЗ, так і в бізнес-школах. Основними принципами дистанційного навчання є інтерактивна взаємодія у процесі роботи, надання студентам можливості самостійного освоєння досліджуваного матеріалу, а також консультаційний супровід у процесі дослідницької діяльності.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702" y="5072074"/>
            <a:ext cx="2214578" cy="1571636"/>
          </a:xfrm>
        </p:spPr>
      </p:pic>
    </p:spTree>
    <p:extLst>
      <p:ext uri="{BB962C8B-B14F-4D97-AF65-F5344CB8AC3E}">
        <p14:creationId xmlns:p14="http://schemas.microsoft.com/office/powerpoint/2010/main" val="29465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2032029" cy="151216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9512" y="1988840"/>
            <a:ext cx="4392488" cy="446449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uk-UA" sz="2100" dirty="0"/>
              <a:t>Можливість учнів до засвоєння максимального обсягу необхідних знань, які не можуть бути включені в звичні класно-урочні форми та форми підготовчих курсів.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100" dirty="0" smtClean="0"/>
              <a:t>Здатність </a:t>
            </a:r>
            <a:r>
              <a:rPr lang="uk-UA" sz="2100" dirty="0"/>
              <a:t>до навчання осіб у віддалених важкодоступних регіонах за допомогою спеціалізованих українських рефератів</a:t>
            </a:r>
            <a:r>
              <a:rPr lang="uk-UA" sz="2100" dirty="0" smtClean="0"/>
              <a:t>.</a:t>
            </a:r>
            <a:endParaRPr lang="uk-UA" sz="21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932040" y="2060848"/>
            <a:ext cx="4104456" cy="44644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uk-UA" sz="2100" dirty="0" smtClean="0"/>
              <a:t>Можливість батьківського контролю над знаннями учнів.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100" dirty="0" smtClean="0"/>
              <a:t>Здатність до централізації освітнього процесу різних регіонів.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100" dirty="0" smtClean="0"/>
              <a:t>Змішання кордонів між очною та заочною формами навчання.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100" dirty="0" smtClean="0"/>
              <a:t>Можливість психологічної адаптації при підготовці до ЗНО</a:t>
            </a:r>
            <a:r>
              <a:rPr lang="uk-UA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uk-UA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75656" y="0"/>
            <a:ext cx="766834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400" dirty="0" smtClean="0"/>
              <a:t>Переваги дистанційного навчання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1342456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2032029" cy="151216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9512" y="1988840"/>
            <a:ext cx="4392488" cy="44644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uk-UA" sz="2100" dirty="0" smtClean="0"/>
              <a:t>Недостатній контроль над засвоєнням учнями одержуваних знань.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100" dirty="0" smtClean="0"/>
              <a:t>«</a:t>
            </a:r>
            <a:r>
              <a:rPr lang="uk-UA" sz="2100" dirty="0" err="1" smtClean="0"/>
              <a:t>Теоретизація</a:t>
            </a:r>
            <a:r>
              <a:rPr lang="uk-UA" sz="2100" dirty="0" smtClean="0"/>
              <a:t>» навчання, зведення навчального процесу до механістичним прийомів і методів.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100" dirty="0" smtClean="0"/>
              <a:t>Неможливість формування повного уявлення про зміст навчального предмета.</a:t>
            </a:r>
          </a:p>
          <a:p>
            <a:pPr>
              <a:buFont typeface="Arial" panose="020B0604020202020204" pitchFamily="34" charset="0"/>
              <a:buChar char="•"/>
            </a:pPr>
            <a:endParaRPr lang="uk-UA" sz="21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932040" y="2060848"/>
            <a:ext cx="4104456" cy="44644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uk-UA" sz="2100" dirty="0" smtClean="0"/>
              <a:t>Невиправдана оплата послуг в даній галузі освіти.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100" dirty="0" smtClean="0"/>
              <a:t>Можливість </a:t>
            </a:r>
            <a:r>
              <a:rPr lang="uk-UA" sz="2100" dirty="0" err="1" smtClean="0"/>
              <a:t>хакерського</a:t>
            </a:r>
            <a:r>
              <a:rPr lang="uk-UA" sz="2100" dirty="0" smtClean="0"/>
              <a:t> вторгнення в електронну базу даних.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100" dirty="0" smtClean="0"/>
              <a:t>Різнотипність тарифів відповідно до заданої регіональною специфікою.</a:t>
            </a:r>
          </a:p>
          <a:p>
            <a:pPr>
              <a:buFont typeface="Arial" panose="020B0604020202020204" pitchFamily="34" charset="0"/>
              <a:buChar char="•"/>
            </a:pPr>
            <a:endParaRPr lang="uk-UA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75656" y="0"/>
            <a:ext cx="766834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400" dirty="0" smtClean="0"/>
              <a:t>Недоліки дистанційного навчання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1342456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11899"/>
            <a:ext cx="3346704" cy="639762"/>
          </a:xfrm>
        </p:spPr>
        <p:txBody>
          <a:bodyPr/>
          <a:lstStyle/>
          <a:p>
            <a:r>
              <a:rPr lang="uk-UA" dirty="0" smtClean="0"/>
              <a:t>Міфи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5220072" y="33671"/>
            <a:ext cx="3346704" cy="639762"/>
          </a:xfrm>
        </p:spPr>
        <p:txBody>
          <a:bodyPr/>
          <a:lstStyle/>
          <a:p>
            <a:r>
              <a:rPr lang="uk-UA" dirty="0" smtClean="0"/>
              <a:t>Реальність</a:t>
            </a:r>
            <a:endParaRPr lang="uk-UA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15573944"/>
              </p:ext>
            </p:extLst>
          </p:nvPr>
        </p:nvGraphicFramePr>
        <p:xfrm>
          <a:off x="539552" y="620688"/>
          <a:ext cx="8280920" cy="57789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1.Недостатній контроль над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засвоєнням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учнями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одержуваних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знань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lang="uk-UA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+mn-lt"/>
                          <a:cs typeface="Times New Roman" pitchFamily="18" charset="0"/>
                        </a:rPr>
                        <a:t>1. Ви можете вчитися дистанційно, щоб мати більше вільного часу, поєднувати навчання з роботою, вихованням дітей, подорожами тощо. Крім того, навчатися дистанційно не тільки дуже зручно для зайнятої людини, але і значно дешевше за інші форми навчання.</a:t>
                      </a:r>
                      <a:endParaRPr lang="uk-UA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2.Для того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щоб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вчитися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дистанційно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,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потрібно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добре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володіти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комп’ютерними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технологіями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,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витрачатися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на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додаткове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програмне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забезпечення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. </a:t>
                      </a:r>
                      <a:endParaRPr lang="uk-UA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2.Для того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щоб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почати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навчання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дистанційно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,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досить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 просто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вміти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користуватися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комп’ютером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 та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мати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вихід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 в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Інтернет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. </a:t>
                      </a:r>
                      <a:endParaRPr lang="uk-UA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276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3.Якість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знань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,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одержуваних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дистанційно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,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дуже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низька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, і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поступається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знанням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,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отриманим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 в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результаті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навчання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 на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денній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+mn-lt"/>
                          <a:cs typeface="Times New Roman" pitchFamily="18" charset="0"/>
                        </a:rPr>
                        <a:t>формі</a:t>
                      </a:r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. </a:t>
                      </a:r>
                      <a:endParaRPr lang="uk-UA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+mn-lt"/>
                          <a:cs typeface="Times New Roman" pitchFamily="18" charset="0"/>
                        </a:rPr>
                        <a:t>3. Якість знань, одержуваних дистанційно (заочно) буде високою, якщо у ВНЗ хороша репутація, якщо він подбав і забезпечив своїх студентів-</a:t>
                      </a:r>
                      <a:r>
                        <a:rPr lang="uk-UA" sz="1800" dirty="0" err="1" smtClean="0">
                          <a:latin typeface="+mn-lt"/>
                          <a:cs typeface="Times New Roman" pitchFamily="18" charset="0"/>
                        </a:rPr>
                        <a:t>дістанційників</a:t>
                      </a:r>
                      <a:r>
                        <a:rPr lang="uk-UA" sz="1800" dirty="0" smtClean="0">
                          <a:latin typeface="+mn-lt"/>
                          <a:cs typeface="Times New Roman" pitchFamily="18" charset="0"/>
                        </a:rPr>
                        <a:t> якісними цікавими навчально-методичними матеріалами.</a:t>
                      </a:r>
                      <a:endParaRPr lang="uk-UA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87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3913443" cy="29350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571" y="116632"/>
            <a:ext cx="4050348" cy="35230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86" y="3857628"/>
            <a:ext cx="7236296" cy="267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67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5720" y="1357298"/>
            <a:ext cx="8390736" cy="284894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uk-UA" sz="8800" dirty="0" smtClean="0"/>
              <a:t>Дякую за </a:t>
            </a:r>
            <a:r>
              <a:rPr lang="uk-UA" sz="8000" dirty="0" smtClean="0"/>
              <a:t>увагу</a:t>
            </a:r>
            <a:r>
              <a:rPr lang="uk-UA" sz="8800" dirty="0" smtClean="0"/>
              <a:t>!</a:t>
            </a:r>
            <a:endParaRPr lang="uk-UA" sz="8800" dirty="0"/>
          </a:p>
        </p:txBody>
      </p:sp>
    </p:spTree>
    <p:extLst>
      <p:ext uri="{BB962C8B-B14F-4D97-AF65-F5344CB8AC3E}">
        <p14:creationId xmlns:p14="http://schemas.microsoft.com/office/powerpoint/2010/main" val="12365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</TotalTime>
  <Words>377</Words>
  <Application>Microsoft Office PowerPoint</Application>
  <PresentationFormat>Экран (4:3)</PresentationFormat>
  <Paragraphs>26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Навчання в Інтернеті</vt:lpstr>
      <vt:lpstr>Презентация PowerPoint</vt:lpstr>
      <vt:lpstr>Переваги дистанційного навчання</vt:lpstr>
      <vt:lpstr>Недоліки дистанційного навчання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Навчання в інтернеті</dc:title>
  <dc:creator>3</dc:creator>
  <cp:lastModifiedBy>admin</cp:lastModifiedBy>
  <cp:revision>11</cp:revision>
  <dcterms:created xsi:type="dcterms:W3CDTF">2018-04-05T07:17:24Z</dcterms:created>
  <dcterms:modified xsi:type="dcterms:W3CDTF">2020-10-20T07:05:53Z</dcterms:modified>
</cp:coreProperties>
</file>