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MtfdxZP0ccPToGZrKGeTqdUr4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4169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7532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9143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0999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905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4637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0767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6582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8926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58094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1206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466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173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0701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21233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424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2316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7350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3078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9895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1726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086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15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66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5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об'є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ий слайд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озділу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'єкти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івняння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0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міст із підписом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ображення з підписом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t4H8anodZcTu-WqIafS83ooJ7uVnF2gUjt6_tE353GA/edit?usp=sharing" TargetMode="External"/><Relationship Id="rId5" Type="http://schemas.openxmlformats.org/officeDocument/2006/relationships/hyperlink" Target="https://docs.google.com/document/d/1j4dNM97YUbSml8WJ_K2gdnaxvxirTkGEGl39DaZYNcI/edit?usp=sharing" TargetMode="External"/><Relationship Id="rId4" Type="http://schemas.openxmlformats.org/officeDocument/2006/relationships/hyperlink" Target="https://docs.google.com/document/d/1w4II-NcciikjHLxZj2wBW_gZeRTbfm-Ss3FBzzrvgUI/edit?usp=shari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I1945YlNFy8Jwm_1mfTcDJiO8qDjctuuClnP1JvmKWU/edit?usp=shari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drive/folders/19u62LZQPfolhiJd_7g4is41UPaOz1y2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ozetka.com.ua/lenovo_81w1009cra/p245474305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rozetka.com.ua/srvc0053/p17896135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 i="0" u="none" strike="noStrike" cap="none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143508" y="180060"/>
            <a:ext cx="8748972" cy="1509566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05D5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lang="ru-RU" sz="2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ІТ інфраструктура освітньої установи</a:t>
            </a:r>
            <a:endParaRPr sz="2800" b="1">
              <a:solidFill>
                <a:srgbClr val="C00000"/>
              </a:solidFill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225363" y="2721725"/>
            <a:ext cx="8748900" cy="3044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A9B82"/>
              </a:buClr>
              <a:buSzPts val="2200"/>
              <a:buNone/>
            </a:pPr>
            <a:r>
              <a:rPr lang="ru-RU" sz="2200" b="1" dirty="0">
                <a:solidFill>
                  <a:srgbClr val="4A9B82"/>
                </a:solidFill>
              </a:rPr>
              <a:t> </a:t>
            </a:r>
            <a:r>
              <a:rPr lang="ru-RU" sz="2200" b="1" dirty="0" err="1">
                <a:solidFill>
                  <a:srgbClr val="4A9B82"/>
                </a:solidFill>
                <a:latin typeface="Calibri"/>
                <a:ea typeface="Calibri"/>
                <a:cs typeface="Calibri"/>
                <a:sym typeface="Calibri"/>
              </a:rPr>
              <a:t>Виконавець</a:t>
            </a:r>
            <a:r>
              <a:rPr lang="ru-RU" sz="2200" b="1" dirty="0">
                <a:solidFill>
                  <a:srgbClr val="4A9B82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A9B82"/>
              </a:buClr>
              <a:buSzPts val="2200"/>
              <a:buNone/>
            </a:pPr>
            <a:r>
              <a:rPr lang="ru-RU" sz="2200" b="1" i="1" dirty="0" smtClean="0">
                <a:solidFill>
                  <a:srgbClr val="4A9B82"/>
                </a:solidFill>
                <a:latin typeface="Calibri"/>
                <a:ea typeface="Calibri"/>
                <a:cs typeface="Calibri"/>
                <a:sym typeface="Calibri"/>
              </a:rPr>
              <a:t>Березна </a:t>
            </a:r>
            <a:r>
              <a:rPr lang="ru-RU" sz="2200" b="1" i="1" dirty="0" err="1">
                <a:solidFill>
                  <a:srgbClr val="4A9B82"/>
                </a:solidFill>
                <a:latin typeface="Calibri"/>
                <a:ea typeface="Calibri"/>
                <a:cs typeface="Calibri"/>
                <a:sym typeface="Calibri"/>
              </a:rPr>
              <a:t>Юлія</a:t>
            </a:r>
            <a:endParaRPr sz="2200" b="1" i="1" dirty="0">
              <a:solidFill>
                <a:srgbClr val="4A9B8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600"/>
              <a:buNone/>
            </a:pPr>
            <a:r>
              <a:rPr lang="ru-RU" sz="36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Запровадження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електронних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журналів</a:t>
            </a: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" b="1" u="sng" dirty="0">
              <a:solidFill>
                <a:srgbClr val="822B1C"/>
              </a:solidFill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971263" y="6423796"/>
            <a:ext cx="125707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Київ - 2020</a:t>
            </a:r>
            <a:endParaRPr/>
          </a:p>
        </p:txBody>
      </p:sp>
      <p:pic>
        <p:nvPicPr>
          <p:cNvPr id="88" name="Google Shape;88;p1" descr="D:\Google Диск\work\ger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3508" y="189006"/>
            <a:ext cx="1242543" cy="15006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 txBox="1">
            <a:spLocks noGrp="1"/>
          </p:cNvSpPr>
          <p:nvPr>
            <p:ph type="body" idx="1"/>
          </p:nvPr>
        </p:nvSpPr>
        <p:spPr>
          <a:xfrm>
            <a:off x="622300" y="1470783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А при вартості  130 грн/ 1 учня  </a:t>
            </a:r>
            <a:r>
              <a:rPr lang="ru-RU">
                <a:solidFill>
                  <a:srgbClr val="FF0000"/>
                </a:solidFill>
              </a:rPr>
              <a:t>39 390 грн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150 000 вистачає на 3 років користування платформою це 118 170 грн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118 170 + 13 299 ( за ноутбук) =</a:t>
            </a:r>
            <a:r>
              <a:rPr lang="ru-RU">
                <a:solidFill>
                  <a:srgbClr val="FF0000"/>
                </a:solidFill>
              </a:rPr>
              <a:t>131 469 грн – це кошторис проекту на 3   роки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ru-RU">
                <a:solidFill>
                  <a:srgbClr val="FF0000"/>
                </a:solidFill>
              </a:rPr>
              <a:t>Решта 18 531 </a:t>
            </a:r>
            <a:r>
              <a:rPr lang="ru-RU"/>
              <a:t>(  можна використати на інші цілі не прописані в даній роботі , але які потребує проект)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Наприклад, кількість дітей з кожним навчальним роком може змінюватися, кому кошторис проекту також буде змінюватися .</a:t>
            </a:r>
            <a:endParaRPr/>
          </a:p>
        </p:txBody>
      </p:sp>
      <p:pic>
        <p:nvPicPr>
          <p:cNvPr id="180" name="Google Shape;18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700" y="0"/>
            <a:ext cx="9156700" cy="109061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1" name="Google Shape;181;p10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82" name="Google Shape;182;p10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Матеріально-технічна база</a:t>
              </a:r>
              <a:endParaRPr/>
            </a:p>
          </p:txBody>
        </p:sp>
        <p:pic>
          <p:nvPicPr>
            <p:cNvPr id="183" name="Google Shape;183;p10" descr="D:\Google Диск\work\gerb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11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89" name="Google Shape;189;p11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ІКТ політика освітньої установи</a:t>
              </a:r>
              <a:endParaRPr/>
            </a:p>
          </p:txBody>
        </p:sp>
        <p:pic>
          <p:nvPicPr>
            <p:cNvPr id="190" name="Google Shape;190;p11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1" name="Google Shape;191;p11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11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11"/>
          <p:cNvSpPr txBox="1">
            <a:spLocks noGrp="1"/>
          </p:cNvSpPr>
          <p:nvPr>
            <p:ph type="body" idx="1"/>
          </p:nvPr>
        </p:nvSpPr>
        <p:spPr>
          <a:xfrm>
            <a:off x="245660" y="1088741"/>
            <a:ext cx="8269690" cy="5088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ru-RU" sz="2380">
                <a:latin typeface="Times New Roman"/>
                <a:ea typeface="Times New Roman"/>
                <a:cs typeface="Times New Roman"/>
                <a:sym typeface="Times New Roman"/>
              </a:rPr>
              <a:t>     Щоб забезпечити придбаній техніці товгий термін служби всі вчителі які будуть викоритовувати програму « Єдина школа» у своїй професійній діяльності і безпосередньо будуть працюівати  з ноутбуками, повинні детально ознайомитися з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Noto Sans Symbols"/>
              <a:buChar char="❑"/>
            </a:pPr>
            <a:r>
              <a:rPr lang="ru-RU" sz="2380">
                <a:latin typeface="Times New Roman"/>
                <a:ea typeface="Times New Roman"/>
                <a:cs typeface="Times New Roman"/>
                <a:sym typeface="Times New Roman"/>
              </a:rPr>
              <a:t> правилами користування технікою( посилання на документ </a:t>
            </a:r>
            <a:r>
              <a:rPr lang="ru-RU" sz="238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https://docs.google.com/document/d/1w4II-NcciikjHLxZj2wBW_gZeRTbfm-Ss3FBzzrvgUI/edit?usp=sharing</a:t>
            </a:r>
            <a:endParaRPr sz="238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Noto Sans Symbols"/>
              <a:buChar char="❑"/>
            </a:pPr>
            <a:r>
              <a:rPr lang="ru-RU" sz="2380">
                <a:latin typeface="Times New Roman"/>
                <a:ea typeface="Times New Roman"/>
                <a:cs typeface="Times New Roman"/>
                <a:sym typeface="Times New Roman"/>
              </a:rPr>
              <a:t>з </a:t>
            </a:r>
            <a:r>
              <a:rPr lang="ru-RU" sz="2380"/>
              <a:t>інструкцією  з охорони праці при роботі з комп'ютером, принтером, ксероксом та іншою </a:t>
            </a:r>
            <a:r>
              <a:rPr lang="ru-RU" sz="2380">
                <a:latin typeface="Times New Roman"/>
                <a:ea typeface="Times New Roman"/>
                <a:cs typeface="Times New Roman"/>
                <a:sym typeface="Times New Roman"/>
              </a:rPr>
              <a:t>( посилання на документ </a:t>
            </a:r>
            <a:r>
              <a:rPr lang="ru-RU" sz="238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https://docs.google.com/document/d/1j4dNM97YUbSml8WJ_K2gdnaxvxirTkGEGl39DaZYNcI/edit?usp=sharing</a:t>
            </a:r>
            <a:endParaRPr sz="238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Noto Sans Symbols"/>
              <a:buChar char="❑"/>
            </a:pPr>
            <a:r>
              <a:rPr lang="ru-RU" sz="2380">
                <a:latin typeface="Times New Roman"/>
                <a:ea typeface="Times New Roman"/>
                <a:cs typeface="Times New Roman"/>
                <a:sym typeface="Times New Roman"/>
              </a:rPr>
              <a:t>правилами  і можливостями сервісу « Єдина школа» посилання на документ </a:t>
            </a:r>
            <a:r>
              <a:rPr lang="ru-RU" sz="238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https://docs.google.com/document/d/1t4H8anodZcTu-WqIafS83ooJ7uVnF2gUjt6_tE353GA/edit?usp=sharing</a:t>
            </a:r>
            <a:r>
              <a:rPr lang="ru-RU" sz="2380">
                <a:latin typeface="Times New Roman"/>
                <a:ea typeface="Times New Roman"/>
                <a:cs typeface="Times New Roman"/>
                <a:sym typeface="Times New Roman"/>
              </a:rPr>
              <a:t>  )</a:t>
            </a:r>
            <a:endParaRPr sz="238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7747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/>
          </a:p>
        </p:txBody>
      </p:sp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12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99" name="Google Shape;199;p12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ІКТ політика освітньої установи</a:t>
              </a:r>
              <a:endParaRPr/>
            </a:p>
          </p:txBody>
        </p:sp>
        <p:pic>
          <p:nvPicPr>
            <p:cNvPr id="200" name="Google Shape;200;p12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1" name="Google Shape;201;p12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12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12"/>
          <p:cNvSpPr txBox="1">
            <a:spLocks noGrp="1"/>
          </p:cNvSpPr>
          <p:nvPr>
            <p:ph type="body" idx="1"/>
          </p:nvPr>
        </p:nvSpPr>
        <p:spPr>
          <a:xfrm>
            <a:off x="245660" y="1088741"/>
            <a:ext cx="8269690" cy="5088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     Для того щоб ознайомитися із інформацією, хто відповідає за впровадження електронних журналів у початковій  ланці Спеціалізованої  школи І-ІІІ ступенів №65 м. Києва з поглибленим вивченням іноземних мов пропонуємо перейти за посиланням,де ви зможети проглянути Наказ про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Організацію роботи педагогічного</a:t>
            </a:r>
            <a:r>
              <a:rPr lang="ru-RU"/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колективу з впровадження електронного журналу в початковій школі у</a:t>
            </a:r>
            <a:r>
              <a:rPr lang="ru-RU"/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2020-2021 н.р.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u="sng">
                <a:solidFill>
                  <a:schemeClr val="hlink"/>
                </a:solidFill>
                <a:hlinkClick r:id="rId4"/>
              </a:rPr>
              <a:t>https://docs.google.com/document/d/1I1945YlNFy8Jwm_1mfTcDJiO8qDjctuuClnP1JvmKWU/edit?usp=sharing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3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209" name="Google Shape;209;p13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ІКТ політика освітньої установи</a:t>
              </a:r>
              <a:endParaRPr/>
            </a:p>
          </p:txBody>
        </p:sp>
        <p:pic>
          <p:nvPicPr>
            <p:cNvPr id="210" name="Google Shape;210;p13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1" name="Google Shape;211;p13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13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13"/>
          <p:cNvSpPr txBox="1">
            <a:spLocks noGrp="1"/>
          </p:cNvSpPr>
          <p:nvPr>
            <p:ph type="body" idx="1"/>
          </p:nvPr>
        </p:nvSpPr>
        <p:spPr>
          <a:xfrm>
            <a:off x="327545" y="981075"/>
            <a:ext cx="8420669" cy="5692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 b="1"/>
              <a:t>План заходів з впровадження Електронного Журналу </a:t>
            </a:r>
            <a:endParaRPr sz="175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25"/>
              <a:buNone/>
            </a:pPr>
            <a:r>
              <a:rPr lang="ru-RU" sz="2125">
                <a:latin typeface="Times New Roman"/>
                <a:ea typeface="Times New Roman"/>
                <a:cs typeface="Times New Roman"/>
                <a:sym typeface="Times New Roman"/>
              </a:rPr>
              <a:t>1 .Засідання педагогічної ради щодо впровадження в закладі освіти інформаційних технологій Системи «Єдина школа» 	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25"/>
              <a:buNone/>
            </a:pPr>
            <a:r>
              <a:rPr lang="ru-RU" sz="2125">
                <a:latin typeface="Times New Roman"/>
                <a:ea typeface="Times New Roman"/>
                <a:cs typeface="Times New Roman"/>
                <a:sym typeface="Times New Roman"/>
              </a:rPr>
              <a:t>2 Наказ про організацію роботи та впровадження інформаційних технологій Системи «Єдина школа»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25"/>
              <a:buNone/>
            </a:pPr>
            <a:r>
              <a:rPr lang="ru-RU" sz="2125">
                <a:latin typeface="Times New Roman"/>
                <a:ea typeface="Times New Roman"/>
                <a:cs typeface="Times New Roman"/>
                <a:sym typeface="Times New Roman"/>
              </a:rPr>
              <a:t>3 Визначення відповідального за організацію роботи з впровадження інформаційних технологій Системи «Єдина школа» 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25"/>
              <a:buNone/>
            </a:pPr>
            <a:r>
              <a:rPr lang="ru-RU" sz="2125">
                <a:latin typeface="Times New Roman"/>
                <a:ea typeface="Times New Roman"/>
                <a:cs typeface="Times New Roman"/>
                <a:sym typeface="Times New Roman"/>
              </a:rPr>
              <a:t>4.Призначення адміністратора Системи від закладу освіти 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25"/>
              <a:buNone/>
            </a:pPr>
            <a:r>
              <a:rPr lang="ru-RU" sz="2125">
                <a:latin typeface="Times New Roman"/>
                <a:ea typeface="Times New Roman"/>
                <a:cs typeface="Times New Roman"/>
                <a:sym typeface="Times New Roman"/>
              </a:rPr>
              <a:t>5 Вивчення Методичних рекомендацій, Технічного опису та Настанови користувачів. 	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25"/>
              <a:buNone/>
            </a:pPr>
            <a:r>
              <a:rPr lang="ru-RU" sz="2125">
                <a:latin typeface="Times New Roman"/>
                <a:ea typeface="Times New Roman"/>
                <a:cs typeface="Times New Roman"/>
                <a:sym typeface="Times New Roman"/>
              </a:rPr>
              <a:t>6  Вивчення локальних актів закладу освіти щодо впровадження Системи «Єдина школа» 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25"/>
              <a:buNone/>
            </a:pPr>
            <a:r>
              <a:rPr lang="ru-RU" sz="2125">
                <a:latin typeface="Times New Roman"/>
                <a:ea typeface="Times New Roman"/>
                <a:cs typeface="Times New Roman"/>
                <a:sym typeface="Times New Roman"/>
              </a:rPr>
              <a:t>7 Презентація педагогічним працівникам закладу освіти Системи «Єдина школа 	з участю представників ТОВ «ТАТЛ Технолоджі» </a:t>
            </a:r>
            <a:r>
              <a:rPr lang="ru-RU" sz="175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 b="1"/>
          </a:p>
        </p:txBody>
      </p:sp>
    </p:spTree>
  </p:cSld>
  <p:clrMapOvr>
    <a:masterClrMapping/>
  </p:clrMapOvr>
  <p:transition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14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219" name="Google Shape;219;p14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ІКТ політика освітньої установи</a:t>
              </a:r>
              <a:endParaRPr/>
            </a:p>
          </p:txBody>
        </p:sp>
        <p:pic>
          <p:nvPicPr>
            <p:cNvPr id="220" name="Google Shape;220;p14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p14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14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14"/>
          <p:cNvSpPr txBox="1">
            <a:spLocks noGrp="1"/>
          </p:cNvSpPr>
          <p:nvPr>
            <p:ph type="body" idx="1"/>
          </p:nvPr>
        </p:nvSpPr>
        <p:spPr>
          <a:xfrm>
            <a:off x="498994" y="822324"/>
            <a:ext cx="8525943" cy="603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 b="1"/>
              <a:t>План заходів з впровадження Електронного Журналу </a:t>
            </a:r>
            <a:endParaRPr sz="175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>
                <a:latin typeface="Times New Roman"/>
                <a:ea typeface="Times New Roman"/>
                <a:cs typeface="Times New Roman"/>
                <a:sym typeface="Times New Roman"/>
              </a:rPr>
              <a:t>8 .Проведення нарад за участю педагогічних працівників з питань впровадження Системи «Єдина школа» 	за потребою 	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>
                <a:latin typeface="Times New Roman"/>
                <a:ea typeface="Times New Roman"/>
                <a:cs typeface="Times New Roman"/>
                <a:sym typeface="Times New Roman"/>
              </a:rPr>
              <a:t>9 .Організація зустрічей з батьками (загальних та індивідуальних) з наданням роз’яснень щодо впровадження Системи «Єдина школа»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>
                <a:latin typeface="Times New Roman"/>
                <a:ea typeface="Times New Roman"/>
                <a:cs typeface="Times New Roman"/>
                <a:sym typeface="Times New Roman"/>
              </a:rPr>
              <a:t>10 .Отримання Згоди на обробку персональних даних дітей та їх батьків (інших законних представників дітей) 	. 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>
                <a:latin typeface="Times New Roman"/>
                <a:ea typeface="Times New Roman"/>
                <a:cs typeface="Times New Roman"/>
                <a:sym typeface="Times New Roman"/>
              </a:rPr>
              <a:t>11.Моніторинг забезпечення закладу комп’ютерною технікою 	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>
                <a:latin typeface="Times New Roman"/>
                <a:ea typeface="Times New Roman"/>
                <a:cs typeface="Times New Roman"/>
                <a:sym typeface="Times New Roman"/>
              </a:rPr>
              <a:t>12. Визначення умов використання та зберігання планшетів переданих закладу освіти 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>
                <a:latin typeface="Times New Roman"/>
                <a:ea typeface="Times New Roman"/>
                <a:cs typeface="Times New Roman"/>
                <a:sym typeface="Times New Roman"/>
              </a:rPr>
              <a:t>13 Проведення діагностичного опитування щодо готовності педагогічних працівників до впровадження Системи «Єдина школа» в управлінську діяльність закладу 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>
                <a:latin typeface="Times New Roman"/>
                <a:ea typeface="Times New Roman"/>
                <a:cs typeface="Times New Roman"/>
                <a:sym typeface="Times New Roman"/>
              </a:rPr>
              <a:t>14 Проведення тренінгів для педагогічних працівників щодо впровадження Системи «Єдина школа» 	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lang="ru-RU" sz="1750"/>
              <a:t> 	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/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endParaRPr sz="1750" b="1"/>
          </a:p>
        </p:txBody>
      </p:sp>
    </p:spTree>
  </p:cSld>
  <p:clrMapOvr>
    <a:masterClrMapping/>
  </p:clrMapOvr>
  <p:transition>
    <p:diamond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15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229" name="Google Shape;229;p15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ІКТ політика освітньої установи</a:t>
              </a:r>
              <a:endParaRPr/>
            </a:p>
          </p:txBody>
        </p:sp>
        <p:pic>
          <p:nvPicPr>
            <p:cNvPr id="230" name="Google Shape;230;p15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1" name="Google Shape;231;p15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15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15"/>
          <p:cNvSpPr txBox="1">
            <a:spLocks noGrp="1"/>
          </p:cNvSpPr>
          <p:nvPr>
            <p:ph type="body" idx="1"/>
          </p:nvPr>
        </p:nvSpPr>
        <p:spPr>
          <a:xfrm>
            <a:off x="498994" y="822324"/>
            <a:ext cx="8525943" cy="603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 b="1"/>
              <a:t>План заходів з впровадження Електронного Журналу </a:t>
            </a:r>
            <a:endParaRPr sz="259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15. Надання консультацій педагогічним працівникам щодо впровадження Системи «Єдина школа» 	за потребою 		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16.Проведення діагностичного опитування щодо розвитку цифрових компетентностей педагогічних працівників закладу 	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17. Заповнення початкової бази даних Електронних Журналів 	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18. Забезпечення постійного ведення Електронних журналів 	впродовж року 	вчителями початкових класів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19. Контроль заповнення інформації в Електронних журналах 	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b="1"/>
          </a:p>
        </p:txBody>
      </p:sp>
    </p:spTree>
  </p:cSld>
  <p:clrMapOvr>
    <a:masterClrMapping/>
  </p:clrMapOvr>
  <p:transition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6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239" name="Google Shape;239;p16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ІКТ політика освітньої установи</a:t>
              </a:r>
              <a:endParaRPr/>
            </a:p>
          </p:txBody>
        </p:sp>
        <p:pic>
          <p:nvPicPr>
            <p:cNvPr id="240" name="Google Shape;240;p16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1" name="Google Shape;241;p16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16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16"/>
          <p:cNvSpPr txBox="1">
            <a:spLocks noGrp="1"/>
          </p:cNvSpPr>
          <p:nvPr>
            <p:ph type="body" idx="1"/>
          </p:nvPr>
        </p:nvSpPr>
        <p:spPr>
          <a:xfrm>
            <a:off x="498994" y="822324"/>
            <a:ext cx="8525943" cy="603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 b="1"/>
              <a:t>План заходів з впровадження Електронного Журналу </a:t>
            </a:r>
            <a:endParaRPr sz="259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15. Надання консультацій педагогічним працівникам щодо впровадження Системи «Єдина школа» 	за потребою 		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16.Проведення діагностичного опитування щодо розвитку цифрових компетентностей педагогічних працівників закладу 	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17. Заповнення початкової бази даних Електронних Журналів 	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18. Забезпечення постійного ведення Електронних журналів 	впродовж року 	вчителями початкових класів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>
                <a:latin typeface="Times New Roman"/>
                <a:ea typeface="Times New Roman"/>
                <a:cs typeface="Times New Roman"/>
                <a:sym typeface="Times New Roman"/>
              </a:rPr>
              <a:t>19. Контроль заповнення інформації в Електронних журналах 	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b="1"/>
          </a:p>
        </p:txBody>
      </p:sp>
    </p:spTree>
  </p:cSld>
  <p:clrMapOvr>
    <a:masterClrMapping/>
  </p:clrMapOvr>
  <p:transition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oogle Shape;248;p17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249" name="Google Shape;249;p17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ІКТ політика освітньої установи</a:t>
              </a:r>
              <a:endParaRPr/>
            </a:p>
          </p:txBody>
        </p:sp>
        <p:pic>
          <p:nvPicPr>
            <p:cNvPr id="250" name="Google Shape;250;p17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1" name="Google Shape;251;p17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Google Shape;252;p17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17"/>
          <p:cNvSpPr txBox="1">
            <a:spLocks noGrp="1"/>
          </p:cNvSpPr>
          <p:nvPr>
            <p:ph type="body" idx="1"/>
          </p:nvPr>
        </p:nvSpPr>
        <p:spPr>
          <a:xfrm>
            <a:off x="498994" y="822324"/>
            <a:ext cx="8525943" cy="603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 b="1"/>
              <a:t>План заходів з впровадження Електронного Журналу 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20 .Діагностика стану організації діловодства. Визначення переліку документів, ведення яких можливо забезпечити лише в електронній формі. 	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21. Підготовка пропозицій щодо оновлення, доробки, доповнення та /або розширення функціоналу Системи «Єдина школа» . 	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22 	Діагностика рівня задоволення адміністрації, педагогічних працівників, учнів та батьків результатами впровадження Системи «Єдина школа» 	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</p:txBody>
      </p:sp>
    </p:spTree>
  </p:cSld>
  <p:clrMapOvr>
    <a:masterClrMapping/>
  </p:clrMapOvr>
  <p:transition>
    <p:diamond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oogle Shape;258;p18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259" name="Google Shape;259;p18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Модель інфраструктури НЗ</a:t>
              </a:r>
              <a:endParaRPr/>
            </a:p>
          </p:txBody>
        </p:sp>
        <p:pic>
          <p:nvPicPr>
            <p:cNvPr id="260" name="Google Shape;260;p18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1" name="Google Shape;261;p18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18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3" name="Google Shape;263;p18" descr="C:\Users\08DE~1\AppData\Local\Temp\Rar$DIa0.473\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4871" y="715110"/>
            <a:ext cx="2414270" cy="6035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18" descr="C:\Users\08DE~1\AppData\Local\Temp\Rar$DIa0.784\2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93534" y="688585"/>
            <a:ext cx="2435490" cy="6088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amond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oogle Shape;269;p19"/>
          <p:cNvGrpSpPr/>
          <p:nvPr/>
        </p:nvGrpSpPr>
        <p:grpSpPr>
          <a:xfrm>
            <a:off x="0" y="-34505"/>
            <a:ext cx="9144000" cy="1088740"/>
            <a:chOff x="0" y="1"/>
            <a:chExt cx="9144000" cy="1088740"/>
          </a:xfrm>
        </p:grpSpPr>
        <p:sp>
          <p:nvSpPr>
            <p:cNvPr id="270" name="Google Shape;270;p19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Аналіз SWOT</a:t>
              </a:r>
              <a:endParaRPr sz="36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71" name="Google Shape;271;p19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2" name="Google Shape;272;p19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3" name="Google Shape;273;p19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74" name="Google Shape;274;p19"/>
          <p:cNvGrpSpPr/>
          <p:nvPr/>
        </p:nvGrpSpPr>
        <p:grpSpPr>
          <a:xfrm>
            <a:off x="1404296" y="1438275"/>
            <a:ext cx="6738927" cy="4984327"/>
            <a:chOff x="738628" y="0"/>
            <a:chExt cx="6738927" cy="4984327"/>
          </a:xfrm>
        </p:grpSpPr>
        <p:sp>
          <p:nvSpPr>
            <p:cNvPr id="275" name="Google Shape;275;p19"/>
            <p:cNvSpPr/>
            <p:nvPr/>
          </p:nvSpPr>
          <p:spPr>
            <a:xfrm>
              <a:off x="5015297" y="3389343"/>
              <a:ext cx="2462258" cy="1594984"/>
            </a:xfrm>
            <a:prstGeom prst="roundRect">
              <a:avLst>
                <a:gd name="adj" fmla="val 10000"/>
              </a:avLst>
            </a:prstGeom>
            <a:solidFill>
              <a:srgbClr val="CAD7D7">
                <a:alpha val="89803"/>
              </a:srgbClr>
            </a:solidFill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9"/>
            <p:cNvSpPr txBox="1"/>
            <p:nvPr/>
          </p:nvSpPr>
          <p:spPr>
            <a:xfrm>
              <a:off x="5789011" y="3823126"/>
              <a:ext cx="1653506" cy="1126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57150" marR="0" lvl="1" indent="-698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Зб</a:t>
              </a:r>
              <a:r>
                <a:rPr lang="ru-RU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ій</a:t>
              </a: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усієї системи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9"/>
            <p:cNvSpPr/>
            <p:nvPr/>
          </p:nvSpPr>
          <p:spPr>
            <a:xfrm>
              <a:off x="738628" y="3389343"/>
              <a:ext cx="2462258" cy="1594984"/>
            </a:xfrm>
            <a:prstGeom prst="roundRect">
              <a:avLst>
                <a:gd name="adj" fmla="val 10000"/>
              </a:avLst>
            </a:prstGeom>
            <a:solidFill>
              <a:srgbClr val="CAD7D7">
                <a:alpha val="89803"/>
              </a:srgbClr>
            </a:solidFill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9"/>
            <p:cNvSpPr txBox="1"/>
            <p:nvPr/>
          </p:nvSpPr>
          <p:spPr>
            <a:xfrm>
              <a:off x="773665" y="3823126"/>
              <a:ext cx="1653506" cy="1126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57150" marR="0" lvl="1" indent="-698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Контроль кожного учня;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Виправлення поточних оцінок;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9"/>
            <p:cNvSpPr/>
            <p:nvPr/>
          </p:nvSpPr>
          <p:spPr>
            <a:xfrm>
              <a:off x="4755997" y="0"/>
              <a:ext cx="2462258" cy="1594984"/>
            </a:xfrm>
            <a:prstGeom prst="roundRect">
              <a:avLst>
                <a:gd name="adj" fmla="val 10000"/>
              </a:avLst>
            </a:prstGeom>
            <a:solidFill>
              <a:srgbClr val="CAD7D7">
                <a:alpha val="89803"/>
              </a:srgbClr>
            </a:solidFill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9"/>
            <p:cNvSpPr txBox="1"/>
            <p:nvPr/>
          </p:nvSpPr>
          <p:spPr>
            <a:xfrm>
              <a:off x="5529711" y="35037"/>
              <a:ext cx="1653506" cy="1126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57150" marR="0" lvl="1" indent="-698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Повинен бути хороший інтернет зв’язок;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Фінансове забезпечення.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9"/>
            <p:cNvSpPr/>
            <p:nvPr/>
          </p:nvSpPr>
          <p:spPr>
            <a:xfrm>
              <a:off x="738628" y="0"/>
              <a:ext cx="2462258" cy="1594984"/>
            </a:xfrm>
            <a:prstGeom prst="roundRect">
              <a:avLst>
                <a:gd name="adj" fmla="val 10000"/>
              </a:avLst>
            </a:prstGeom>
            <a:solidFill>
              <a:srgbClr val="CAD7D7">
                <a:alpha val="89803"/>
              </a:srgbClr>
            </a:solidFill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9"/>
            <p:cNvSpPr txBox="1"/>
            <p:nvPr/>
          </p:nvSpPr>
          <p:spPr>
            <a:xfrm>
              <a:off x="773665" y="35037"/>
              <a:ext cx="1653506" cy="1126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57150" marR="0" lvl="1" indent="-698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Прозорість документації;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Контроль оцінювання;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lang="ru-RU"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Зручність у використанні.</a:t>
              </a: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9"/>
            <p:cNvSpPr/>
            <p:nvPr/>
          </p:nvSpPr>
          <p:spPr>
            <a:xfrm>
              <a:off x="1770384" y="284106"/>
              <a:ext cx="2158214" cy="215821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lt1"/>
            </a:solidFill>
            <a:ln w="12700" cap="flat" cmpd="sng">
              <a:solidFill>
                <a:srgbClr val="00737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9"/>
            <p:cNvSpPr txBox="1"/>
            <p:nvPr/>
          </p:nvSpPr>
          <p:spPr>
            <a:xfrm>
              <a:off x="2402510" y="916232"/>
              <a:ext cx="1526088" cy="15260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135125" rIns="135125" bIns="135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900">
                  <a:latin typeface="Calibri"/>
                  <a:ea typeface="Calibri"/>
                  <a:cs typeface="Calibri"/>
                  <a:sym typeface="Calibri"/>
                </a:rPr>
                <a:t>Сильні сторони</a:t>
              </a:r>
              <a:endParaRPr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9"/>
            <p:cNvSpPr/>
            <p:nvPr/>
          </p:nvSpPr>
          <p:spPr>
            <a:xfrm rot="5400000">
              <a:off x="4028285" y="284106"/>
              <a:ext cx="2158214" cy="215821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lt1"/>
            </a:solidFill>
            <a:ln w="12700" cap="flat" cmpd="sng">
              <a:solidFill>
                <a:srgbClr val="00737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9"/>
            <p:cNvSpPr txBox="1"/>
            <p:nvPr/>
          </p:nvSpPr>
          <p:spPr>
            <a:xfrm>
              <a:off x="4028285" y="916232"/>
              <a:ext cx="1526088" cy="15260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135125" rIns="135125" bIns="135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900">
                  <a:latin typeface="Calibri"/>
                  <a:ea typeface="Calibri"/>
                  <a:cs typeface="Calibri"/>
                  <a:sym typeface="Calibri"/>
                </a:rPr>
                <a:t>Слабкі сторони</a:t>
              </a:r>
              <a:endParaRPr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9"/>
            <p:cNvSpPr/>
            <p:nvPr/>
          </p:nvSpPr>
          <p:spPr>
            <a:xfrm rot="10800000">
              <a:off x="4028285" y="2542007"/>
              <a:ext cx="2158214" cy="215821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lt1"/>
            </a:solidFill>
            <a:ln w="12700" cap="flat" cmpd="sng">
              <a:solidFill>
                <a:srgbClr val="00737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9"/>
            <p:cNvSpPr txBox="1"/>
            <p:nvPr/>
          </p:nvSpPr>
          <p:spPr>
            <a:xfrm>
              <a:off x="4028285" y="2542007"/>
              <a:ext cx="1526088" cy="15260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135125" rIns="135125" bIns="1351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900">
                  <a:latin typeface="Calibri"/>
                  <a:ea typeface="Calibri"/>
                  <a:cs typeface="Calibri"/>
                  <a:sym typeface="Calibri"/>
                </a:rPr>
                <a:t>Загрози</a:t>
              </a:r>
              <a:endParaRPr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9"/>
            <p:cNvSpPr/>
            <p:nvPr/>
          </p:nvSpPr>
          <p:spPr>
            <a:xfrm rot="-5400000">
              <a:off x="1770384" y="2542007"/>
              <a:ext cx="2158214" cy="215821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lt1"/>
            </a:solidFill>
            <a:ln w="12700" cap="flat" cmpd="sng">
              <a:solidFill>
                <a:srgbClr val="00737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9"/>
            <p:cNvSpPr txBox="1"/>
            <p:nvPr/>
          </p:nvSpPr>
          <p:spPr>
            <a:xfrm>
              <a:off x="2402510" y="2442332"/>
              <a:ext cx="1526100" cy="152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135125" rIns="135125" bIns="135125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900">
                  <a:latin typeface="Calibri"/>
                  <a:ea typeface="Calibri"/>
                  <a:cs typeface="Calibri"/>
                  <a:sym typeface="Calibri"/>
                </a:rPr>
                <a:t>Можливості</a:t>
              </a:r>
              <a:endParaRPr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3605863" y="2043574"/>
              <a:ext cx="745157" cy="64796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A7BFB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 rot="10800000">
              <a:off x="3605863" y="2292790"/>
              <a:ext cx="745157" cy="64796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A7BFB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2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94" name="Google Shape;94;p2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Зміст</a:t>
              </a:r>
              <a:endParaRPr/>
            </a:p>
          </p:txBody>
        </p:sp>
        <p:pic>
          <p:nvPicPr>
            <p:cNvPr id="95" name="Google Shape;95;p2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6" name="Google Shape;96;p2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665785" y="1209674"/>
            <a:ext cx="7886700" cy="507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Мета реалізації………………………………………………..3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Прогнозовані результати впровадження ІТ рішення……………………………………………………………4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Вхідні дані………………………………………………………..5 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Матеріально-технічна база………………………..6-10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ІКТ політика освітньої установи……………….11-17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Модель інфраструктури НЗ…………………………..18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Аналіз SWOT…………………………………………………..19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План впровадження……………………………………..20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Методичні рекомендації………………………………21</a:t>
            </a:r>
            <a:endParaRPr/>
          </a:p>
          <a:p>
            <a:pPr marL="514350" lvl="0" indent="-5143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ru-RU"/>
              <a:t>Забезпечення сталості проєкту…………………….22</a:t>
            </a:r>
            <a:endParaRPr/>
          </a:p>
          <a:p>
            <a:pPr marL="514350" lvl="0" indent="-3365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ransition>
    <p:diamond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oogle Shape;297;p20"/>
          <p:cNvGrpSpPr/>
          <p:nvPr/>
        </p:nvGrpSpPr>
        <p:grpSpPr>
          <a:xfrm>
            <a:off x="0" y="69516"/>
            <a:ext cx="9144000" cy="1135646"/>
            <a:chOff x="0" y="108295"/>
            <a:chExt cx="9144000" cy="742261"/>
          </a:xfrm>
        </p:grpSpPr>
        <p:sp>
          <p:nvSpPr>
            <p:cNvPr id="298" name="Google Shape;298;p20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</a:t>
              </a:r>
              <a:endParaRPr/>
            </a:p>
          </p:txBody>
        </p:sp>
        <p:pic>
          <p:nvPicPr>
            <p:cNvPr id="299" name="Google Shape;299;p20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971" y="108295"/>
              <a:ext cx="901499" cy="7422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0" name="Google Shape;300;p20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20"/>
          <p:cNvSpPr/>
          <p:nvPr/>
        </p:nvSpPr>
        <p:spPr>
          <a:xfrm>
            <a:off x="611188" y="-59961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Google Shape;302;p20"/>
          <p:cNvSpPr/>
          <p:nvPr/>
        </p:nvSpPr>
        <p:spPr>
          <a:xfrm>
            <a:off x="827143" y="351201"/>
            <a:ext cx="810090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План впровадження</a:t>
            </a:r>
            <a:endParaRPr sz="3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ru-RU"/>
              <a:t>Забезпечити школу технічними засобами.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ru-RU"/>
              <a:t>Забезпечити адміністратором по електронному журналу.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ru-RU"/>
              <a:t>Проведення навчання всіх сторін навчального процесу.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ru-RU"/>
              <a:t>Поступове впровадження у навчальний процес.</a:t>
            </a:r>
            <a:endParaRPr/>
          </a:p>
        </p:txBody>
      </p:sp>
    </p:spTree>
  </p:cSld>
  <p:clrMapOvr>
    <a:masterClrMapping/>
  </p:clrMapOvr>
  <p:transition>
    <p:diamond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" name="Google Shape;308;p21"/>
          <p:cNvGrpSpPr/>
          <p:nvPr/>
        </p:nvGrpSpPr>
        <p:grpSpPr>
          <a:xfrm>
            <a:off x="0" y="69516"/>
            <a:ext cx="9144000" cy="1135646"/>
            <a:chOff x="0" y="108295"/>
            <a:chExt cx="9144000" cy="742261"/>
          </a:xfrm>
        </p:grpSpPr>
        <p:sp>
          <p:nvSpPr>
            <p:cNvPr id="309" name="Google Shape;309;p21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</a:t>
              </a:r>
              <a:endParaRPr/>
            </a:p>
          </p:txBody>
        </p:sp>
        <p:pic>
          <p:nvPicPr>
            <p:cNvPr id="310" name="Google Shape;310;p21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971" y="108295"/>
              <a:ext cx="901499" cy="7422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11" name="Google Shape;311;p21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21"/>
          <p:cNvSpPr/>
          <p:nvPr/>
        </p:nvSpPr>
        <p:spPr>
          <a:xfrm>
            <a:off x="611188" y="-59961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21"/>
          <p:cNvSpPr/>
          <p:nvPr/>
        </p:nvSpPr>
        <p:spPr>
          <a:xfrm>
            <a:off x="827143" y="343157"/>
            <a:ext cx="810090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Методичні рекомендації</a:t>
            </a:r>
            <a:endParaRPr sz="3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1"/>
          <p:cNvSpPr txBox="1">
            <a:spLocks noGrp="1"/>
          </p:cNvSpPr>
          <p:nvPr>
            <p:ph type="body" idx="1"/>
          </p:nvPr>
        </p:nvSpPr>
        <p:spPr>
          <a:xfrm>
            <a:off x="251850" y="1205175"/>
            <a:ext cx="8773200" cy="56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Для роботи з електронним журналом треба натиснути на поле в лівому верхньому куті. 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254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Після переходу в меню робочої зони електронного журналу користувач отримує: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5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ru-RU" sz="1100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ru-RU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можливість переглянути ПІБ вчителя-предметника, який веде журнал;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Екран меню «Журнал вчителя» дозволяє: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ru-RU" sz="1000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ru-RU" sz="1400">
                <a:latin typeface="Arial"/>
                <a:ea typeface="Arial"/>
                <a:cs typeface="Arial"/>
                <a:sym typeface="Arial"/>
              </a:rPr>
              <a:t>вести або переглядати «Журнал оцінок» (2) (дату та клас користувач обирає на стартовій сторінці «Розклад уроків»);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ru-RU" sz="1000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ru-RU" sz="1400">
                <a:latin typeface="Arial"/>
                <a:ea typeface="Arial"/>
                <a:cs typeface="Arial"/>
                <a:sym typeface="Arial"/>
              </a:rPr>
              <a:t>вести або переглядати календарно-тематичне планування уроків у рубриці «Зміст уроків»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500">
                <a:latin typeface="Times New Roman"/>
                <a:ea typeface="Times New Roman"/>
                <a:cs typeface="Times New Roman"/>
                <a:sym typeface="Times New Roman"/>
              </a:rPr>
              <a:t>створювати теми та теми уроків у рубриці «Створення теми» .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latin typeface="Times New Roman"/>
                <a:ea typeface="Times New Roman"/>
                <a:cs typeface="Times New Roman"/>
                <a:sym typeface="Times New Roman"/>
              </a:rPr>
              <a:t>Щоб створити календарно-тематичне планування», користувач обирає в «Журналі вчителя» рубрику «Зміст уроків».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Це дозволить: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ru-RU" sz="1000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ru-RU" sz="1400">
                <a:latin typeface="Arial"/>
                <a:ea typeface="Arial"/>
                <a:cs typeface="Arial"/>
                <a:sym typeface="Arial"/>
              </a:rPr>
              <a:t>створювати основні теми, до яких вчитель зможе прив’язувати теми уроків;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ru-RU" sz="1000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ru-RU" sz="1400">
                <a:latin typeface="Arial"/>
                <a:ea typeface="Arial"/>
                <a:cs typeface="Arial"/>
                <a:sym typeface="Arial"/>
              </a:rPr>
              <a:t>створювати теми уроків;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>
                <a:solidFill>
                  <a:srgbClr val="00000A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ru-RU" sz="1000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ru-RU" sz="1400">
                <a:latin typeface="Arial"/>
                <a:ea typeface="Arial"/>
                <a:cs typeface="Arial"/>
                <a:sym typeface="Arial"/>
              </a:rPr>
              <a:t>редагувати основні теми та теми уроків;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latin typeface="Times New Roman"/>
                <a:ea typeface="Times New Roman"/>
                <a:cs typeface="Times New Roman"/>
                <a:sym typeface="Times New Roman"/>
              </a:rPr>
              <a:t>завантажувати в Систему готовий календарно-тематичний план у форматі XLSX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500">
                <a:latin typeface="Times New Roman"/>
                <a:ea typeface="Times New Roman"/>
                <a:cs typeface="Times New Roman"/>
                <a:sym typeface="Times New Roman"/>
              </a:rPr>
              <a:t>Для .детальної інформації пропонуємо переглянути посібник “Настанови користувачам” </a:t>
            </a:r>
            <a:r>
              <a:rPr lang="ru-RU" sz="15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https://drive.google.com/drive/folders/19u62LZQPfolhiJd_7g4is41UPaOz1y2v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diamond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22"/>
          <p:cNvGrpSpPr/>
          <p:nvPr/>
        </p:nvGrpSpPr>
        <p:grpSpPr>
          <a:xfrm>
            <a:off x="0" y="69516"/>
            <a:ext cx="9144000" cy="1135646"/>
            <a:chOff x="0" y="108295"/>
            <a:chExt cx="9144000" cy="742261"/>
          </a:xfrm>
        </p:grpSpPr>
        <p:sp>
          <p:nvSpPr>
            <p:cNvPr id="320" name="Google Shape;320;p22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</a:t>
              </a:r>
              <a:endParaRPr/>
            </a:p>
          </p:txBody>
        </p:sp>
        <p:pic>
          <p:nvPicPr>
            <p:cNvPr id="321" name="Google Shape;321;p22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971" y="108295"/>
              <a:ext cx="901499" cy="7422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2" name="Google Shape;322;p22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Google Shape;323;p22"/>
          <p:cNvSpPr/>
          <p:nvPr/>
        </p:nvSpPr>
        <p:spPr>
          <a:xfrm>
            <a:off x="611188" y="-59961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22"/>
          <p:cNvSpPr/>
          <p:nvPr/>
        </p:nvSpPr>
        <p:spPr>
          <a:xfrm>
            <a:off x="827143" y="343157"/>
            <a:ext cx="810090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Забезпечення сталості проєкту</a:t>
            </a:r>
            <a:endParaRPr sz="32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Ведення єдиної документації в цифровому вигляді з доступом для управління освіти.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Зменшення часу педагогічних працівників та більш зручного ведення шкільної документації.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Ознайомлення батьків з успішністю та відвідуванням своєї дитини.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Можливість ознайомлення з темою уроку і завданням на домашнє опрацювання через відсутність.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ransition>
    <p:diamond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oogle Shape;330;p23"/>
          <p:cNvGrpSpPr/>
          <p:nvPr/>
        </p:nvGrpSpPr>
        <p:grpSpPr>
          <a:xfrm>
            <a:off x="10924" y="2323710"/>
            <a:ext cx="9144000" cy="1052352"/>
            <a:chOff x="0" y="1"/>
            <a:chExt cx="9144000" cy="1088740"/>
          </a:xfrm>
        </p:grpSpPr>
        <p:sp>
          <p:nvSpPr>
            <p:cNvPr id="331" name="Google Shape;331;p23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2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Дякую за увагу!</a:t>
              </a:r>
              <a:endParaRPr/>
            </a:p>
          </p:txBody>
        </p:sp>
        <p:pic>
          <p:nvPicPr>
            <p:cNvPr id="332" name="Google Shape;332;p23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33" name="Google Shape;333;p23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4" name="Google Shape;334;p23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3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04" name="Google Shape;104;p3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Мета реалізації</a:t>
              </a:r>
              <a:endParaRPr/>
            </a:p>
          </p:txBody>
        </p:sp>
        <p:pic>
          <p:nvPicPr>
            <p:cNvPr id="105" name="Google Shape;105;p3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6" name="Google Shape;106;p3"/>
          <p:cNvSpPr/>
          <p:nvPr/>
        </p:nvSpPr>
        <p:spPr>
          <a:xfrm>
            <a:off x="884238" y="1274763"/>
            <a:ext cx="36718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3"/>
          <p:cNvGrpSpPr/>
          <p:nvPr/>
        </p:nvGrpSpPr>
        <p:grpSpPr>
          <a:xfrm>
            <a:off x="755576" y="1031866"/>
            <a:ext cx="7632848" cy="5335675"/>
            <a:chOff x="0" y="73015"/>
            <a:chExt cx="7632848" cy="5335675"/>
          </a:xfrm>
        </p:grpSpPr>
        <p:sp>
          <p:nvSpPr>
            <p:cNvPr id="108" name="Google Shape;108;p3"/>
            <p:cNvSpPr/>
            <p:nvPr/>
          </p:nvSpPr>
          <p:spPr>
            <a:xfrm>
              <a:off x="0" y="1005807"/>
              <a:ext cx="7632848" cy="4536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381642" y="73015"/>
              <a:ext cx="5342993" cy="119847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 txBox="1"/>
            <p:nvPr/>
          </p:nvSpPr>
          <p:spPr>
            <a:xfrm>
              <a:off x="440147" y="131520"/>
              <a:ext cx="5225983" cy="10814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950" tIns="0" rIns="20195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Впровадження електронного журналу </a:t>
              </a:r>
              <a:r>
                <a:rPr lang="ru-RU" sz="1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 метою ведення єдиної документації в цифровому вигляді з </a:t>
              </a:r>
              <a:r>
                <a:rPr lang="ru-RU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доступом для управління освіти.</a:t>
              </a: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0" y="2510037"/>
              <a:ext cx="7632848" cy="4536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61BEB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381642" y="1556607"/>
              <a:ext cx="5342993" cy="1219109"/>
            </a:xfrm>
            <a:prstGeom prst="roundRect">
              <a:avLst>
                <a:gd name="adj" fmla="val 16667"/>
              </a:avLst>
            </a:prstGeom>
            <a:solidFill>
              <a:srgbClr val="61BEBA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441154" y="1616119"/>
              <a:ext cx="5223969" cy="11000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950" tIns="0" rIns="20195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Впровадження електронного журналу </a:t>
              </a:r>
              <a:r>
                <a:rPr lang="ru-RU" sz="1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 метою оптимізації часу педагогічних працівників </a:t>
              </a:r>
              <a:r>
                <a:rPr lang="ru-RU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та більш зручного ведення шкільної документації. </a:t>
              </a: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0" y="3589200"/>
              <a:ext cx="7632848" cy="4536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6BBDA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381642" y="3060837"/>
              <a:ext cx="5342993" cy="794043"/>
            </a:xfrm>
            <a:prstGeom prst="roundRect">
              <a:avLst>
                <a:gd name="adj" fmla="val 16667"/>
              </a:avLst>
            </a:prstGeom>
            <a:solidFill>
              <a:srgbClr val="6BBDA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420404" y="3099599"/>
              <a:ext cx="5265469" cy="7165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950" tIns="0" rIns="20195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Впровадження електронного журналу </a:t>
              </a:r>
              <a:r>
                <a:rPr lang="ru-RU" sz="1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 метою ознайомлення батьків з успішністю та відвідуванням своєї дитини.</a:t>
              </a: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0" y="4955090"/>
              <a:ext cx="7632848" cy="4536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74BCA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381642" y="4140000"/>
              <a:ext cx="5342993" cy="1080770"/>
            </a:xfrm>
            <a:prstGeom prst="roundRect">
              <a:avLst>
                <a:gd name="adj" fmla="val 16667"/>
              </a:avLst>
            </a:prstGeom>
            <a:solidFill>
              <a:srgbClr val="74BCA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434401" y="4192759"/>
              <a:ext cx="5237475" cy="9752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950" tIns="0" rIns="20195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Впровадження електронного журналу </a:t>
              </a:r>
              <a:r>
                <a:rPr lang="ru-RU" sz="18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 метою ознайомлення учнів з власною успішністю та темою уроку і завданням на домашнє опрацювання через відсутність.</a:t>
              </a:r>
              <a:endParaRPr/>
            </a:p>
          </p:txBody>
        </p:sp>
      </p:grp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4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25" name="Google Shape;125;p4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Прогнозовані результати впровадження ІТ рішення</a:t>
              </a:r>
              <a:endParaRPr sz="24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6" name="Google Shape;126;p4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7" name="Google Shape;127;p4"/>
          <p:cNvSpPr/>
          <p:nvPr/>
        </p:nvSpPr>
        <p:spPr>
          <a:xfrm>
            <a:off x="884238" y="1274763"/>
            <a:ext cx="36718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4250" y="805775"/>
            <a:ext cx="8015049" cy="585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5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34" name="Google Shape;134;p5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Вхідні дані</a:t>
              </a:r>
              <a:endParaRPr/>
            </a:p>
          </p:txBody>
        </p:sp>
        <p:pic>
          <p:nvPicPr>
            <p:cNvPr id="135" name="Google Shape;135;p5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6" name="Google Shape;136;p5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5"/>
          <p:cNvSpPr txBox="1">
            <a:spLocks noGrp="1"/>
          </p:cNvSpPr>
          <p:nvPr>
            <p:ph type="body" idx="1"/>
          </p:nvPr>
        </p:nvSpPr>
        <p:spPr>
          <a:xfrm>
            <a:off x="628650" y="1341153"/>
            <a:ext cx="7886700" cy="4835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Заклад освіти: Спеціалізована школа І-ІІІ ступенів №65 м. Києва з поглибленим вивченням іноземних мов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 реалізацію проекту виділено кошти у розмірі 150000 гривень шкільного бюджету.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Наявність приміщень (класів) закріплених за вчитеоями-класоводами.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Наявність 10 комп’ютерів для вчителів, що закріплені за класом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Мережа Інтернет</a:t>
            </a:r>
            <a:endParaRPr/>
          </a:p>
        </p:txBody>
      </p:sp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oogle Shape;143;p6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44" name="Google Shape;144;p6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Матеріально-технічна база</a:t>
              </a:r>
              <a:endParaRPr/>
            </a:p>
          </p:txBody>
        </p:sp>
        <p:pic>
          <p:nvPicPr>
            <p:cNvPr id="145" name="Google Shape;145;p6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6" name="Google Shape;146;p6"/>
          <p:cNvSpPr/>
          <p:nvPr/>
        </p:nvSpPr>
        <p:spPr>
          <a:xfrm>
            <a:off x="119063" y="981075"/>
            <a:ext cx="8905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6"/>
          <p:cNvSpPr/>
          <p:nvPr/>
        </p:nvSpPr>
        <p:spPr>
          <a:xfrm>
            <a:off x="611188" y="0"/>
            <a:ext cx="85328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endParaRPr sz="22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6"/>
          <p:cNvSpPr txBox="1">
            <a:spLocks noGrp="1"/>
          </p:cNvSpPr>
          <p:nvPr>
            <p:ph type="body" idx="1"/>
          </p:nvPr>
        </p:nvSpPr>
        <p:spPr>
          <a:xfrm>
            <a:off x="628650" y="822325"/>
            <a:ext cx="8064974" cy="535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 b="1" u="sng"/>
              <a:t>Основні об'єкти ІТ інфраструктури </a:t>
            </a:r>
            <a:endParaRPr/>
          </a:p>
          <a:p>
            <a:pPr marL="68580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⮚"/>
            </a:pPr>
            <a:r>
              <a:rPr lang="ru-RU" sz="2590"/>
              <a:t>WiFI Мережа </a:t>
            </a:r>
            <a:endParaRPr sz="2590"/>
          </a:p>
          <a:p>
            <a:pPr marL="68580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⮚"/>
            </a:pPr>
            <a:r>
              <a:rPr lang="ru-RU" sz="2590"/>
              <a:t>11 ноутбуків з програмним забезпеченням Windows  </a:t>
            </a:r>
            <a:endParaRPr/>
          </a:p>
          <a:p>
            <a:pPr marL="68580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⮚"/>
            </a:pPr>
            <a:r>
              <a:rPr lang="ru-RU" sz="2590"/>
              <a:t>Платформа «Єдина школа»</a:t>
            </a:r>
            <a:endParaRPr/>
          </a:p>
          <a:p>
            <a:pPr marL="22860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ru-RU" sz="2590" b="1" u="sng"/>
              <a:t>Перелік наявної комп'ютерної техніки</a:t>
            </a:r>
            <a:endParaRPr/>
          </a:p>
          <a:p>
            <a:pPr marL="68580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⮚"/>
            </a:pPr>
            <a:r>
              <a:rPr lang="ru-RU" sz="2590"/>
              <a:t>Мережа Інтернет </a:t>
            </a:r>
            <a:endParaRPr/>
          </a:p>
          <a:p>
            <a:pPr marL="68580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⮚"/>
            </a:pPr>
            <a:r>
              <a:rPr lang="ru-RU" sz="2590"/>
              <a:t>10 ноутбуків з програмним забезпеченням Windows</a:t>
            </a:r>
            <a:endParaRPr sz="2590"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 txBox="1">
            <a:spLocks noGrp="1"/>
          </p:cNvSpPr>
          <p:nvPr>
            <p:ph type="body" idx="1"/>
          </p:nvPr>
        </p:nvSpPr>
        <p:spPr>
          <a:xfrm>
            <a:off x="368489" y="706438"/>
            <a:ext cx="8461611" cy="5940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ru-RU" sz="1800" b="1" u="sng">
                <a:solidFill>
                  <a:srgbClr val="000000"/>
                </a:solidFill>
              </a:rPr>
              <a:t>Перелік комп'ютерної техніки яку необхідно закупити </a:t>
            </a:r>
            <a:endParaRPr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rPr lang="ru-RU" sz="1600" b="1" u="sng">
                <a:solidFill>
                  <a:srgbClr val="000000"/>
                </a:solidFill>
              </a:rPr>
              <a:t>1 ноутбук </a:t>
            </a:r>
            <a:r>
              <a:rPr lang="ru-RU" sz="1600" b="1"/>
              <a:t>Ноутбук Lenovo IdeaPad 3 15ADA05 (ОС Windows у вартість не входить)</a:t>
            </a:r>
            <a:endParaRPr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600" b="1"/>
              <a:t>  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 b="1" i="1">
                <a:solidFill>
                  <a:srgbClr val="FF0000"/>
                </a:solidFill>
              </a:rPr>
              <a:t>8 799 грн</a:t>
            </a:r>
            <a:r>
              <a:rPr lang="ru-RU" sz="1600" b="1">
                <a:solidFill>
                  <a:srgbClr val="FF0000"/>
                </a:solidFill>
              </a:rPr>
              <a:t>.</a:t>
            </a:r>
            <a:endParaRPr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600" b="1" u="sng">
                <a:solidFill>
                  <a:schemeClr val="hlink"/>
                </a:solidFill>
                <a:hlinkClick r:id="rId3"/>
              </a:rPr>
              <a:t>https://rozetka.com.ua/lenovo_81w1009cra/p245474305/</a:t>
            </a:r>
            <a:endParaRPr sz="1600" b="1"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600" b="1"/>
              <a:t>Об’єм оперативної пам'яті 4 ГБ </a:t>
            </a:r>
            <a:endParaRPr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600" b="1"/>
              <a:t>обсяг накопичувача  128 ГБ SSD</a:t>
            </a:r>
            <a:endParaRPr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600" b="1"/>
              <a:t>Процесор Двоядерний AMD Athlon Silver 3050U (2.3 - 3.2 ГГц)</a:t>
            </a:r>
            <a:endParaRPr/>
          </a:p>
          <a:p>
            <a:pPr marL="5143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ru-RU" sz="1600" b="1"/>
              <a:t>Встановлення операційної системи Windows + ОС  </a:t>
            </a:r>
            <a:r>
              <a:rPr lang="ru-RU" sz="1600" b="1">
                <a:solidFill>
                  <a:srgbClr val="FF0000"/>
                </a:solidFill>
              </a:rPr>
              <a:t>4500 грн </a:t>
            </a:r>
            <a:endParaRPr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600" b="1" u="sng">
                <a:solidFill>
                  <a:schemeClr val="hlink"/>
                </a:solidFill>
                <a:hlinkClick r:id="rId4"/>
              </a:rPr>
              <a:t>https://rozetka.com.ua/srvc0053/p178961350/</a:t>
            </a:r>
            <a:endParaRPr sz="1600" b="1"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None/>
            </a:pPr>
            <a:r>
              <a:rPr lang="ru-RU" sz="1600" b="1">
                <a:solidFill>
                  <a:srgbClr val="FF0000"/>
                </a:solidFill>
              </a:rPr>
              <a:t>Всього 13 299 грн </a:t>
            </a:r>
            <a:endParaRPr/>
          </a:p>
          <a:p>
            <a:pPr marL="228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600" b="1"/>
              <a:t>Дана модель ноутбука  в цілому задовольняє потреби . Купувати дорожчий не має сенсу . </a:t>
            </a:r>
            <a:endParaRPr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600" b="1"/>
              <a:t>У початковій школі є 10  класів які навчаються за освітньою програмою НУШ, а отже є по  1 ноутбуку ,який  закріплений за кожним класом  ( 4 -1 класів,2 – 2 класів, 3 –3класів та 1-4 клас ( пілотний) ) та 1 -4 клас за програмою  Росток, в даному класі відсутня будь яка  техніка, для встановлення додатку «Єдина школа» . Отже даний ноутбук купується для цього класу.</a:t>
            </a:r>
            <a:endParaRPr sz="1600" b="1"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b="1" u="sng">
              <a:solidFill>
                <a:srgbClr val="000000"/>
              </a:solidFill>
            </a:endParaRPr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b="1" u="sng">
              <a:solidFill>
                <a:srgbClr val="000000"/>
              </a:solidFill>
            </a:endParaRPr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b="1" u="sng">
              <a:solidFill>
                <a:srgbClr val="000000"/>
              </a:solidFill>
            </a:endParaRPr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ru-RU" sz="1400" b="1" u="sng">
                <a:solidFill>
                  <a:srgbClr val="000000"/>
                </a:solidFill>
              </a:rPr>
              <a:t>Перелік додаткових сервісів</a:t>
            </a:r>
            <a:endParaRPr/>
          </a:p>
        </p:txBody>
      </p:sp>
      <p:grpSp>
        <p:nvGrpSpPr>
          <p:cNvPr id="154" name="Google Shape;154;p7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55" name="Google Shape;155;p7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Матеріально-технічна база</a:t>
              </a:r>
              <a:endParaRPr/>
            </a:p>
          </p:txBody>
        </p:sp>
        <p:pic>
          <p:nvPicPr>
            <p:cNvPr id="156" name="Google Shape;156;p7" descr="D:\Google Диск\work\gerb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>
            <a:spLocks noGrp="1"/>
          </p:cNvSpPr>
          <p:nvPr>
            <p:ph type="body" idx="1"/>
          </p:nvPr>
        </p:nvSpPr>
        <p:spPr>
          <a:xfrm>
            <a:off x="368489" y="706438"/>
            <a:ext cx="8461611" cy="5940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b="1" u="sng">
              <a:solidFill>
                <a:srgbClr val="000000"/>
              </a:solidFill>
            </a:endParaRPr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 b="1" u="sng">
                <a:solidFill>
                  <a:srgbClr val="000000"/>
                </a:solidFill>
              </a:rPr>
              <a:t>Перелік додаткових сервісів</a:t>
            </a:r>
            <a:endParaRPr/>
          </a:p>
          <a:p>
            <a:pPr marL="2286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 b="1" u="sng">
                <a:solidFill>
                  <a:srgbClr val="000000"/>
                </a:solidFill>
              </a:rPr>
              <a:t> </a:t>
            </a:r>
            <a:endParaRPr/>
          </a:p>
        </p:txBody>
      </p:sp>
      <p:grpSp>
        <p:nvGrpSpPr>
          <p:cNvPr id="162" name="Google Shape;162;p8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63" name="Google Shape;163;p8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Матеріально-технічна база</a:t>
              </a:r>
              <a:endParaRPr/>
            </a:p>
          </p:txBody>
        </p:sp>
        <p:pic>
          <p:nvPicPr>
            <p:cNvPr id="164" name="Google Shape;164;p8" descr="D:\Google Диск\work\gerb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8"/>
          <p:cNvSpPr/>
          <p:nvPr/>
        </p:nvSpPr>
        <p:spPr>
          <a:xfrm>
            <a:off x="649120" y="1473959"/>
            <a:ext cx="7171047" cy="590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ru-RU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Платформа «Єдина школа»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Ціна за одного учня складає 90-130 грн на рік. 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Отже ми маємо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1А-30уч., 1Б-30уч., 1В-28уч., 1Г-30уч. </a:t>
            </a:r>
            <a:r>
              <a:rPr lang="ru-RU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118 учнів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2А-28уч., 2Б-26уч., </a:t>
            </a:r>
            <a:r>
              <a:rPr lang="ru-RU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54 учня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3А- 21уч., 3Б-28уч., 3В-28уч. </a:t>
            </a:r>
            <a:r>
              <a:rPr lang="ru-RU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77 учнів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4А- 28уч. , 4Б-26 уч. </a:t>
            </a:r>
            <a:r>
              <a:rPr lang="ru-RU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54 учня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Всього учнів  303  учнів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Розрахуємо  вартість  платформи на 1 рік при 90 грн/ 1 учня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90*303 =27 270 грн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Розрахуємо  вартість  платформи на 1 рік при 130  грн/ 1 учня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130*303 =39 390 грн </a:t>
            </a:r>
            <a:endParaRPr/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>
            <a:spLocks noGrp="1"/>
          </p:cNvSpPr>
          <p:nvPr>
            <p:ph type="body" idx="1"/>
          </p:nvPr>
        </p:nvSpPr>
        <p:spPr>
          <a:xfrm>
            <a:off x="622300" y="1470783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Отже , при вартості  90 грн/ 1 учня  </a:t>
            </a:r>
            <a:r>
              <a:rPr lang="ru-RU">
                <a:solidFill>
                  <a:srgbClr val="FF0000"/>
                </a:solidFill>
              </a:rPr>
              <a:t>27 270 грн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150 000 вистачає на 5 років користування платформою це 136 350 грн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 136 350 + 13 299 ( за ноутбук) =</a:t>
            </a:r>
            <a:r>
              <a:rPr lang="ru-RU">
                <a:solidFill>
                  <a:srgbClr val="FF0000"/>
                </a:solidFill>
              </a:rPr>
              <a:t>149 649 грн – це кошторис проекту на 5  років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ru-RU">
                <a:solidFill>
                  <a:srgbClr val="FF0000"/>
                </a:solidFill>
              </a:rPr>
              <a:t> Решта 351 </a:t>
            </a:r>
            <a:r>
              <a:rPr lang="ru-RU"/>
              <a:t>грн (  можна використати на інші цілі не прописані в даній роботі , але які потребує проект) </a:t>
            </a:r>
            <a:endParaRPr/>
          </a:p>
        </p:txBody>
      </p:sp>
      <p:pic>
        <p:nvPicPr>
          <p:cNvPr id="171" name="Google Shape;17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700" y="0"/>
            <a:ext cx="9156700" cy="109061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2" name="Google Shape;172;p9"/>
          <p:cNvGrpSpPr/>
          <p:nvPr/>
        </p:nvGrpSpPr>
        <p:grpSpPr>
          <a:xfrm>
            <a:off x="0" y="1"/>
            <a:ext cx="9144000" cy="1088740"/>
            <a:chOff x="0" y="1"/>
            <a:chExt cx="9144000" cy="1088740"/>
          </a:xfrm>
        </p:grpSpPr>
        <p:sp>
          <p:nvSpPr>
            <p:cNvPr id="173" name="Google Shape;173;p9"/>
            <p:cNvSpPr/>
            <p:nvPr/>
          </p:nvSpPr>
          <p:spPr>
            <a:xfrm>
              <a:off x="0" y="252413"/>
              <a:ext cx="9144000" cy="45402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005D5D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Матеріально-технічна база</a:t>
              </a:r>
              <a:endParaRPr/>
            </a:p>
          </p:txBody>
        </p:sp>
        <p:pic>
          <p:nvPicPr>
            <p:cNvPr id="174" name="Google Shape;174;p9" descr="D:\Google Диск\work\gerb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8246" y="1"/>
              <a:ext cx="901499" cy="108874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астроювані 1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008080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942</Words>
  <Application>Microsoft Office PowerPoint</Application>
  <PresentationFormat>Экран (4:3)</PresentationFormat>
  <Paragraphs>176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Noto Sans Symbols</vt:lpstr>
      <vt:lpstr>Times New Roman</vt:lpstr>
      <vt:lpstr>Тема Office</vt:lpstr>
      <vt:lpstr>ІТ інфраструктура освітньої установи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ІТ інфраструктура освітньої установи</dc:title>
  <dc:creator>Лілія Варченко-Троценко</dc:creator>
  <cp:lastModifiedBy>Julia</cp:lastModifiedBy>
  <cp:revision>1</cp:revision>
  <dcterms:created xsi:type="dcterms:W3CDTF">2019-09-04T13:01:15Z</dcterms:created>
  <dcterms:modified xsi:type="dcterms:W3CDTF">2020-10-21T09:29:04Z</dcterms:modified>
</cp:coreProperties>
</file>