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3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5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3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8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7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54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2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24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2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CB7E-46D3-4D66-9A47-12E36A305F15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00748-CC2F-454A-BE64-7C4470426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2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95731" y="5983852"/>
            <a:ext cx="3468757" cy="432851"/>
          </a:xfrm>
        </p:spPr>
        <p:txBody>
          <a:bodyPr/>
          <a:lstStyle/>
          <a:p>
            <a:r>
              <a:rPr lang="uk-UA" dirty="0">
                <a:solidFill>
                  <a:srgbClr val="019DFB"/>
                </a:solidFill>
              </a:rPr>
              <a:t>Дем’янчук Дарина</a:t>
            </a:r>
            <a:endParaRPr lang="en-US" dirty="0">
              <a:solidFill>
                <a:srgbClr val="019DFB"/>
              </a:solidFill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43363A0-9E1F-4A4B-A409-DA6A9DD11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52718"/>
            <a:ext cx="7772400" cy="2387600"/>
          </a:xfrm>
        </p:spPr>
        <p:txBody>
          <a:bodyPr/>
          <a:lstStyle/>
          <a:p>
            <a:r>
              <a:rPr lang="ru-RU" dirty="0" err="1"/>
              <a:t>Організація</a:t>
            </a:r>
            <a:r>
              <a:rPr lang="ru-RU" dirty="0"/>
              <a:t> онлайн </a:t>
            </a:r>
            <a:r>
              <a:rPr lang="ru-RU" dirty="0" err="1"/>
              <a:t>навчання</a:t>
            </a:r>
            <a:r>
              <a:rPr lang="ru-RU" dirty="0"/>
              <a:t> в ЗДО</a:t>
            </a:r>
          </a:p>
        </p:txBody>
      </p:sp>
    </p:spTree>
    <p:extLst>
      <p:ext uri="{BB962C8B-B14F-4D97-AF65-F5344CB8AC3E}">
        <p14:creationId xmlns:p14="http://schemas.microsoft.com/office/powerpoint/2010/main" val="386575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D52FA-13AF-4F19-AD7C-80ADE281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40974"/>
            <a:ext cx="7886700" cy="285273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дошкільнят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опинилася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весь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карантину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школах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вирішується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в закладах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в закладах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6410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6B0E3-6BF1-4F2C-90D3-1CBDCA12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62" y="0"/>
            <a:ext cx="7886700" cy="119907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630A08-081F-40B8-8264-460261919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739472"/>
            <a:ext cx="7886700" cy="535018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При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дошкільниками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</a:t>
            </a:r>
            <a:r>
              <a:rPr lang="ru-RU" dirty="0" err="1"/>
              <a:t>лякає</a:t>
            </a:r>
            <a:r>
              <a:rPr lang="ru-RU" dirty="0"/>
              <a:t> та </a:t>
            </a:r>
            <a:r>
              <a:rPr lang="ru-RU" dirty="0" err="1"/>
              <a:t>відштовхує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за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власної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дистанційного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дітей-школярів</a:t>
            </a:r>
            <a:r>
              <a:rPr lang="ru-RU" dirty="0"/>
              <a:t>, у них не буде часу та сил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й з </a:t>
            </a:r>
            <a:r>
              <a:rPr lang="ru-RU" dirty="0" err="1"/>
              <a:t>дошкільником</a:t>
            </a:r>
            <a:r>
              <a:rPr lang="ru-RU" dirty="0"/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небажання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займатися</a:t>
            </a:r>
            <a:r>
              <a:rPr lang="ru-RU" dirty="0"/>
              <a:t> з батьками,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забагато</a:t>
            </a:r>
            <a:r>
              <a:rPr lang="ru-RU" dirty="0"/>
              <a:t> фото-</a:t>
            </a:r>
            <a:r>
              <a:rPr lang="ru-RU" dirty="0" err="1"/>
              <a:t>звітувань</a:t>
            </a:r>
            <a:r>
              <a:rPr lang="ru-RU" dirty="0"/>
              <a:t> про </a:t>
            </a:r>
            <a:r>
              <a:rPr lang="ru-RU" dirty="0" err="1"/>
              <a:t>виконану</a:t>
            </a:r>
            <a:r>
              <a:rPr lang="ru-RU" dirty="0"/>
              <a:t> роботу,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дотримуватись</a:t>
            </a:r>
            <a:r>
              <a:rPr lang="ru-RU" dirty="0"/>
              <a:t> конкретного часу занять,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err="1"/>
              <a:t>псування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 err="1"/>
              <a:t>Завданням</a:t>
            </a:r>
            <a:r>
              <a:rPr lang="ru-RU" dirty="0"/>
              <a:t> педагога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необхідність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підтримку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.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комфортні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і для них.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продумати</a:t>
            </a:r>
            <a:r>
              <a:rPr lang="ru-RU" dirty="0"/>
              <a:t> роботу так,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</a:t>
            </a:r>
            <a:r>
              <a:rPr lang="ru-RU" dirty="0" err="1"/>
              <a:t>зацікавила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у </a:t>
            </a:r>
            <a:r>
              <a:rPr lang="ru-RU" dirty="0" err="1"/>
              <a:t>зручний</a:t>
            </a:r>
            <a:r>
              <a:rPr lang="ru-RU" dirty="0"/>
              <a:t> час,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 </a:t>
            </a:r>
            <a:r>
              <a:rPr lang="ru-RU" dirty="0" err="1"/>
              <a:t>поспілкуватися</a:t>
            </a:r>
            <a:r>
              <a:rPr lang="ru-RU" dirty="0"/>
              <a:t> з </a:t>
            </a:r>
            <a:r>
              <a:rPr lang="ru-RU" dirty="0" err="1"/>
              <a:t>друзями</a:t>
            </a:r>
            <a:r>
              <a:rPr lang="ru-RU" dirty="0"/>
              <a:t>,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інтересу</a:t>
            </a:r>
            <a:r>
              <a:rPr lang="ru-RU" dirty="0"/>
              <a:t> </a:t>
            </a:r>
            <a:r>
              <a:rPr lang="ru-RU" dirty="0" err="1"/>
              <a:t>малюка</a:t>
            </a:r>
            <a:r>
              <a:rPr lang="ru-RU" dirty="0"/>
              <a:t> до </a:t>
            </a:r>
            <a:r>
              <a:rPr lang="ru-RU" dirty="0" err="1"/>
              <a:t>знань</a:t>
            </a:r>
            <a:r>
              <a:rPr lang="ru-RU" dirty="0"/>
              <a:t> </a:t>
            </a:r>
            <a:r>
              <a:rPr lang="ru-RU" dirty="0" err="1"/>
              <a:t>запропонованою</a:t>
            </a:r>
            <a:r>
              <a:rPr lang="ru-RU" dirty="0"/>
              <a:t> </a:t>
            </a:r>
            <a:r>
              <a:rPr lang="ru-RU" dirty="0" err="1"/>
              <a:t>цікавою</a:t>
            </a:r>
            <a:r>
              <a:rPr lang="ru-RU" dirty="0"/>
              <a:t> </a:t>
            </a:r>
            <a:r>
              <a:rPr lang="ru-RU" dirty="0" err="1"/>
              <a:t>добіркою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27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4D6956-EC27-4EEA-83AF-18466EEC2AD6}"/>
              </a:ext>
            </a:extLst>
          </p:cNvPr>
          <p:cNvSpPr/>
          <p:nvPr/>
        </p:nvSpPr>
        <p:spPr>
          <a:xfrm>
            <a:off x="429371" y="142275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грамотне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використання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комп’ютера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планування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своїх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справ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самостійно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робота з великими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обсягами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інформації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практика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спілкування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взаємодії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з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іншими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дітьми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дисциплінованість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5252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722B6F-84E8-432D-9177-B9F8F9411313}"/>
              </a:ext>
            </a:extLst>
          </p:cNvPr>
          <p:cNvSpPr/>
          <p:nvPr/>
        </p:nvSpPr>
        <p:spPr>
          <a:xfrm>
            <a:off x="544665" y="8635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ЯКІ НАВИЧКИ У ДИТИНИ ВИРОБЛЯЮТЬСЯ</a:t>
            </a:r>
            <a:endParaRPr lang="ru-RU" dirty="0"/>
          </a:p>
        </p:txBody>
      </p:sp>
      <p:pic>
        <p:nvPicPr>
          <p:cNvPr id="1026" name="Picture 2" descr="Дистанційне навчання: сучасний формат освіти, який має лишитися |  Українська правда _Життя">
            <a:extLst>
              <a:ext uri="{FF2B5EF4-FFF2-40B4-BE49-F238E27FC236}">
                <a16:creationId xmlns:a16="http://schemas.microsoft.com/office/drawing/2014/main" id="{10C7B8F1-515A-4208-B1BD-D2825892D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26" y="3736263"/>
            <a:ext cx="3369871" cy="173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A736F0-8D0B-4164-84E3-7C2B125665DB}"/>
              </a:ext>
            </a:extLst>
          </p:cNvPr>
          <p:cNvSpPr/>
          <p:nvPr/>
        </p:nvSpPr>
        <p:spPr>
          <a:xfrm>
            <a:off x="4488511" y="334031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ЯК ПРАВИЛЬНО ОРГАНІЗУВАТИ ОНЛАЙН-НАВЧАННЯ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відштовхуйтесь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від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уподобань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інтересів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дитини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враховуйте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вікові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обмеження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забезпечте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необхідні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умови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для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роботи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в онлайн-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режимі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подбайте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інформаційну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52525"/>
                </a:solidFill>
                <a:latin typeface="Arial" panose="020B0604020202020204" pitchFamily="34" charset="0"/>
              </a:rPr>
              <a:t>безпеку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52525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0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6BAEE0-32A0-48A6-876A-B684A1533DF7}"/>
              </a:ext>
            </a:extLst>
          </p:cNvPr>
          <p:cNvSpPr/>
          <p:nvPr/>
        </p:nvSpPr>
        <p:spPr>
          <a:xfrm>
            <a:off x="2208475" y="349326"/>
            <a:ext cx="4727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52525"/>
                </a:solidFill>
                <a:latin typeface="Arial" panose="020B0604020202020204" pitchFamily="34" charset="0"/>
              </a:rPr>
              <a:t>ПЛАТФОРМИ, ЯКІ ДОПОМОЖУТЬ У ОНЛАЙН-НАВЧАННІ</a:t>
            </a:r>
            <a: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</a:p>
          <a:p>
            <a:pPr algn="ctr"/>
            <a:r>
              <a:rPr lang="ru-RU" sz="1200" dirty="0">
                <a:solidFill>
                  <a:srgbClr val="252525"/>
                </a:solidFill>
                <a:latin typeface="Arial" panose="020B0604020202020204" pitchFamily="34" charset="0"/>
              </a:rPr>
              <a:t>(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для </a:t>
            </a:r>
            <a:r>
              <a:rPr lang="ru-RU" sz="1200" i="1" dirty="0" err="1">
                <a:solidFill>
                  <a:srgbClr val="252525"/>
                </a:solidFill>
                <a:latin typeface="Arial" panose="020B0604020202020204" pitchFamily="34" charset="0"/>
              </a:rPr>
              <a:t>дітей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200" i="1" dirty="0" err="1">
                <a:solidFill>
                  <a:srgbClr val="252525"/>
                </a:solidFill>
                <a:latin typeface="Arial" panose="020B0604020202020204" pitchFamily="34" charset="0"/>
              </a:rPr>
              <a:t>дошкільного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/</a:t>
            </a:r>
            <a:r>
              <a:rPr lang="ru-RU" sz="1200" i="1" dirty="0" err="1">
                <a:solidFill>
                  <a:srgbClr val="252525"/>
                </a:solidFill>
                <a:latin typeface="Arial" panose="020B0604020202020204" pitchFamily="34" charset="0"/>
              </a:rPr>
              <a:t>раннього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200" i="1" dirty="0" err="1">
                <a:solidFill>
                  <a:srgbClr val="252525"/>
                </a:solidFill>
                <a:latin typeface="Arial" panose="020B0604020202020204" pitchFamily="34" charset="0"/>
              </a:rPr>
              <a:t>шкільного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200" i="1" dirty="0" err="1">
                <a:solidFill>
                  <a:srgbClr val="252525"/>
                </a:solidFill>
                <a:latin typeface="Arial" panose="020B0604020202020204" pitchFamily="34" charset="0"/>
              </a:rPr>
              <a:t>віку</a:t>
            </a:r>
            <a:r>
              <a:rPr lang="ru-RU" sz="1200" i="1" dirty="0">
                <a:solidFill>
                  <a:srgbClr val="252525"/>
                </a:solidFill>
                <a:latin typeface="Arial" panose="020B0604020202020204" pitchFamily="34" charset="0"/>
              </a:rPr>
              <a:t>)</a:t>
            </a:r>
            <a:endParaRPr lang="ru-RU" sz="1200" dirty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br>
              <a:rPr lang="ru-RU" dirty="0">
                <a:solidFill>
                  <a:srgbClr val="252525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C804D5-CF99-4D2F-8164-B129D0EE7FC3}"/>
              </a:ext>
            </a:extLst>
          </p:cNvPr>
          <p:cNvSpPr/>
          <p:nvPr/>
        </p:nvSpPr>
        <p:spPr>
          <a:xfrm>
            <a:off x="401540" y="1427768"/>
            <a:ext cx="61264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600" b="1" dirty="0" err="1">
                <a:solidFill>
                  <a:srgbClr val="252525"/>
                </a:solidFill>
                <a:latin typeface="Arial" panose="020B0604020202020204" pitchFamily="34" charset="0"/>
              </a:rPr>
              <a:t>Вчи</a:t>
            </a:r>
            <a:r>
              <a:rPr lang="ru-RU" sz="1600" b="1" dirty="0">
                <a:solidFill>
                  <a:srgbClr val="252525"/>
                </a:solidFill>
                <a:latin typeface="Arial" panose="020B0604020202020204" pitchFamily="34" charset="0"/>
              </a:rPr>
              <a:t>.</a:t>
            </a:r>
            <a:r>
              <a:rPr lang="en-US" sz="1600" b="1" dirty="0" err="1">
                <a:solidFill>
                  <a:srgbClr val="252525"/>
                </a:solidFill>
                <a:latin typeface="Arial" panose="020B0604020202020204" pitchFamily="34" charset="0"/>
              </a:rPr>
              <a:t>ua</a:t>
            </a:r>
            <a:r>
              <a:rPr lang="en-US" sz="1600" b="1" dirty="0">
                <a:solidFill>
                  <a:srgbClr val="252525"/>
                </a:solidFill>
                <a:latin typeface="Arial" panose="020B0604020202020204" pitchFamily="34" charset="0"/>
              </a:rPr>
              <a:t> –</a:t>
            </a:r>
            <a:r>
              <a:rPr lang="en-US" sz="1600" dirty="0">
                <a:solidFill>
                  <a:srgbClr val="252525"/>
                </a:solidFill>
                <a:latin typeface="Arial" panose="020B0604020202020204" pitchFamily="34" charset="0"/>
              </a:rPr>
              <a:t> 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міжнародна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платформа, де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дітям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початкової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школи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пропонується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вивчати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математику в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інтерактивній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формі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Зареєструватися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можна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тут.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Учні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до 16.00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мають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можливість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у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повному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обсязі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проходити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заняття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після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16.00 і на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вихідних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діти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можуть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вирішувати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20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завдань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Щоб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користуватися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сервісом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без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обмежень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– доступна покупка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розширеного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аккаунта.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52525"/>
                </a:solidFill>
                <a:latin typeface="Arial" panose="020B0604020202020204" pitchFamily="34" charset="0"/>
              </a:rPr>
              <a:t>Чудо-юдо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 – для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дітей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дошкільного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та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молодшого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шкільного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віку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Сервіс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безкоштовний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і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надає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у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вільне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користування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безліч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матеріалів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для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скачування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, в тому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числі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й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авторські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розробки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викладачів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за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різними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напрямками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252525"/>
                </a:solidFill>
                <a:latin typeface="Arial" panose="020B0604020202020204" pitchFamily="34" charset="0"/>
              </a:rPr>
              <a:t>Ляльки-</a:t>
            </a:r>
            <a:r>
              <a:rPr lang="ru-RU" sz="1600" b="1" dirty="0" err="1">
                <a:solidFill>
                  <a:srgbClr val="252525"/>
                </a:solidFill>
                <a:latin typeface="Arial" panose="020B0604020202020204" pitchFamily="34" charset="0"/>
              </a:rPr>
              <a:t>развивалки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 –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це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дитячий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розвиваючий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/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навчальний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/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розважальний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Youtube</a:t>
            </a:r>
            <a:r>
              <a:rPr lang="en-US" sz="1600" dirty="0">
                <a:solidFill>
                  <a:srgbClr val="252525"/>
                </a:solidFill>
                <a:latin typeface="Arial" panose="020B0604020202020204" pitchFamily="34" charset="0"/>
              </a:rPr>
              <a:t>-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канал, на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якому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розміщено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безліч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розвиваючих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відео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Використання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матеріалів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252525"/>
                </a:solidFill>
                <a:latin typeface="Arial" panose="020B0604020202020204" pitchFamily="34" charset="0"/>
              </a:rPr>
              <a:t>безкоштовне</a:t>
            </a:r>
            <a:r>
              <a:rPr lang="ru-RU" sz="1600" dirty="0">
                <a:solidFill>
                  <a:srgbClr val="252525"/>
                </a:solidFill>
                <a:latin typeface="Arial" panose="020B0604020202020204" pitchFamily="34" charset="0"/>
              </a:rPr>
              <a:t>.</a:t>
            </a:r>
          </a:p>
          <a:p>
            <a:endParaRPr lang="ru-RU" sz="1600" dirty="0">
              <a:solidFill>
                <a:srgbClr val="252525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Хмаринка</a:t>
            </a:r>
            <a:r>
              <a:rPr lang="ru-RU" dirty="0"/>
              <a:t>— </a:t>
            </a:r>
            <a:r>
              <a:rPr lang="ru-RU" dirty="0" err="1"/>
              <a:t>розважально-пізнавальний</a:t>
            </a:r>
            <a:r>
              <a:rPr lang="ru-RU" dirty="0"/>
              <a:t> </a:t>
            </a:r>
            <a:r>
              <a:rPr lang="ru-RU" dirty="0" err="1"/>
              <a:t>YouTube</a:t>
            </a:r>
            <a:r>
              <a:rPr lang="ru-RU" dirty="0"/>
              <a:t>-канал: </a:t>
            </a:r>
            <a:r>
              <a:rPr lang="ru-RU" dirty="0" err="1"/>
              <a:t>вивчення</a:t>
            </a:r>
            <a:r>
              <a:rPr lang="ru-RU" dirty="0"/>
              <a:t> цифр, </a:t>
            </a:r>
            <a:r>
              <a:rPr lang="ru-RU" dirty="0" err="1"/>
              <a:t>абетки</a:t>
            </a:r>
            <a:r>
              <a:rPr lang="ru-RU" dirty="0"/>
              <a:t>, </a:t>
            </a:r>
            <a:r>
              <a:rPr lang="ru-RU" dirty="0" err="1"/>
              <a:t>знайомство</a:t>
            </a:r>
            <a:r>
              <a:rPr lang="ru-RU" dirty="0"/>
              <a:t> з </a:t>
            </a:r>
            <a:r>
              <a:rPr lang="ru-RU" dirty="0" err="1"/>
              <a:t>навколишнім</a:t>
            </a:r>
            <a:r>
              <a:rPr lang="ru-RU" dirty="0"/>
              <a:t> </a:t>
            </a:r>
            <a:r>
              <a:rPr lang="ru-RU" dirty="0" err="1"/>
              <a:t>світом</a:t>
            </a:r>
            <a:r>
              <a:rPr lang="ru-RU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52525"/>
              </a:solidFill>
              <a:latin typeface="Arial" panose="020B0604020202020204" pitchFamily="34" charset="0"/>
            </a:endParaRPr>
          </a:p>
        </p:txBody>
      </p:sp>
      <p:pic>
        <p:nvPicPr>
          <p:cNvPr id="2052" name="Picture 4" descr="infofizmat">
            <a:extLst>
              <a:ext uri="{FF2B5EF4-FFF2-40B4-BE49-F238E27FC236}">
                <a16:creationId xmlns:a16="http://schemas.microsoft.com/office/drawing/2014/main" id="{A3A73BAB-27FC-4FCF-9954-581B7508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898" y="2134593"/>
            <a:ext cx="2560181" cy="203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1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795E01-26E5-484F-AF18-78A1E44C8BB7}"/>
              </a:ext>
            </a:extLst>
          </p:cNvPr>
          <p:cNvSpPr/>
          <p:nvPr/>
        </p:nvSpPr>
        <p:spPr>
          <a:xfrm>
            <a:off x="779227" y="571278"/>
            <a:ext cx="6858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Інструментами</a:t>
            </a:r>
            <a:r>
              <a:rPr lang="ru-RU" sz="2400" b="1" dirty="0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400" b="1" dirty="0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b="1" dirty="0" err="1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дистанційному</a:t>
            </a:r>
            <a:r>
              <a:rPr lang="ru-RU" sz="2400" b="1" dirty="0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2400" b="1" dirty="0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b="1" dirty="0">
                <a:solidFill>
                  <a:srgbClr val="2756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Електронна</a:t>
            </a: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пошта</a:t>
            </a: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 (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графіці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звуках,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відкритому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зашифрованому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 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найпоширеніша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Модератор форуму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дискусію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стимулюючи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питаннями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повідомленнями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новою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цікавою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один великий.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оперативного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через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Є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аудіо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відеочат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чат.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чат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спілкуватися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голосу,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за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дистанційною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є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моментом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 в </a:t>
            </a: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проводиться 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і в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час. Для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якісного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відеоконференції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розсилка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списком.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Відеоконференція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«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віддалених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коли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вихованці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часу.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одного.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форум, де право на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автор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публікацію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блозі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прокоментувати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розміщений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1400" b="1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 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Viber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канали,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чати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проблем, </a:t>
            </a:r>
            <a:r>
              <a:rPr lang="ru-RU" sz="1400" dirty="0" err="1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400" dirty="0">
                <a:solidFill>
                  <a:srgbClr val="2121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0" i="0" dirty="0">
              <a:solidFill>
                <a:srgbClr val="2121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33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145D3DE-AD13-4203-99B8-721266F29546}"/>
              </a:ext>
            </a:extLst>
          </p:cNvPr>
          <p:cNvSpPr/>
          <p:nvPr/>
        </p:nvSpPr>
        <p:spPr>
          <a:xfrm>
            <a:off x="155050" y="2083242"/>
            <a:ext cx="4902559" cy="42618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4763265-F536-4DF8-A71B-EBF29CCAE52A}"/>
              </a:ext>
            </a:extLst>
          </p:cNvPr>
          <p:cNvSpPr/>
          <p:nvPr/>
        </p:nvSpPr>
        <p:spPr>
          <a:xfrm>
            <a:off x="155050" y="78867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solidFill>
                  <a:srgbClr val="212121"/>
                </a:solidFill>
                <a:latin typeface="Arial" panose="020B0604020202020204" pitchFamily="34" charset="0"/>
              </a:rPr>
              <a:t>Найзручнішим</a:t>
            </a:r>
            <a:r>
              <a:rPr lang="ru-RU" dirty="0">
                <a:solidFill>
                  <a:srgbClr val="212121"/>
                </a:solidFill>
                <a:latin typeface="Arial" panose="020B0604020202020204" pitchFamily="34" charset="0"/>
              </a:rPr>
              <a:t> для </a:t>
            </a:r>
            <a:r>
              <a:rPr lang="ru-RU" dirty="0" err="1">
                <a:solidFill>
                  <a:srgbClr val="212121"/>
                </a:solidFill>
                <a:latin typeface="Arial" panose="020B0604020202020204" pitchFamily="34" charset="0"/>
              </a:rPr>
              <a:t>проведення</a:t>
            </a:r>
            <a:r>
              <a:rPr lang="ru-RU" dirty="0">
                <a:solidFill>
                  <a:srgbClr val="212121"/>
                </a:solidFill>
                <a:latin typeface="Arial" panose="020B0604020202020204" pitchFamily="34" charset="0"/>
              </a:rPr>
              <a:t> занять у </a:t>
            </a:r>
            <a:r>
              <a:rPr lang="ru-RU" dirty="0" err="1">
                <a:solidFill>
                  <a:srgbClr val="212121"/>
                </a:solidFill>
                <a:latin typeface="Arial" panose="020B0604020202020204" pitchFamily="34" charset="0"/>
              </a:rPr>
              <a:t>форматі</a:t>
            </a:r>
            <a:r>
              <a:rPr lang="ru-RU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12121"/>
                </a:solidFill>
                <a:latin typeface="Arial" panose="020B0604020202020204" pitchFamily="34" charset="0"/>
              </a:rPr>
              <a:t>відеоконференцій</a:t>
            </a:r>
            <a:r>
              <a:rPr lang="ru-RU" dirty="0">
                <a:solidFill>
                  <a:srgbClr val="212121"/>
                </a:solidFill>
                <a:latin typeface="Arial" panose="020B0604020202020204" pitchFamily="34" charset="0"/>
              </a:rPr>
              <a:t> є платформа </a:t>
            </a:r>
            <a:r>
              <a:rPr lang="ru-RU" b="1" dirty="0" err="1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Zoom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6E76BD-7054-430A-AA61-AEF68E4B61EE}"/>
              </a:ext>
            </a:extLst>
          </p:cNvPr>
          <p:cNvSpPr/>
          <p:nvPr/>
        </p:nvSpPr>
        <p:spPr>
          <a:xfrm>
            <a:off x="2286000" y="-21815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b="0" i="0" dirty="0">
              <a:solidFill>
                <a:srgbClr val="21212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187A3F-C616-4185-AFB0-356B019CF809}"/>
              </a:ext>
            </a:extLst>
          </p:cNvPr>
          <p:cNvSpPr/>
          <p:nvPr/>
        </p:nvSpPr>
        <p:spPr>
          <a:xfrm>
            <a:off x="432766" y="2252371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Переваги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Відмінний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зв'язок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Відео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та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аудіо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зв'язок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з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кожним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учасником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У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Організатора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є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можливість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вимикати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і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включати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мікрофон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а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також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вимикати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відео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і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запитувати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включення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відео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у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всіх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учасників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увійти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в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конференцію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як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учасник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з правами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тільки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для перегляду.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ділитися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екраном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(</a:t>
            </a:r>
            <a:r>
              <a:rPr lang="en-US" sz="1200" dirty="0">
                <a:solidFill>
                  <a:srgbClr val="212121"/>
                </a:solidFill>
                <a:latin typeface="Arial" panose="020B0604020202020204" pitchFamily="34" charset="0"/>
              </a:rPr>
              <a:t>screensharing)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вже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зі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звуком.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Демонстрацію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екрану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поставити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на паузу.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Більш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того,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ділитись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не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всім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екраном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а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тільки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окремими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додатками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наприклад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включити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демонстрацію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браузера.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В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налаштуваннях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надати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всім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учасникам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можливість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ділитися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екраном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або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включити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обмеження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щоб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робити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це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міг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тільки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організатор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В платформу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вбудована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інтерактивна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дошка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легко і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швидко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перемикатися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з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демонстрації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екрану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 на </a:t>
            </a:r>
            <a:r>
              <a:rPr lang="ru-RU" sz="1200" dirty="0" err="1">
                <a:solidFill>
                  <a:srgbClr val="212121"/>
                </a:solidFill>
                <a:latin typeface="Arial" panose="020B0604020202020204" pitchFamily="34" charset="0"/>
              </a:rPr>
              <a:t>дошку</a:t>
            </a:r>
            <a:r>
              <a:rPr lang="ru-RU" sz="1200" dirty="0">
                <a:solidFill>
                  <a:srgbClr val="212121"/>
                </a:solidFill>
                <a:latin typeface="Arial" panose="020B0604020202020204" pitchFamily="34" charset="0"/>
              </a:rPr>
              <a:t>.)</a:t>
            </a:r>
          </a:p>
        </p:txBody>
      </p:sp>
      <p:pic>
        <p:nvPicPr>
          <p:cNvPr id="3074" name="Picture 2" descr="Як працювати й поводитися в Zoom: поради для учнів і вчителів – «Центр  професійного розвитку педагогічних працівників»">
            <a:extLst>
              <a:ext uri="{FF2B5EF4-FFF2-40B4-BE49-F238E27FC236}">
                <a16:creationId xmlns:a16="http://schemas.microsoft.com/office/drawing/2014/main" id="{677C5F6D-6358-4743-B6F3-29179D01E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3" y="1385640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60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B4F7307-ED55-4539-A25B-4614B4BAF7EA}"/>
              </a:ext>
            </a:extLst>
          </p:cNvPr>
          <p:cNvSpPr/>
          <p:nvPr/>
        </p:nvSpPr>
        <p:spPr>
          <a:xfrm>
            <a:off x="822960" y="978262"/>
            <a:ext cx="74980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Для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дієвої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організації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дистанційного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навчання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пропонуємо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275682"/>
                </a:solidFill>
                <a:latin typeface="Arial" panose="020B0604020202020204" pitchFamily="34" charset="0"/>
              </a:rPr>
              <a:t>наступний</a:t>
            </a:r>
            <a:r>
              <a:rPr lang="ru-RU" sz="2400" b="1" dirty="0">
                <a:solidFill>
                  <a:srgbClr val="275682"/>
                </a:solidFill>
                <a:latin typeface="Arial" panose="020B0604020202020204" pitchFamily="34" charset="0"/>
              </a:rPr>
              <a:t> алгоритм:</a:t>
            </a:r>
          </a:p>
          <a:p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1.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Сплануйте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роботу. 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Для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цього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визначте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навчальний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кінцевий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результат,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якого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хочете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отримати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від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малюків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Поставте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собі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три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запитання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: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Чому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я хочу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навчити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дітей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? Яким чином вони досягнуть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бажаних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результатів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? Яким чином я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зможу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допомогти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їм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досягнути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бажаних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результатів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?</a:t>
            </a:r>
          </a:p>
          <a:p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2.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Створіть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навчальні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матеріали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. 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Організувати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навчальну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діяльність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вихованців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дистанційно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–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це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надати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допомогу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самостійно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розібратися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із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тим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чого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вони не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знають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і не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вміють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 Для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цього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у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малюка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повинні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бути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навчальні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матеріали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та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завдання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посильні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для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його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вікової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групи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 До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навчальних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матеріалів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додавайте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інструкції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з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використання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зазначайте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час на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виконання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рекомендації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та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підказки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Також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на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допомогу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батькам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можна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розміщувати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мультимедійні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матеріали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–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презентації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відеоролики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посилання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які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допоможуть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у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вивченні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зазначеної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теми.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Необхідно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надати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батькам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перелік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інтернет-джерел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які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сприятимуть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легшому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засвоєнню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матеріалу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3.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Враховуйте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що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не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всі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вихованці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однаково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активно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можуть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бути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залучені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до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освітньої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діяльності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 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Потрібен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індивідуальний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підхід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це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спрощує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етап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підготовки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завдань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й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дозволяє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розкрити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творчий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потенціал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малюків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4. Продумайте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отримання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зворотнього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212121"/>
                </a:solidFill>
                <a:latin typeface="Arial" panose="020B0604020202020204" pitchFamily="34" charset="0"/>
              </a:rPr>
              <a:t>зв’язку</a:t>
            </a:r>
            <a:r>
              <a:rPr lang="ru-RU" sz="1400" b="1" dirty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 Для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отримання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зворотнього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зв’язку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радимо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використовувати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електронну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пошту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, онлайн-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сервіси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(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наприклад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освітню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 платформу </a:t>
            </a:r>
            <a:r>
              <a:rPr lang="en-US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Youtube</a:t>
            </a:r>
            <a:r>
              <a:rPr lang="en-US" sz="1400" dirty="0">
                <a:solidFill>
                  <a:srgbClr val="212121"/>
                </a:solidFill>
                <a:latin typeface="Arial" panose="020B0604020202020204" pitchFamily="34" charset="0"/>
              </a:rPr>
              <a:t>, Viber, Skype, </a:t>
            </a:r>
            <a:r>
              <a:rPr lang="en-US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Whats</a:t>
            </a:r>
            <a:r>
              <a:rPr lang="en-US" sz="1400" dirty="0">
                <a:solidFill>
                  <a:srgbClr val="212121"/>
                </a:solidFill>
                <a:latin typeface="Arial" panose="020B0604020202020204" pitchFamily="34" charset="0"/>
              </a:rPr>
              <a:t> App, 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Те</a:t>
            </a:r>
            <a:r>
              <a:rPr lang="en-US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legram</a:t>
            </a:r>
            <a:r>
              <a:rPr lang="en-US" sz="1400" dirty="0">
                <a:solidFill>
                  <a:srgbClr val="212121"/>
                </a:solidFill>
                <a:latin typeface="Arial" panose="020B0604020202020204" pitchFamily="34" charset="0"/>
              </a:rPr>
              <a:t> , ZOOM, </a:t>
            </a:r>
            <a:r>
              <a:rPr lang="ru-RU" sz="1400" dirty="0" err="1">
                <a:solidFill>
                  <a:srgbClr val="212121"/>
                </a:solidFill>
                <a:latin typeface="Arial" panose="020B0604020202020204" pitchFamily="34" charset="0"/>
              </a:rPr>
              <a:t>тощо</a:t>
            </a:r>
            <a:r>
              <a:rPr lang="ru-RU" sz="1400" dirty="0">
                <a:solidFill>
                  <a:srgbClr val="212121"/>
                </a:solidFill>
                <a:latin typeface="Arial" panose="020B0604020202020204" pitchFamily="34" charset="0"/>
              </a:rPr>
              <a:t>).</a:t>
            </a:r>
            <a:endParaRPr lang="ru-RU" sz="1400" b="0" i="0" dirty="0">
              <a:solidFill>
                <a:srgbClr val="21212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12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349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Організація онлайн навчання в ЗДО</vt:lpstr>
      <vt:lpstr>Дистанційна освіта для дошкільнят У ситуації, в якій сьогодні опинилася Україна і весь світ, стає питання організації освітнього процесу в умовах карантину та війни. В школах це питання вирішується за допомогою дистанційного навчання. Чи потрібна така робота в закладах дошкільної освіти? Чи можливо організувати таку роботу в закладах дошкільної освіти? </vt:lpstr>
      <vt:lpstr>Організація дистанційного навчання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Рыбалко Саша</cp:lastModifiedBy>
  <cp:revision>7</cp:revision>
  <dcterms:created xsi:type="dcterms:W3CDTF">2019-08-22T12:40:32Z</dcterms:created>
  <dcterms:modified xsi:type="dcterms:W3CDTF">2022-10-16T18:03:43Z</dcterms:modified>
</cp:coreProperties>
</file>