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7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7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81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42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377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8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547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09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1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29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2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3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1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1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5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FEF2-3475-471C-B351-DFA9549F70AD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889C32-49B1-4562-A049-4C4A7152D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1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iki.kubg.edu.ua/%D0%A4%D0%B0%D0%B9%D0%BB:VP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результатів практики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uk-UA" dirty="0" smtClean="0"/>
              <a:t>Роботу виконала</a:t>
            </a:r>
          </a:p>
          <a:p>
            <a:r>
              <a:rPr lang="uk-UA" dirty="0" smtClean="0"/>
              <a:t>Студентка групи Пом-2-17-2.0з</a:t>
            </a:r>
          </a:p>
          <a:p>
            <a:r>
              <a:rPr lang="uk-UA" dirty="0" smtClean="0"/>
              <a:t>Данько (</a:t>
            </a:r>
            <a:r>
              <a:rPr lang="uk-UA" dirty="0" err="1" smtClean="0"/>
              <a:t>Утченко</a:t>
            </a:r>
            <a:r>
              <a:rPr lang="uk-UA" dirty="0" smtClean="0"/>
              <a:t>) Ольга Володимирівна</a:t>
            </a:r>
          </a:p>
          <a:p>
            <a:r>
              <a:rPr lang="uk-UA" dirty="0" smtClean="0"/>
              <a:t>Керівник практики</a:t>
            </a:r>
          </a:p>
          <a:p>
            <a:r>
              <a:rPr lang="uk-UA" dirty="0" smtClean="0"/>
              <a:t>Василенко Світлана Василівна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587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База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9789"/>
            <a:ext cx="8067655" cy="461157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База для </a:t>
            </a:r>
            <a:r>
              <a:rPr lang="ru-RU" b="1" dirty="0" err="1"/>
              <a:t>проведення</a:t>
            </a:r>
            <a:r>
              <a:rPr lang="ru-RU" b="1" dirty="0"/>
              <a:t> практики:</a:t>
            </a:r>
            <a:r>
              <a:rPr lang="ru-RU" dirty="0"/>
              <a:t> Романо-</a:t>
            </a:r>
            <a:r>
              <a:rPr lang="ru-RU" dirty="0" err="1"/>
              <a:t>германська</a:t>
            </a:r>
            <a:r>
              <a:rPr lang="ru-RU" dirty="0"/>
              <a:t> </a:t>
            </a:r>
            <a:r>
              <a:rPr lang="ru-RU" dirty="0" err="1"/>
              <a:t>гімназія</a:t>
            </a:r>
            <a:r>
              <a:rPr lang="ru-RU" dirty="0"/>
              <a:t> №123 (м. </a:t>
            </a:r>
            <a:r>
              <a:rPr lang="ru-RU" dirty="0" err="1"/>
              <a:t>Київ</a:t>
            </a:r>
            <a:r>
              <a:rPr lang="ru-RU" dirty="0"/>
              <a:t>, </a:t>
            </a:r>
            <a:r>
              <a:rPr lang="ru-RU" dirty="0" err="1"/>
              <a:t>Подільський</a:t>
            </a:r>
            <a:r>
              <a:rPr lang="ru-RU" dirty="0"/>
              <a:t> район, </a:t>
            </a:r>
            <a:r>
              <a:rPr lang="ru-RU" dirty="0" err="1"/>
              <a:t>вул.Копилівська</a:t>
            </a:r>
            <a:r>
              <a:rPr lang="ru-RU" dirty="0"/>
              <a:t> 23). </a:t>
            </a:r>
            <a:endParaRPr lang="ru-RU" dirty="0" smtClean="0"/>
          </a:p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№123 </a:t>
            </a:r>
            <a:r>
              <a:rPr lang="ru-RU" dirty="0" err="1"/>
              <a:t>починається</a:t>
            </a:r>
            <a:r>
              <a:rPr lang="ru-RU" dirty="0"/>
              <a:t> 1 </a:t>
            </a:r>
            <a:r>
              <a:rPr lang="ru-RU" dirty="0" err="1"/>
              <a:t>вересня</a:t>
            </a:r>
            <a:r>
              <a:rPr lang="ru-RU" dirty="0"/>
              <a:t> 1935 року, </a:t>
            </a:r>
            <a:r>
              <a:rPr lang="ru-RU" dirty="0" err="1"/>
              <a:t>саме</a:t>
            </a:r>
            <a:r>
              <a:rPr lang="ru-RU" dirty="0"/>
              <a:t> того дня вона </a:t>
            </a:r>
            <a:r>
              <a:rPr lang="ru-RU" dirty="0" err="1"/>
              <a:t>прийняла</a:t>
            </a:r>
            <a:r>
              <a:rPr lang="ru-RU" dirty="0"/>
              <a:t> перших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школа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жіночою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вона стала </a:t>
            </a:r>
            <a:r>
              <a:rPr lang="ru-RU" dirty="0" err="1"/>
              <a:t>змішаною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не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довелося</a:t>
            </a:r>
            <a:r>
              <a:rPr lang="ru-RU" dirty="0"/>
              <a:t> </a:t>
            </a:r>
            <a:r>
              <a:rPr lang="ru-RU" dirty="0" err="1"/>
              <a:t>вчитись</a:t>
            </a:r>
            <a:r>
              <a:rPr lang="ru-RU" dirty="0"/>
              <a:t> першим </a:t>
            </a:r>
            <a:r>
              <a:rPr lang="ru-RU" dirty="0" err="1"/>
              <a:t>учням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в 1941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почалась</a:t>
            </a:r>
            <a:r>
              <a:rPr lang="ru-RU" dirty="0"/>
              <a:t> Велика </a:t>
            </a:r>
            <a:r>
              <a:rPr lang="ru-RU" dirty="0" err="1"/>
              <a:t>Вітчизняна</a:t>
            </a:r>
            <a:r>
              <a:rPr lang="ru-RU" dirty="0"/>
              <a:t> </a:t>
            </a:r>
            <a:r>
              <a:rPr lang="ru-RU" dirty="0" err="1"/>
              <a:t>війна</a:t>
            </a:r>
            <a:r>
              <a:rPr lang="ru-RU" dirty="0"/>
              <a:t>. У </a:t>
            </a:r>
            <a:r>
              <a:rPr lang="ru-RU" dirty="0" err="1"/>
              <a:t>приміщені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.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спортивній</a:t>
            </a:r>
            <a:r>
              <a:rPr lang="ru-RU" dirty="0"/>
              <a:t> </a:t>
            </a:r>
            <a:r>
              <a:rPr lang="ru-RU" dirty="0" err="1"/>
              <a:t>залі</a:t>
            </a:r>
            <a:r>
              <a:rPr lang="ru-RU" dirty="0"/>
              <a:t> у </a:t>
            </a:r>
            <a:r>
              <a:rPr lang="ru-RU" dirty="0" err="1"/>
              <a:t>німців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стайня</a:t>
            </a:r>
            <a:r>
              <a:rPr lang="ru-RU" dirty="0"/>
              <a:t>. </a:t>
            </a:r>
            <a:r>
              <a:rPr lang="ru-RU" dirty="0" err="1"/>
              <a:t>Відтоді</a:t>
            </a:r>
            <a:r>
              <a:rPr lang="ru-RU" dirty="0"/>
              <a:t>, як школа одержала у 2001 </a:t>
            </a:r>
            <a:r>
              <a:rPr lang="ru-RU" dirty="0" err="1"/>
              <a:t>році</a:t>
            </a:r>
            <a:r>
              <a:rPr lang="ru-RU" dirty="0"/>
              <a:t> статус </a:t>
            </a:r>
            <a:r>
              <a:rPr lang="ru-RU" dirty="0" err="1"/>
              <a:t>спеціалізованої</a:t>
            </a:r>
            <a:r>
              <a:rPr lang="ru-RU" dirty="0"/>
              <a:t> з </a:t>
            </a:r>
            <a:r>
              <a:rPr lang="ru-RU" dirty="0" err="1"/>
              <a:t>поглибленим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колектив</a:t>
            </a:r>
            <a:r>
              <a:rPr lang="ru-RU" dirty="0"/>
              <a:t> почав </a:t>
            </a:r>
            <a:r>
              <a:rPr lang="ru-RU" dirty="0" err="1"/>
              <a:t>співпрацювати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школами </a:t>
            </a:r>
            <a:r>
              <a:rPr lang="ru-RU" dirty="0" err="1"/>
              <a:t>Німеччини</a:t>
            </a:r>
            <a:r>
              <a:rPr lang="ru-RU" dirty="0"/>
              <a:t>. </a:t>
            </a:r>
            <a:r>
              <a:rPr lang="ru-RU" dirty="0" err="1"/>
              <a:t>Згодом</a:t>
            </a:r>
            <a:r>
              <a:rPr lang="ru-RU" dirty="0"/>
              <a:t> (у 2006 </a:t>
            </a:r>
            <a:r>
              <a:rPr lang="ru-RU" dirty="0" err="1"/>
              <a:t>році</a:t>
            </a:r>
            <a:r>
              <a:rPr lang="ru-RU" dirty="0"/>
              <a:t>) школа одержала статус Романо-</a:t>
            </a:r>
            <a:r>
              <a:rPr lang="ru-RU" dirty="0" err="1"/>
              <a:t>германської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закріпило</a:t>
            </a:r>
            <a:r>
              <a:rPr lang="ru-RU" dirty="0"/>
              <a:t> </a:t>
            </a:r>
            <a:r>
              <a:rPr lang="ru-RU" dirty="0" err="1"/>
              <a:t>співпрацю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школами </a:t>
            </a:r>
            <a:r>
              <a:rPr lang="ru-RU" dirty="0" err="1"/>
              <a:t>Німеччини</a:t>
            </a:r>
            <a:r>
              <a:rPr lang="ru-RU" dirty="0"/>
              <a:t>. </a:t>
            </a:r>
          </a:p>
          <a:p>
            <a:r>
              <a:rPr lang="ru-RU" b="1" dirty="0" err="1"/>
              <a:t>Контакти</a:t>
            </a:r>
            <a:r>
              <a:rPr lang="ru-RU" b="1" dirty="0"/>
              <a:t>: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smtClean="0"/>
              <a:t>	Романо </a:t>
            </a:r>
            <a:r>
              <a:rPr lang="ru-RU" dirty="0"/>
              <a:t>- </a:t>
            </a:r>
            <a:r>
              <a:rPr lang="ru-RU" dirty="0" err="1"/>
              <a:t>германська</a:t>
            </a:r>
            <a:r>
              <a:rPr lang="ru-RU" dirty="0"/>
              <a:t> </a:t>
            </a:r>
            <a:r>
              <a:rPr lang="ru-RU" dirty="0" err="1"/>
              <a:t>гімназія</a:t>
            </a:r>
            <a:r>
              <a:rPr lang="ru-RU" dirty="0"/>
              <a:t> № 123 </a:t>
            </a:r>
            <a:r>
              <a:rPr lang="ru-RU" dirty="0" err="1"/>
              <a:t>Подільського</a:t>
            </a:r>
            <a:r>
              <a:rPr lang="ru-RU" dirty="0"/>
              <a:t> району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 </a:t>
            </a:r>
            <a:r>
              <a:rPr lang="ru-RU" dirty="0" smtClean="0"/>
              <a:t>	04073 	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/>
              <a:t>Київ</a:t>
            </a:r>
            <a:r>
              <a:rPr lang="ru-RU" dirty="0"/>
              <a:t> - 73, </a:t>
            </a:r>
            <a:r>
              <a:rPr lang="ru-RU" dirty="0" err="1"/>
              <a:t>Вулиця</a:t>
            </a:r>
            <a:r>
              <a:rPr lang="ru-RU" dirty="0"/>
              <a:t> </a:t>
            </a:r>
            <a:r>
              <a:rPr lang="ru-RU" dirty="0" err="1"/>
              <a:t>Копилівська</a:t>
            </a:r>
            <a:r>
              <a:rPr lang="ru-RU" dirty="0"/>
              <a:t>, 23 Телефон: (044) 468 - 13 </a:t>
            </a:r>
            <a:r>
              <a:rPr lang="ru-RU" dirty="0" smtClean="0"/>
              <a:t>	- </a:t>
            </a:r>
            <a:r>
              <a:rPr lang="ru-RU" dirty="0"/>
              <a:t>06; 468 - 23 </a:t>
            </a:r>
            <a:r>
              <a:rPr lang="ru-RU"/>
              <a:t>- </a:t>
            </a:r>
            <a:r>
              <a:rPr lang="ru-RU" smtClean="0"/>
              <a:t>48     </a:t>
            </a:r>
            <a:r>
              <a:rPr lang="en-US" dirty="0" smtClean="0"/>
              <a:t>e-mail:</a:t>
            </a:r>
            <a:r>
              <a:rPr lang="uk-UA" dirty="0" smtClean="0"/>
              <a:t> </a:t>
            </a:r>
            <a:r>
              <a:rPr lang="en-US" dirty="0" smtClean="0"/>
              <a:t>guten_tag@ukr.net </a:t>
            </a:r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439" y="1270000"/>
            <a:ext cx="3257329" cy="17826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166" y="3312159"/>
            <a:ext cx="2490425" cy="261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7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Адміністрація навчального закладу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1105"/>
            <a:ext cx="8882302" cy="4470257"/>
          </a:xfrm>
        </p:spPr>
        <p:txBody>
          <a:bodyPr>
            <a:normAutofit/>
          </a:bodyPr>
          <a:lstStyle/>
          <a:p>
            <a:r>
              <a:rPr lang="ru-RU" b="1" dirty="0"/>
              <a:t>Директор</a:t>
            </a:r>
            <a:r>
              <a:rPr lang="ru-RU" dirty="0"/>
              <a:t> – </a:t>
            </a:r>
            <a:r>
              <a:rPr lang="ru-RU" i="1" dirty="0" err="1"/>
              <a:t>Конончук</a:t>
            </a:r>
            <a:r>
              <a:rPr lang="ru-RU" i="1" dirty="0"/>
              <a:t> Володимир Петрович</a:t>
            </a:r>
            <a:r>
              <a:rPr lang="ru-RU" dirty="0"/>
              <a:t> учитель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та </a:t>
            </a:r>
            <a:r>
              <a:rPr lang="ru-RU" dirty="0" err="1"/>
              <a:t>літератури</a:t>
            </a:r>
            <a:r>
              <a:rPr lang="ru-RU" dirty="0"/>
              <a:t>;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; учитель-методист </a:t>
            </a:r>
            <a:endParaRPr lang="ru-RU" dirty="0" smtClean="0"/>
          </a:p>
          <a:p>
            <a:r>
              <a:rPr lang="ru-RU" b="1" dirty="0"/>
              <a:t>Заступник директора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навчально-виховної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dirty="0"/>
              <a:t> – </a:t>
            </a:r>
            <a:r>
              <a:rPr lang="ru-RU" i="1" dirty="0" err="1"/>
              <a:t>Вітрук</a:t>
            </a:r>
            <a:r>
              <a:rPr lang="ru-RU" i="1" dirty="0"/>
              <a:t> </a:t>
            </a:r>
            <a:r>
              <a:rPr lang="ru-RU" i="1" dirty="0" err="1"/>
              <a:t>Віра</a:t>
            </a:r>
            <a:r>
              <a:rPr lang="ru-RU" i="1" dirty="0"/>
              <a:t> </a:t>
            </a:r>
            <a:r>
              <a:rPr lang="ru-RU" i="1" dirty="0" err="1"/>
              <a:t>Федорівна</a:t>
            </a:r>
            <a:r>
              <a:rPr lang="ru-RU" dirty="0"/>
              <a:t> учитель математики;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; учитель-методист </a:t>
            </a:r>
          </a:p>
          <a:p>
            <a:r>
              <a:rPr lang="ru-RU" b="1" dirty="0"/>
              <a:t>Заступник директора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іноземних</a:t>
            </a:r>
            <a:r>
              <a:rPr lang="ru-RU" b="1" dirty="0"/>
              <a:t> </a:t>
            </a:r>
            <a:r>
              <a:rPr lang="ru-RU" b="1" dirty="0" err="1"/>
              <a:t>мов</a:t>
            </a:r>
            <a:r>
              <a:rPr lang="ru-RU" dirty="0"/>
              <a:t> – </a:t>
            </a:r>
            <a:r>
              <a:rPr lang="ru-RU" i="1" dirty="0"/>
              <a:t>Логвиненко Оксана Володимирівна</a:t>
            </a:r>
            <a:r>
              <a:rPr lang="ru-RU" dirty="0"/>
              <a:t> учитель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;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 </a:t>
            </a:r>
          </a:p>
          <a:p>
            <a:r>
              <a:rPr lang="ru-RU" b="1" dirty="0"/>
              <a:t>Заступник директора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навчально-виховної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(початкова школа)</a:t>
            </a:r>
            <a:r>
              <a:rPr lang="ru-RU" dirty="0"/>
              <a:t> – </a:t>
            </a:r>
            <a:r>
              <a:rPr lang="ru-RU" i="1" dirty="0"/>
              <a:t>Клименко </a:t>
            </a:r>
            <a:r>
              <a:rPr lang="ru-RU" i="1" dirty="0" err="1"/>
              <a:t>Ілона</a:t>
            </a:r>
            <a:r>
              <a:rPr lang="ru-RU" i="1" dirty="0"/>
              <a:t> </a:t>
            </a:r>
            <a:r>
              <a:rPr lang="ru-RU" i="1" dirty="0" err="1"/>
              <a:t>Григорівна</a:t>
            </a:r>
            <a:r>
              <a:rPr lang="ru-RU" dirty="0"/>
              <a:t> учитель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;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; старший учитель </a:t>
            </a:r>
          </a:p>
          <a:p>
            <a:r>
              <a:rPr lang="ru-RU" b="1" dirty="0"/>
              <a:t>Заступник директора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виховної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dirty="0"/>
              <a:t> – </a:t>
            </a:r>
            <a:r>
              <a:rPr lang="ru-RU" i="1" dirty="0" err="1"/>
              <a:t>Різниченко</a:t>
            </a:r>
            <a:r>
              <a:rPr lang="ru-RU" i="1" dirty="0"/>
              <a:t> </a:t>
            </a:r>
            <a:r>
              <a:rPr lang="ru-RU" i="1" dirty="0" err="1"/>
              <a:t>Олена</a:t>
            </a:r>
            <a:r>
              <a:rPr lang="ru-RU" i="1" dirty="0"/>
              <a:t> </a:t>
            </a:r>
            <a:r>
              <a:rPr lang="ru-RU" i="1" dirty="0" err="1"/>
              <a:t>Миколаївна</a:t>
            </a:r>
            <a:r>
              <a:rPr lang="ru-RU" dirty="0"/>
              <a:t> учитель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;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; старший учитель </a:t>
            </a:r>
          </a:p>
          <a:p>
            <a:r>
              <a:rPr lang="ru-RU" b="1" dirty="0"/>
              <a:t>Заступник директора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навчально-виховної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dirty="0"/>
              <a:t> – </a:t>
            </a:r>
            <a:r>
              <a:rPr lang="ru-RU" i="1" dirty="0"/>
              <a:t>Дзюба Анжела </a:t>
            </a:r>
            <a:r>
              <a:rPr lang="ru-RU" i="1" dirty="0" err="1"/>
              <a:t>Григорівна</a:t>
            </a:r>
            <a:r>
              <a:rPr lang="ru-RU" dirty="0"/>
              <a:t> учитель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;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; учитель-методист </a:t>
            </a:r>
          </a:p>
          <a:p>
            <a:endParaRPr lang="ru-RU" dirty="0"/>
          </a:p>
        </p:txBody>
      </p:sp>
      <p:pic>
        <p:nvPicPr>
          <p:cNvPr id="1026" name="Picture 2" descr="http://wiki.kubg.edu.ua/images/thumb/b/bd/VP.jpg/116px-V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11517313"/>
            <a:ext cx="11049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01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6539"/>
            <a:ext cx="8596668" cy="4644824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 </a:t>
            </a:r>
            <a:r>
              <a:rPr lang="ru-RU" dirty="0" err="1">
                <a:solidFill>
                  <a:schemeClr val="tx1"/>
                </a:solidFill>
              </a:rPr>
              <a:t>Завдання</a:t>
            </a:r>
            <a:r>
              <a:rPr lang="ru-RU" dirty="0">
                <a:solidFill>
                  <a:schemeClr val="tx1"/>
                </a:solidFill>
              </a:rPr>
              <a:t> 1 (</a:t>
            </a:r>
            <a:r>
              <a:rPr lang="ru-RU" dirty="0" err="1">
                <a:solidFill>
                  <a:schemeClr val="tx1"/>
                </a:solidFill>
              </a:rPr>
              <a:t>Моніторинг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впровадження</a:t>
            </a:r>
            <a:r>
              <a:rPr lang="ru-RU" dirty="0">
                <a:solidFill>
                  <a:schemeClr val="tx1"/>
                </a:solidFill>
              </a:rPr>
              <a:t> ІКТ в </a:t>
            </a:r>
            <a:r>
              <a:rPr lang="ru-RU" dirty="0" err="1">
                <a:solidFill>
                  <a:schemeClr val="tx1"/>
                </a:solidFill>
              </a:rPr>
              <a:t>освітній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установі</a:t>
            </a:r>
            <a:r>
              <a:rPr lang="ru-RU" dirty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1.1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політики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питань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впровадження</a:t>
            </a:r>
            <a:r>
              <a:rPr lang="ru-RU" dirty="0">
                <a:solidFill>
                  <a:schemeClr val="tx1"/>
                </a:solidFill>
              </a:rPr>
              <a:t> ІКТ. </a:t>
            </a:r>
            <a:r>
              <a:rPr lang="ru-RU" dirty="0" err="1">
                <a:solidFill>
                  <a:schemeClr val="tx1"/>
                </a:solidFill>
              </a:rPr>
              <a:t>Інтерв’ю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керівником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навчального</a:t>
            </a:r>
            <a:r>
              <a:rPr lang="ru-RU" dirty="0">
                <a:solidFill>
                  <a:schemeClr val="tx1"/>
                </a:solidFill>
              </a:rPr>
              <a:t> закладу та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заступниками.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1.2 ІК-</a:t>
            </a:r>
            <a:r>
              <a:rPr lang="ru-RU" dirty="0" err="1">
                <a:solidFill>
                  <a:schemeClr val="tx1"/>
                </a:solidFill>
              </a:rPr>
              <a:t>компетентності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науково-педагогічних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працівників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вчителів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вихователів</a:t>
            </a:r>
            <a:r>
              <a:rPr lang="ru-RU" dirty="0">
                <a:solidFill>
                  <a:schemeClr val="tx1"/>
                </a:solidFill>
              </a:rPr>
              <a:t> закладу. </a:t>
            </a:r>
            <a:r>
              <a:rPr lang="ru-RU" dirty="0" err="1">
                <a:solidFill>
                  <a:schemeClr val="tx1"/>
                </a:solidFill>
              </a:rPr>
              <a:t>Створення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анкети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Проведення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анкетування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результатів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анкетування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1.3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ІТ </a:t>
            </a:r>
            <a:r>
              <a:rPr lang="ru-RU" dirty="0" err="1">
                <a:solidFill>
                  <a:schemeClr val="tx1"/>
                </a:solidFill>
              </a:rPr>
              <a:t>інфраструктури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навчального</a:t>
            </a:r>
            <a:r>
              <a:rPr lang="ru-RU" dirty="0">
                <a:solidFill>
                  <a:schemeClr val="tx1"/>
                </a:solidFill>
              </a:rPr>
              <a:t> закладу (</a:t>
            </a:r>
            <a:r>
              <a:rPr lang="ru-RU" dirty="0" err="1">
                <a:solidFill>
                  <a:schemeClr val="tx1"/>
                </a:solidFill>
              </a:rPr>
              <a:t>апаратне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програмне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інформаційне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навчально-наукове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) </a:t>
            </a:r>
          </a:p>
          <a:p>
            <a:pPr lvl="2"/>
            <a:r>
              <a:rPr lang="ru-RU" dirty="0">
                <a:solidFill>
                  <a:schemeClr val="tx1"/>
                </a:solidFill>
              </a:rPr>
              <a:t>1.3.1 </a:t>
            </a:r>
            <a:r>
              <a:rPr lang="ru-RU" dirty="0" err="1">
                <a:solidFill>
                  <a:schemeClr val="tx1"/>
                </a:solidFill>
              </a:rPr>
              <a:t>Апаратне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ru-RU" dirty="0">
                <a:solidFill>
                  <a:schemeClr val="tx1"/>
                </a:solidFill>
              </a:rPr>
              <a:t>1.3.2 </a:t>
            </a:r>
            <a:r>
              <a:rPr lang="ru-RU" dirty="0" err="1">
                <a:solidFill>
                  <a:schemeClr val="tx1"/>
                </a:solidFill>
              </a:rPr>
              <a:t>Програмне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ru-RU" dirty="0">
                <a:solidFill>
                  <a:schemeClr val="tx1"/>
                </a:solidFill>
              </a:rPr>
              <a:t>1.3.3 </a:t>
            </a:r>
            <a:r>
              <a:rPr lang="ru-RU" dirty="0" err="1">
                <a:solidFill>
                  <a:schemeClr val="tx1"/>
                </a:solidFill>
              </a:rPr>
              <a:t>Інформаційне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ru-RU" dirty="0">
                <a:solidFill>
                  <a:schemeClr val="tx1"/>
                </a:solidFill>
              </a:rPr>
              <a:t>1.3.4 </a:t>
            </a:r>
            <a:r>
              <a:rPr lang="ru-RU" dirty="0" err="1">
                <a:solidFill>
                  <a:schemeClr val="tx1"/>
                </a:solidFill>
              </a:rPr>
              <a:t>Навчально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наукове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забезпечення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2 </a:t>
            </a:r>
            <a:r>
              <a:rPr lang="ru-RU" dirty="0" err="1">
                <a:solidFill>
                  <a:schemeClr val="tx1"/>
                </a:solidFill>
              </a:rPr>
              <a:t>Завдвння</a:t>
            </a:r>
            <a:r>
              <a:rPr lang="ru-RU" dirty="0">
                <a:solidFill>
                  <a:schemeClr val="tx1"/>
                </a:solidFill>
              </a:rPr>
              <a:t> 2 (Гугл- </a:t>
            </a:r>
            <a:r>
              <a:rPr lang="ru-RU" dirty="0" err="1">
                <a:solidFill>
                  <a:schemeClr val="tx1"/>
                </a:solidFill>
              </a:rPr>
              <a:t>календар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співробітників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3 </a:t>
            </a:r>
            <a:r>
              <a:rPr lang="ru-RU" dirty="0" err="1">
                <a:solidFill>
                  <a:schemeClr val="tx1"/>
                </a:solidFill>
              </a:rPr>
              <a:t>Завдвння</a:t>
            </a:r>
            <a:r>
              <a:rPr lang="ru-RU" dirty="0">
                <a:solidFill>
                  <a:schemeClr val="tx1"/>
                </a:solidFill>
              </a:rPr>
              <a:t> 3 (</a:t>
            </a:r>
            <a:r>
              <a:rPr lang="ru-RU" dirty="0" err="1">
                <a:solidFill>
                  <a:schemeClr val="tx1"/>
                </a:solidFill>
              </a:rPr>
              <a:t>Семінар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вихователів</a:t>
            </a:r>
            <a:r>
              <a:rPr lang="ru-RU" dirty="0">
                <a:solidFill>
                  <a:schemeClr val="tx1"/>
                </a:solidFill>
              </a:rPr>
              <a:t> ГПД та </a:t>
            </a:r>
            <a:r>
              <a:rPr lang="ru-RU" dirty="0" err="1">
                <a:solidFill>
                  <a:schemeClr val="tx1"/>
                </a:solidFill>
              </a:rPr>
              <a:t>вчителів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початкових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класів</a:t>
            </a:r>
            <a:r>
              <a:rPr lang="ru-RU" dirty="0">
                <a:solidFill>
                  <a:schemeClr val="tx1"/>
                </a:solidFill>
              </a:rPr>
              <a:t> на тему: "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 ІКТ в </a:t>
            </a:r>
            <a:r>
              <a:rPr lang="ru-RU" dirty="0" err="1">
                <a:solidFill>
                  <a:schemeClr val="tx1"/>
                </a:solidFill>
              </a:rPr>
              <a:t>освіті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4 </a:t>
            </a:r>
            <a:r>
              <a:rPr lang="ru-RU" dirty="0" err="1">
                <a:solidFill>
                  <a:schemeClr val="tx1"/>
                </a:solidFill>
              </a:rPr>
              <a:t>Завдвння</a:t>
            </a:r>
            <a:r>
              <a:rPr lang="ru-RU" dirty="0">
                <a:solidFill>
                  <a:schemeClr val="tx1"/>
                </a:solidFill>
              </a:rPr>
              <a:t> 4 (</a:t>
            </a:r>
            <a:r>
              <a:rPr lang="ru-RU" dirty="0" err="1">
                <a:solidFill>
                  <a:schemeClr val="tx1"/>
                </a:solidFill>
              </a:rPr>
              <a:t>Методичні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рекомендаці</a:t>
            </a:r>
            <a:r>
              <a:rPr lang="ru-RU" dirty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4.1 </a:t>
            </a:r>
            <a:r>
              <a:rPr lang="ru-RU" dirty="0" err="1">
                <a:solidFill>
                  <a:schemeClr val="tx1"/>
                </a:solidFill>
              </a:rPr>
              <a:t>Проектування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інформаційного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середовища</a:t>
            </a:r>
            <a:r>
              <a:rPr lang="ru-RU" dirty="0">
                <a:solidFill>
                  <a:schemeClr val="tx1"/>
                </a:solidFill>
              </a:rPr>
              <a:t> установи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4.2 </a:t>
            </a:r>
            <a:r>
              <a:rPr lang="ru-RU" dirty="0" err="1">
                <a:solidFill>
                  <a:schemeClr val="tx1"/>
                </a:solidFill>
              </a:rPr>
              <a:t>Модернізація</a:t>
            </a:r>
            <a:r>
              <a:rPr lang="ru-RU" dirty="0">
                <a:solidFill>
                  <a:schemeClr val="tx1"/>
                </a:solidFill>
              </a:rPr>
              <a:t> ІТ </a:t>
            </a:r>
            <a:r>
              <a:rPr lang="ru-RU" dirty="0" err="1">
                <a:solidFill>
                  <a:schemeClr val="tx1"/>
                </a:solidFill>
              </a:rPr>
              <a:t>інфраструктури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dirty="0">
                <a:solidFill>
                  <a:schemeClr val="tx1"/>
                </a:solidFill>
              </a:rPr>
              <a:t>4.3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ІК- </a:t>
            </a:r>
            <a:r>
              <a:rPr lang="ru-RU" dirty="0" err="1">
                <a:solidFill>
                  <a:schemeClr val="tx1"/>
                </a:solidFill>
              </a:rPr>
              <a:t>компетентності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співробітників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вчителів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вихователів</a:t>
            </a:r>
            <a:r>
              <a:rPr lang="ru-RU" dirty="0">
                <a:solidFill>
                  <a:schemeClr val="tx1"/>
                </a:solidFill>
              </a:rPr>
              <a:t> установи</a:t>
            </a:r>
          </a:p>
          <a:p>
            <a:r>
              <a:rPr lang="ru-RU" dirty="0">
                <a:solidFill>
                  <a:schemeClr val="tx1"/>
                </a:solidFill>
              </a:rPr>
              <a:t>5 </a:t>
            </a:r>
            <a:r>
              <a:rPr lang="ru-RU" dirty="0" err="1">
                <a:solidFill>
                  <a:schemeClr val="tx1"/>
                </a:solidFill>
              </a:rPr>
              <a:t>Завдвння</a:t>
            </a:r>
            <a:r>
              <a:rPr lang="ru-RU" dirty="0">
                <a:solidFill>
                  <a:schemeClr val="tx1"/>
                </a:solidFill>
              </a:rPr>
              <a:t> 5 (</a:t>
            </a:r>
            <a:r>
              <a:rPr lang="ru-RU" dirty="0" err="1">
                <a:solidFill>
                  <a:schemeClr val="tx1"/>
                </a:solidFill>
              </a:rPr>
              <a:t>Презентація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3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Проведено інтерв’ю з директором </a:t>
            </a:r>
            <a:r>
              <a:rPr lang="uk-UA" dirty="0" err="1" smtClean="0"/>
              <a:t>Романо</a:t>
            </a:r>
            <a:r>
              <a:rPr lang="uk-UA" dirty="0" smtClean="0"/>
              <a:t>-германської гімназії 123 </a:t>
            </a:r>
            <a:r>
              <a:rPr lang="uk-UA" dirty="0" err="1" smtClean="0"/>
              <a:t>Конончуком</a:t>
            </a:r>
            <a:r>
              <a:rPr lang="uk-UA" dirty="0" smtClean="0"/>
              <a:t> В. П.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4509808" cy="3880773"/>
          </a:xfrm>
        </p:spPr>
        <p:txBody>
          <a:bodyPr/>
          <a:lstStyle/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інтерв'ю</a:t>
            </a:r>
            <a:r>
              <a:rPr lang="ru-RU" dirty="0"/>
              <a:t> з директором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зроблені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ІКТ 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. </a:t>
            </a:r>
            <a:r>
              <a:rPr lang="ru-RU" dirty="0" err="1"/>
              <a:t>Впровадження</a:t>
            </a:r>
            <a:r>
              <a:rPr lang="ru-RU" dirty="0"/>
              <a:t> ІКТ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уроки </a:t>
            </a:r>
            <a:r>
              <a:rPr lang="ru-RU" dirty="0" err="1"/>
              <a:t>цікавими,та</a:t>
            </a:r>
            <a:r>
              <a:rPr lang="ru-RU" dirty="0"/>
              <a:t> </a:t>
            </a:r>
            <a:r>
              <a:rPr lang="ru-RU" dirty="0" err="1"/>
              <a:t>різноманітними</a:t>
            </a:r>
            <a:r>
              <a:rPr lang="ru-RU" dirty="0"/>
              <a:t>, а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батькам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на </a:t>
            </a:r>
            <a:r>
              <a:rPr lang="ru-RU" dirty="0" err="1"/>
              <a:t>відстані,спілкуватися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батькам та </a:t>
            </a:r>
            <a:r>
              <a:rPr lang="ru-RU" dirty="0" err="1"/>
              <a:t>вчителям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974" y="2160589"/>
            <a:ext cx="3381028" cy="349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9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48557" cy="1320800"/>
          </a:xfrm>
        </p:spPr>
        <p:txBody>
          <a:bodyPr>
            <a:normAutofit fontScale="90000"/>
          </a:bodyPr>
          <a:lstStyle/>
          <a:p>
            <a:r>
              <a:rPr lang="uk-UA" dirty="0"/>
              <a:t>Проаналізовано ІТ </a:t>
            </a:r>
            <a:r>
              <a:rPr lang="ru-RU" dirty="0" err="1"/>
              <a:t>нфраструктуру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(</a:t>
            </a:r>
            <a:r>
              <a:rPr lang="ru-RU" dirty="0" err="1"/>
              <a:t>апаратне</a:t>
            </a:r>
            <a:r>
              <a:rPr lang="ru-RU" dirty="0"/>
              <a:t>, </a:t>
            </a:r>
            <a:r>
              <a:rPr lang="ru-RU" dirty="0" err="1"/>
              <a:t>програмне</a:t>
            </a:r>
            <a:r>
              <a:rPr lang="ru-RU" dirty="0"/>
              <a:t>, </a:t>
            </a:r>
            <a:r>
              <a:rPr lang="ru-RU" dirty="0" err="1"/>
              <a:t>інформаційне</a:t>
            </a:r>
            <a:r>
              <a:rPr lang="ru-RU" dirty="0"/>
              <a:t>, </a:t>
            </a:r>
            <a:r>
              <a:rPr lang="ru-RU" dirty="0" err="1"/>
              <a:t>навчально-наукове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)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65" y="2636809"/>
            <a:ext cx="4318616" cy="32389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611" y="2636809"/>
            <a:ext cx="4308879" cy="323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41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Створено </a:t>
            </a:r>
            <a:r>
              <a:rPr lang="uk-UA" dirty="0" err="1" smtClean="0"/>
              <a:t>Гугл</a:t>
            </a:r>
            <a:r>
              <a:rPr lang="uk-UA" dirty="0" smtClean="0"/>
              <a:t>-календар для вчителів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77" y="1270000"/>
            <a:ext cx="7884775" cy="5340704"/>
          </a:xfrm>
        </p:spPr>
      </p:pic>
    </p:spTree>
    <p:extLst>
      <p:ext uri="{BB962C8B-B14F-4D97-AF65-F5344CB8AC3E}">
        <p14:creationId xmlns:p14="http://schemas.microsoft.com/office/powerpoint/2010/main" val="78033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Проведено семінар для вчителів з теми </a:t>
            </a:r>
            <a:r>
              <a:rPr lang="en-US" dirty="0" smtClean="0"/>
              <a:t>“</a:t>
            </a:r>
            <a:r>
              <a:rPr lang="ru-RU" dirty="0" err="1" smtClean="0"/>
              <a:t>Використання</a:t>
            </a:r>
            <a:r>
              <a:rPr lang="ru-RU" dirty="0" smtClean="0"/>
              <a:t> Гугл-</a:t>
            </a:r>
            <a:r>
              <a:rPr lang="uk-UA" dirty="0" smtClean="0"/>
              <a:t>форм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5" y="2553856"/>
            <a:ext cx="3345371" cy="25090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553855"/>
            <a:ext cx="3345372" cy="250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981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501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Презентація результатів практики</vt:lpstr>
      <vt:lpstr>База практики</vt:lpstr>
      <vt:lpstr>Адміністрація навчального закладу</vt:lpstr>
      <vt:lpstr>Завдання практики</vt:lpstr>
      <vt:lpstr>Проведено інтерв’ю з директором Романо-германської гімназії 123 Конончуком В. П.</vt:lpstr>
      <vt:lpstr>Проаналізовано ІТ нфраструктуру навчального закладу (апаратне, програмне, інформаційне, навчально-наукове забезпечення) </vt:lpstr>
      <vt:lpstr>Створено Гугл-календар для вчителів </vt:lpstr>
      <vt:lpstr>Проведено семінар для вчителів з теми “Використання Гугл-форм”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результатів практики</dc:title>
  <dc:creator>Ruslan.Utchenko@bakotech.com</dc:creator>
  <cp:lastModifiedBy>Ruslan.Utchenko@bakotech.com</cp:lastModifiedBy>
  <cp:revision>4</cp:revision>
  <dcterms:created xsi:type="dcterms:W3CDTF">2018-12-09T20:46:50Z</dcterms:created>
  <dcterms:modified xsi:type="dcterms:W3CDTF">2018-12-09T21:20:35Z</dcterms:modified>
</cp:coreProperties>
</file>