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68" r:id="rId4"/>
    <p:sldId id="257" r:id="rId5"/>
    <p:sldId id="267" r:id="rId6"/>
    <p:sldId id="258" r:id="rId7"/>
    <p:sldId id="259" r:id="rId8"/>
    <p:sldId id="260" r:id="rId9"/>
    <p:sldId id="263" r:id="rId10"/>
    <p:sldId id="261" r:id="rId11"/>
    <p:sldId id="269" r:id="rId12"/>
    <p:sldId id="262" r:id="rId13"/>
    <p:sldId id="264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84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6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7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8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1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9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12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6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3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9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2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14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3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6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0C06C9-F726-4236-BE96-E14EC64A06AC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5D0ACE-B36E-41E9-9ACA-EABF6182D4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32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5818" y="1136074"/>
            <a:ext cx="8638597" cy="374842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мінар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ІКТ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6" y="156297"/>
            <a:ext cx="5309260" cy="325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027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9927" y="2424545"/>
            <a:ext cx="9559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ктивізувати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опануванні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осилити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4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19" y="2216727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інтенсифікація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самостійної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виконаних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потоків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internet;</a:t>
            </a:r>
            <a:b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різноманітності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4655" y="498764"/>
            <a:ext cx="6691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Переваги</a:t>
            </a:r>
            <a:r>
              <a:rPr lang="ru-RU" sz="4000" b="1" i="1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використання</a:t>
            </a:r>
            <a:r>
              <a:rPr lang="ru-RU" sz="4000" b="1" i="1" dirty="0">
                <a:ln w="3175" cmpd="sng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ІКТ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7753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89784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педагогу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ІКТ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5801" y="2123143"/>
            <a:ext cx="113676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занять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2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095" y="-83128"/>
            <a:ext cx="5638799" cy="58327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4100" dirty="0" smtClean="0"/>
              <a:t>Мультимедійні технології</a:t>
            </a:r>
          </a:p>
          <a:p>
            <a:pPr marL="0" indent="0">
              <a:buNone/>
            </a:pP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сучасною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інформаційною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об’єднувати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анімацію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звук, текст,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демонстраційно-моделюючими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програмними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демонстрації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об’єкту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показу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відеофрагментів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націлювати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21894" y="1607129"/>
            <a:ext cx="6176141" cy="5250871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Мережеві технології</a:t>
            </a:r>
          </a:p>
          <a:p>
            <a:pPr marL="0" indent="0">
              <a:buNone/>
            </a:pP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соцмереж</a:t>
            </a:r>
            <a:r>
              <a:rPr lang="ru-RU" sz="2400" dirty="0"/>
              <a:t> для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освітньої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закладу </a:t>
            </a:r>
            <a:r>
              <a:rPr lang="ru-RU" sz="2400" dirty="0" err="1"/>
              <a:t>позашкільної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оптимізує</a:t>
            </a:r>
            <a:r>
              <a:rPr lang="ru-RU" sz="2400" dirty="0"/>
              <a:t> роботу як педагога-</a:t>
            </a:r>
            <a:r>
              <a:rPr lang="ru-RU" sz="2400" dirty="0" err="1"/>
              <a:t>позашкільника</a:t>
            </a:r>
            <a:r>
              <a:rPr lang="ru-RU" sz="2400" dirty="0"/>
              <a:t> так і </a:t>
            </a:r>
            <a:r>
              <a:rPr lang="ru-RU" sz="2400" dirty="0" err="1"/>
              <a:t>здобувачів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, </a:t>
            </a:r>
            <a:r>
              <a:rPr lang="ru-RU" sz="2400" dirty="0" err="1"/>
              <a:t>активізує</a:t>
            </a:r>
            <a:r>
              <a:rPr lang="ru-RU" sz="2400" dirty="0"/>
              <a:t> </a:t>
            </a:r>
            <a:r>
              <a:rPr lang="ru-RU" sz="2400" dirty="0" err="1"/>
              <a:t>пізнавальну</a:t>
            </a:r>
            <a:r>
              <a:rPr lang="ru-RU" sz="2400" dirty="0"/>
              <a:t> </a:t>
            </a:r>
            <a:r>
              <a:rPr lang="ru-RU" sz="2400" dirty="0" err="1"/>
              <a:t>активність</a:t>
            </a:r>
            <a:r>
              <a:rPr lang="ru-RU" sz="2400" dirty="0"/>
              <a:t> </a:t>
            </a:r>
            <a:r>
              <a:rPr lang="ru-RU" sz="2400" dirty="0" err="1"/>
              <a:t>останніх</a:t>
            </a:r>
            <a:r>
              <a:rPr lang="ru-RU" sz="2400" dirty="0"/>
              <a:t>.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таке</a:t>
            </a:r>
            <a:r>
              <a:rPr lang="ru-RU" sz="2400" dirty="0"/>
              <a:t> </a:t>
            </a:r>
            <a:r>
              <a:rPr lang="ru-RU" sz="2400" dirty="0" err="1"/>
              <a:t>середовище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батьками, </a:t>
            </a:r>
            <a:r>
              <a:rPr lang="ru-RU" sz="2400" dirty="0" err="1"/>
              <a:t>дітьми</a:t>
            </a:r>
            <a:r>
              <a:rPr lang="ru-RU" sz="2400" dirty="0"/>
              <a:t>, педагогом, яке буде </a:t>
            </a:r>
            <a:r>
              <a:rPr lang="ru-RU" sz="2400" dirty="0" err="1"/>
              <a:t>стимулювати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суб’єктів</a:t>
            </a:r>
            <a:r>
              <a:rPr lang="ru-RU" sz="2400" dirty="0"/>
              <a:t> </a:t>
            </a:r>
            <a:r>
              <a:rPr lang="ru-RU" sz="2400" dirty="0" err="1"/>
              <a:t>освітньої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до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, </a:t>
            </a:r>
            <a:r>
              <a:rPr lang="ru-RU" sz="2400" dirty="0" err="1"/>
              <a:t>вмінь</a:t>
            </a:r>
            <a:r>
              <a:rPr lang="ru-RU" sz="2400" dirty="0"/>
              <a:t>, </a:t>
            </a:r>
            <a:r>
              <a:rPr lang="ru-RU" sz="2400" dirty="0" err="1"/>
              <a:t>навичок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набувають</a:t>
            </a:r>
            <a:r>
              <a:rPr lang="ru-RU" sz="2400" dirty="0"/>
              <a:t> </a:t>
            </a:r>
            <a:r>
              <a:rPr lang="ru-RU" sz="2400" dirty="0" err="1"/>
              <a:t>вихованці</a:t>
            </a:r>
            <a:r>
              <a:rPr lang="ru-RU" sz="2400" dirty="0"/>
              <a:t> </a:t>
            </a:r>
            <a:r>
              <a:rPr lang="ru-RU" sz="2400" dirty="0" err="1"/>
              <a:t>гуртка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353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інформаційно-освітнього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9927" y="2065867"/>
            <a:ext cx="9667299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Контрольно-аналітична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Розвивальна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Координуюча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34" y="1605876"/>
            <a:ext cx="4539339" cy="4823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61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964" y="371417"/>
            <a:ext cx="10131427" cy="1468800"/>
          </a:xfrm>
        </p:spPr>
        <p:txBody>
          <a:bodyPr>
            <a:normAutofit/>
          </a:bodyPr>
          <a:lstStyle/>
          <a:p>
            <a:pPr algn="ctr"/>
            <a:r>
              <a:rPr lang="ru-RU" cap="none" dirty="0" err="1" smtClean="0"/>
              <a:t>Перспективи</a:t>
            </a:r>
            <a:r>
              <a:rPr lang="ru-RU" cap="none" dirty="0" smtClean="0"/>
              <a:t> для </a:t>
            </a:r>
            <a:r>
              <a:rPr lang="ru-RU" cap="none" dirty="0" err="1" smtClean="0"/>
              <a:t>використання</a:t>
            </a:r>
            <a:r>
              <a:rPr lang="ru-RU" cap="none" dirty="0" smtClean="0"/>
              <a:t> </a:t>
            </a:r>
            <a:r>
              <a:rPr lang="ru-RU" cap="none" dirty="0" err="1" smtClean="0"/>
              <a:t>інформаційно-комунікаційних</a:t>
            </a:r>
            <a:r>
              <a:rPr lang="ru-RU" cap="none" dirty="0" smtClean="0"/>
              <a:t> </a:t>
            </a:r>
            <a:r>
              <a:rPr lang="ru-RU" cap="none" dirty="0" err="1" smtClean="0"/>
              <a:t>технологій</a:t>
            </a:r>
            <a:endParaRPr lang="ru-RU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139" y="2532944"/>
            <a:ext cx="10156969" cy="3604620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доступ до практично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необмеженого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варіативність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аналітичного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феномену "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92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91" y="593090"/>
            <a:ext cx="10131427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ІКТ в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освітньо-інформаційному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5691" y="2189019"/>
            <a:ext cx="10202287" cy="4350327"/>
          </a:xfrm>
        </p:spPr>
        <p:txBody>
          <a:bodyPr>
            <a:normAutofit fontScale="92500"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технічного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включена у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текстом,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відеодокументом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обробляти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функціональне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тренажера,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спонукає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правомірність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45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6" y="232871"/>
            <a:ext cx="10131427" cy="1468800"/>
          </a:xfrm>
        </p:spPr>
        <p:txBody>
          <a:bodyPr/>
          <a:lstStyle/>
          <a:p>
            <a:pPr algn="ctr"/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ІКТ у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8089" y="1701671"/>
            <a:ext cx="10896601" cy="5378002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найсучаснішу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оновлювати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дидактичний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методичної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форумах;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публікувати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обговоренні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опублікованих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конкурсах,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вебінарах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обмінюватися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274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563" y="-526473"/>
            <a:ext cx="10131427" cy="1468800"/>
          </a:xfrm>
        </p:spPr>
        <p:txBody>
          <a:bodyPr/>
          <a:lstStyle/>
          <a:p>
            <a:pPr algn="ctr"/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ІКТ у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383" y="942328"/>
            <a:ext cx="11601594" cy="6081928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робота в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мультимедійного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 та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розваг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у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(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дня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дверей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картотеки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видань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куточків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конкурсах.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ілюстративних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санбюлетнів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колективами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14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328" y="-376729"/>
            <a:ext cx="10131427" cy="1468800"/>
          </a:xfrm>
        </p:spPr>
        <p:txBody>
          <a:bodyPr/>
          <a:lstStyle/>
          <a:p>
            <a:pPr algn="ctr"/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ІКТ в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управлінській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072" y="1535415"/>
            <a:ext cx="10674928" cy="4754547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робота в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міській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стажу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закладами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робота з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документацією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довідки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участь у форумах, чатах,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портфоліо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службами в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електронному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00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164" y="2216727"/>
            <a:ext cx="10131425" cy="145626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24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46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5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5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ІКТ в  </a:t>
            </a:r>
            <a:r>
              <a:rPr lang="ru-RU" sz="5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5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60764"/>
            <a:ext cx="1192876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нформаційно-пошукові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довідкові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інформаційно-пошукові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довідкові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емонстраційні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мітаційні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абораторні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реальному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оделювальні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авчальні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озрахункові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40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710" y="609600"/>
            <a:ext cx="11284526" cy="5306291"/>
          </a:xfrm>
        </p:spPr>
        <p:txBody>
          <a:bodyPr>
            <a:noAutofit/>
          </a:bodyPr>
          <a:lstStyle/>
          <a:p>
            <a:pPr algn="just"/>
            <a:r>
              <a:rPr lang="ru-RU" sz="4000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комп’ютерних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вносить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істотні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та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ставить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у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комп’ютерному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чіткої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учнем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99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310" y="249382"/>
            <a:ext cx="10023763" cy="4779818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&quot;смайл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4" y="3179021"/>
            <a:ext cx="4679661" cy="36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4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365" y="2937163"/>
            <a:ext cx="10131425" cy="1456267"/>
          </a:xfrm>
        </p:spPr>
        <p:txBody>
          <a:bodyPr>
            <a:normAutofit fontScale="90000"/>
          </a:bodyPr>
          <a:lstStyle/>
          <a:p>
            <a:pPr indent="457200"/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ІКТ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технологічними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інструментами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мережа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телепередачі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телефонний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Поєднуючи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комунікаційні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проектуючи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b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впровадженням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інформаційному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3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05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509" y="775855"/>
            <a:ext cx="10113818" cy="1149927"/>
          </a:xfrm>
        </p:spPr>
        <p:txBody>
          <a:bodyPr>
            <a:noAutofit/>
          </a:bodyPr>
          <a:lstStyle/>
          <a:p>
            <a:pPr algn="ctr"/>
            <a:r>
              <a:rPr lang="ru-RU" b="1" i="1" cap="none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i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cap="none" dirty="0" err="1" smtClean="0">
                <a:latin typeface="Times New Roman" pitchFamily="18" charset="0"/>
                <a:cs typeface="Times New Roman" pitchFamily="18" charset="0"/>
              </a:rPr>
              <a:t>інформатизації</a:t>
            </a:r>
            <a:r>
              <a:rPr lang="ru-RU" b="1" i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cap="none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i="1" cap="none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cap="none" dirty="0" err="1" smtClean="0">
                <a:latin typeface="Times New Roman" pitchFamily="18" charset="0"/>
                <a:cs typeface="Times New Roman" pitchFamily="18" charset="0"/>
              </a:rPr>
              <a:t>законодавчому</a:t>
            </a:r>
            <a:r>
              <a:rPr lang="ru-RU" b="1" i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cap="none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b="1" i="1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189018"/>
            <a:ext cx="106264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«Про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інформатизації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«Про  доступ  до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«Про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інформатизації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у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окреслено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інформатизації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29" y="2743201"/>
            <a:ext cx="10131425" cy="1456267"/>
          </a:xfrm>
        </p:spPr>
        <p:txBody>
          <a:bodyPr>
            <a:noAutofit/>
          </a:bodyPr>
          <a:lstStyle/>
          <a:p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як при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уроку, так і в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при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нового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 </a:t>
            </a:r>
            <a:r>
              <a:rPr lang="ru-RU" sz="28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</a:t>
            </a: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собою: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наочний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тренажер;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контролю.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 </a:t>
            </a:r>
            <a:r>
              <a:rPr lang="ru-RU" sz="28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інструменту</a:t>
            </a:r>
            <a:r>
              <a:rPr lang="ru-RU" sz="28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графічний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редактор;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виступів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обчислювальна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 великих </a:t>
            </a:r>
            <a:r>
              <a:rPr lang="ru-RU" sz="2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14" y="3006436"/>
            <a:ext cx="4563393" cy="2645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600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cap="none" dirty="0" err="1" smtClean="0"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4800" b="1" i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cap="none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endParaRPr lang="ru-RU" sz="48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748145" y="2452255"/>
            <a:ext cx="1069570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Національна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стратегія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на  2012–2021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медіа-освіти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пілотного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Проекту  «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LearnIn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–  SMART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342900" indent="-342900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Концепція НУШ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3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3" y="2355272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ж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мета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інформаційно-компютерних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1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227" y="1302328"/>
            <a:ext cx="10131425" cy="145626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548" y="3191371"/>
            <a:ext cx="4638352" cy="347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20133"/>
            <a:ext cx="10131425" cy="1456267"/>
          </a:xfrm>
        </p:spPr>
        <p:txBody>
          <a:bodyPr/>
          <a:lstStyle/>
          <a:p>
            <a:pPr algn="ctr"/>
            <a:r>
              <a:rPr lang="uk-UA" dirty="0" smtClean="0"/>
              <a:t>Нові інформаційні технології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5278582" y="1191491"/>
            <a:ext cx="817418" cy="969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08364" y="2011687"/>
            <a:ext cx="9708862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широких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освітню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ІКТ та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комп’ютерно-орієнтованих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278582" y="4240094"/>
            <a:ext cx="1006041" cy="1149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3566" y="5514108"/>
            <a:ext cx="875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+mj-lt"/>
              </a:rPr>
              <a:t>Навчання протягом життя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5834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408</TotalTime>
  <Words>947</Words>
  <Application>Microsoft Office PowerPoint</Application>
  <PresentationFormat>Широкоэкранный</PresentationFormat>
  <Paragraphs>103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Небеса</vt:lpstr>
      <vt:lpstr>Семінар з використання ІКТ в освіті </vt:lpstr>
      <vt:lpstr>Будь-яка педагогічна технологія - це інформаційна технологія, оскільки основу технологічного процесу навчання складає отримання і перетворення інформації.</vt:lpstr>
      <vt:lpstr>ІКТ можна визначити як сукупність різноманітних технологічних інструментів і ресурсів, які використовуються для забезпечення процесу комунікації та створення,  поширення,  збереження та управління інформацією.      Під технологічними інструментами та  засобами мають на увазі комп’ютери,  мережа інтернет, радіо- та телепередачі, а також телефонний зв’язок. Поєднуючи інформаційні та комунікаційні технології, проектуючи їх на освітню практику необхідно зазначити, що основним завданням, яке стоїть перед  їх впровадженням є адаптація людини до життя в інформаційному суспільстві.  </vt:lpstr>
      <vt:lpstr>Розвиток інформатизації освіти на законодавчому рівні </vt:lpstr>
      <vt:lpstr>Комп'ютер може використовуватися на всіх етапах: як при підготовці уроку, так і в процесі навчання: при поясненні (введення) нового матеріалу, закріпленні, повторенні, контролі. При цьому комп'ютер виконує такі функції: 1. У функції вчителя комп'ютер являє собою: • джерело навчальної інформації; • наочний посібник; • тренажер; • засіб діагностики і контролю. 2. У функції робочого інструменту: • засіб підготовки текстів, їх зберігання; • графічний редактор; • засіб підготовки виступів; • обчислювальна машина великих можливостей. </vt:lpstr>
      <vt:lpstr>Державні документи</vt:lpstr>
      <vt:lpstr>Яка ж Головна мета впровадження інформаційно-компютерних технологій?</vt:lpstr>
      <vt:lpstr> підготувати тих, хто навчається, до активної і плідної життєдіяльності в інформаційному суспільстві</vt:lpstr>
      <vt:lpstr>Нові інформаційні технології</vt:lpstr>
      <vt:lpstr>цілі застосування  комп’ютерних технологій в освіті : </vt:lpstr>
      <vt:lpstr>  • індивідуалізація навчання; • інтенсифікація самостійної роботи учнів; • зростання обсягу виконаних на урок завдань; • розширення інформаційних потоків при використанні internet; • підвищення мотивації та пізнавальної активності за рахунок різноманітності форм роботи</vt:lpstr>
      <vt:lpstr>Вміння, що необхідні педагогу для системного застосування ІКТ в освітньому процесі </vt:lpstr>
      <vt:lpstr>Презентация PowerPoint</vt:lpstr>
      <vt:lpstr>Функції інформаційно-освітнього середовища  </vt:lpstr>
      <vt:lpstr>Перспективи для використання інформаційно-комунікаційних технологій</vt:lpstr>
      <vt:lpstr>Сучасні ІКТ в освітньо-інформаційному середовищі навчальних закладів мають виконувати такі функції:</vt:lpstr>
      <vt:lpstr>Використання ІКТ у роботі педагога дає можливість:</vt:lpstr>
      <vt:lpstr>Використання ІКТ у методичній роботі</vt:lpstr>
      <vt:lpstr>Використання ІКТ в управлінській діяльності</vt:lpstr>
      <vt:lpstr>Засоби ІКТ в  освіті </vt:lpstr>
      <vt:lpstr>Отже, використання комп’ютерних технологій вносить істотні зміни у діяльність педагога та розвиток учня як особистості, ставить нові вимоги до професійної майстерності викладання предмета у комп’ютерному класі, вимагає чіткої організації та індивідуальної роботи з кожним учнем під час навчально-виховного процесу у своїй діяльності.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Семінар з використання ІКТ в освіті </dc:title>
  <dc:creator>1</dc:creator>
  <cp:lastModifiedBy>1</cp:lastModifiedBy>
  <cp:revision>25</cp:revision>
  <dcterms:created xsi:type="dcterms:W3CDTF">2019-10-05T19:30:23Z</dcterms:created>
  <dcterms:modified xsi:type="dcterms:W3CDTF">2019-10-08T18:23:20Z</dcterms:modified>
</cp:coreProperties>
</file>