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90"/>
  </p:normalViewPr>
  <p:slideViewPr>
    <p:cSldViewPr snapToGrid="0" snapToObjects="1">
      <p:cViewPr varScale="1">
        <p:scale>
          <a:sx n="76" d="100"/>
          <a:sy n="76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094DE-1FF3-C849-B51D-2E92067BF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553816"/>
            <a:ext cx="7766936" cy="1646302"/>
          </a:xfrm>
        </p:spPr>
        <p:txBody>
          <a:bodyPr/>
          <a:lstStyle/>
          <a:p>
            <a:r>
              <a:rPr lang="ru-RU" dirty="0"/>
              <a:t>﻿ПАСХАЛЬНЕ ЯЄЧКО В ТЕХНІЦІ КВІЛІНГ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41B18-ED5F-4147-98E3-64B733446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344564"/>
            <a:ext cx="7766936" cy="928723"/>
          </a:xfrm>
        </p:spPr>
        <p:txBody>
          <a:bodyPr/>
          <a:lstStyle/>
          <a:p>
            <a:r>
              <a:rPr lang="ru-RU" dirty="0"/>
              <a:t>﻿Автор: </a:t>
            </a:r>
            <a:r>
              <a:rPr lang="ru-RU" dirty="0" err="1"/>
              <a:t>Васьковець</a:t>
            </a:r>
            <a:r>
              <a:rPr lang="ru-RU" dirty="0"/>
              <a:t> </a:t>
            </a:r>
            <a:r>
              <a:rPr lang="ru-RU" dirty="0" err="1"/>
              <a:t>Іванна</a:t>
            </a:r>
            <a:r>
              <a:rPr lang="ru-RU" dirty="0"/>
              <a:t> </a:t>
            </a:r>
            <a:r>
              <a:rPr lang="ru-RU" dirty="0" err="1"/>
              <a:t>Михайлівна</a:t>
            </a:r>
            <a:r>
              <a:rPr lang="ru-RU" dirty="0"/>
              <a:t> - </a:t>
            </a:r>
            <a:r>
              <a:rPr lang="ru-RU" dirty="0" err="1"/>
              <a:t>вихователь</a:t>
            </a:r>
            <a:r>
              <a:rPr lang="ru-RU" dirty="0"/>
              <a:t> дитячий садок №315 </a:t>
            </a:r>
            <a:r>
              <a:rPr lang="ru-RU" dirty="0" err="1"/>
              <a:t>м.Київ</a:t>
            </a:r>
            <a:r>
              <a:rPr lang="ru-RU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68F911-8793-B546-B4B6-552CC9D60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47" y="3417733"/>
            <a:ext cx="7517634" cy="3054039"/>
          </a:xfrm>
          <a:prstGeom prst="rect">
            <a:avLst/>
          </a:prstGeom>
          <a:effectLst>
            <a:glow rad="444500">
              <a:schemeClr val="accent1">
                <a:alpha val="40000"/>
              </a:schemeClr>
            </a:glow>
            <a:outerShdw blurRad="50800" dir="5880000" sx="103000" sy="103000" algn="ctr" rotWithShape="0">
              <a:schemeClr val="accent1">
                <a:lumMod val="60000"/>
                <a:lumOff val="40000"/>
                <a:alpha val="84000"/>
              </a:schemeClr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209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DA0C2-62E7-9145-AEAE-B4719CB9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70933"/>
            <a:ext cx="8585199" cy="24384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: </a:t>
            </a:r>
            <a:r>
              <a:rPr lang="ru-RU" dirty="0" err="1"/>
              <a:t>даний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розрахова-ний</a:t>
            </a:r>
            <a:r>
              <a:rPr lang="ru-RU" dirty="0"/>
              <a:t> на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педагогів</a:t>
            </a:r>
            <a:r>
              <a:rPr lang="ru-RU" dirty="0"/>
              <a:t> і </a:t>
            </a:r>
            <a:r>
              <a:rPr lang="ru-RU" dirty="0" err="1"/>
              <a:t>батьків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Призначення</a:t>
            </a:r>
            <a:r>
              <a:rPr lang="ru-RU" dirty="0"/>
              <a:t>: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подарунків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Мета: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яєчка</a:t>
            </a:r>
            <a:r>
              <a:rPr lang="ru-RU" dirty="0"/>
              <a:t> в </a:t>
            </a:r>
            <a:r>
              <a:rPr lang="ru-RU" dirty="0" err="1"/>
              <a:t>техніці</a:t>
            </a:r>
            <a:r>
              <a:rPr lang="ru-RU" dirty="0"/>
              <a:t> </a:t>
            </a:r>
            <a:r>
              <a:rPr lang="ru-RU" dirty="0" err="1"/>
              <a:t>квіллінг</a:t>
            </a:r>
            <a:r>
              <a:rPr lang="ru-RU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6A193B-D298-F04E-9607-F905483B6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165158"/>
            <a:ext cx="4627541" cy="3470656"/>
          </a:xfrm>
          <a:effectLst>
            <a:glow rad="533400">
              <a:schemeClr val="accent1"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5CEE78-5981-6349-A9B9-8CB38678A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270" y="2942973"/>
            <a:ext cx="2769631" cy="3692841"/>
          </a:xfrm>
          <a:prstGeom prst="rect">
            <a:avLst/>
          </a:prstGeom>
          <a:effectLst>
            <a:glow rad="393700">
              <a:schemeClr val="accent1">
                <a:alpha val="40000"/>
              </a:schemeClr>
            </a:glow>
            <a:outerShdw blurRad="50800" dist="50800" dir="5400000" algn="ctr" rotWithShape="0">
              <a:schemeClr val="accent2"/>
            </a:outerShdw>
          </a:effectLst>
        </p:spPr>
      </p:pic>
    </p:spTree>
    <p:extLst>
      <p:ext uri="{BB962C8B-B14F-4D97-AF65-F5344CB8AC3E}">
        <p14:creationId xmlns:p14="http://schemas.microsoft.com/office/powerpoint/2010/main" val="144204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2D563-9625-DD4B-A338-617C84478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43932"/>
            <a:ext cx="8596668" cy="3217334"/>
          </a:xfrm>
        </p:spPr>
        <p:txBody>
          <a:bodyPr>
            <a:noAutofit/>
          </a:bodyPr>
          <a:lstStyle/>
          <a:p>
            <a:r>
              <a:rPr lang="ru-RU" sz="2500" dirty="0"/>
              <a:t>﻿</a:t>
            </a:r>
            <a:r>
              <a:rPr lang="ru-RU" sz="2500" dirty="0" err="1"/>
              <a:t>Завдання</a:t>
            </a:r>
            <a:r>
              <a:rPr lang="ru-RU" sz="2500" dirty="0"/>
              <a:t>:</a:t>
            </a:r>
            <a:br>
              <a:rPr lang="ru-RU" sz="2500" dirty="0"/>
            </a:br>
            <a:r>
              <a:rPr lang="ru-RU" sz="2500" dirty="0"/>
              <a:t>- </a:t>
            </a:r>
            <a:r>
              <a:rPr lang="ru-RU" sz="2500" dirty="0" err="1"/>
              <a:t>закріплювати</a:t>
            </a:r>
            <a:r>
              <a:rPr lang="ru-RU" sz="2500" dirty="0"/>
              <a:t> </a:t>
            </a:r>
            <a:r>
              <a:rPr lang="ru-RU" sz="2500" dirty="0" err="1"/>
              <a:t>навик</a:t>
            </a:r>
            <a:r>
              <a:rPr lang="ru-RU" sz="2500" dirty="0"/>
              <a:t> </a:t>
            </a:r>
            <a:r>
              <a:rPr lang="ru-RU" sz="2500" dirty="0" err="1"/>
              <a:t>накручування</a:t>
            </a:r>
            <a:r>
              <a:rPr lang="ru-RU" sz="2500" dirty="0"/>
              <a:t> </a:t>
            </a:r>
            <a:r>
              <a:rPr lang="ru-RU" sz="2500" dirty="0" err="1"/>
              <a:t>смужки</a:t>
            </a:r>
            <a:r>
              <a:rPr lang="ru-RU" sz="2500" dirty="0"/>
              <a:t> </a:t>
            </a:r>
            <a:r>
              <a:rPr lang="ru-RU" sz="2500" dirty="0" err="1"/>
              <a:t>паперу</a:t>
            </a:r>
            <a:r>
              <a:rPr lang="ru-RU" sz="2500" dirty="0"/>
              <a:t> в рол;</a:t>
            </a:r>
            <a:br>
              <a:rPr lang="ru-RU" sz="2500" dirty="0"/>
            </a:br>
            <a:r>
              <a:rPr lang="ru-RU" sz="2500" dirty="0"/>
              <a:t>-</a:t>
            </a:r>
            <a:r>
              <a:rPr lang="ru-RU" sz="2500" dirty="0" err="1"/>
              <a:t>розвивати</a:t>
            </a:r>
            <a:r>
              <a:rPr lang="ru-RU" sz="2500" dirty="0"/>
              <a:t> </a:t>
            </a:r>
            <a:r>
              <a:rPr lang="ru-RU" sz="2500" dirty="0" err="1"/>
              <a:t>творчі</a:t>
            </a:r>
            <a:r>
              <a:rPr lang="ru-RU" sz="2500" dirty="0"/>
              <a:t> </a:t>
            </a:r>
            <a:r>
              <a:rPr lang="ru-RU" sz="2500" dirty="0" err="1"/>
              <a:t>здібності</a:t>
            </a:r>
            <a:r>
              <a:rPr lang="ru-RU" sz="2500" dirty="0"/>
              <a:t> </a:t>
            </a:r>
            <a:r>
              <a:rPr lang="ru-RU" sz="2500" dirty="0" err="1"/>
              <a:t>дітей</a:t>
            </a:r>
            <a:r>
              <a:rPr lang="ru-RU" sz="2500" dirty="0"/>
              <a:t>, </a:t>
            </a:r>
            <a:r>
              <a:rPr lang="ru-RU" sz="2500" dirty="0" err="1"/>
              <a:t>увагу</a:t>
            </a:r>
            <a:r>
              <a:rPr lang="ru-RU" sz="2500" dirty="0"/>
              <a:t>, </a:t>
            </a:r>
            <a:r>
              <a:rPr lang="ru-RU" sz="2500" dirty="0" err="1"/>
              <a:t>уяву</a:t>
            </a:r>
            <a:r>
              <a:rPr lang="ru-RU" sz="2500" dirty="0"/>
              <a:t> і </a:t>
            </a:r>
            <a:r>
              <a:rPr lang="ru-RU" sz="2500" dirty="0" err="1"/>
              <a:t>фантазію</a:t>
            </a:r>
            <a:r>
              <a:rPr lang="ru-RU" sz="2500" dirty="0"/>
              <a:t>;</a:t>
            </a:r>
            <a:br>
              <a:rPr lang="ru-RU" sz="2500" dirty="0"/>
            </a:br>
            <a:r>
              <a:rPr lang="ru-RU" sz="2500" dirty="0"/>
              <a:t>- </a:t>
            </a:r>
            <a:r>
              <a:rPr lang="ru-RU" sz="2500" dirty="0" err="1"/>
              <a:t>розвивати</a:t>
            </a:r>
            <a:r>
              <a:rPr lang="ru-RU" sz="2500" dirty="0"/>
              <a:t> </a:t>
            </a:r>
            <a:r>
              <a:rPr lang="ru-RU" sz="2500" dirty="0" err="1"/>
              <a:t>дрібну</a:t>
            </a:r>
            <a:r>
              <a:rPr lang="ru-RU" sz="2500" dirty="0"/>
              <a:t> моторику рук, </a:t>
            </a:r>
            <a:r>
              <a:rPr lang="ru-RU" sz="2500" dirty="0" err="1"/>
              <a:t>окомір</a:t>
            </a:r>
            <a:r>
              <a:rPr lang="ru-RU" sz="2500" dirty="0"/>
              <a:t>;</a:t>
            </a:r>
            <a:br>
              <a:rPr lang="ru-RU" sz="2500" dirty="0"/>
            </a:br>
            <a:r>
              <a:rPr lang="ru-RU" sz="2500" dirty="0"/>
              <a:t>- </a:t>
            </a:r>
            <a:r>
              <a:rPr lang="ru-RU" sz="2500" dirty="0" err="1"/>
              <a:t>виховувати</a:t>
            </a:r>
            <a:r>
              <a:rPr lang="ru-RU" sz="2500" dirty="0"/>
              <a:t> </a:t>
            </a:r>
            <a:r>
              <a:rPr lang="ru-RU" sz="2500" dirty="0" err="1"/>
              <a:t>посидючість</a:t>
            </a:r>
            <a:r>
              <a:rPr lang="ru-RU" sz="2500" dirty="0"/>
              <a:t>, </a:t>
            </a:r>
            <a:r>
              <a:rPr lang="ru-RU" sz="2500" dirty="0" err="1"/>
              <a:t>акуратність</a:t>
            </a:r>
            <a:r>
              <a:rPr lang="ru-RU" sz="2500" dirty="0"/>
              <a:t>, </a:t>
            </a:r>
            <a:r>
              <a:rPr lang="ru-RU" sz="2500" dirty="0" err="1"/>
              <a:t>інтерес</a:t>
            </a:r>
            <a:r>
              <a:rPr lang="ru-RU" sz="2500" dirty="0"/>
              <a:t> до </a:t>
            </a:r>
            <a:r>
              <a:rPr lang="ru-RU" sz="2500" dirty="0" err="1"/>
              <a:t>роботи</a:t>
            </a:r>
            <a:r>
              <a:rPr lang="ru-RU" sz="2500" dirty="0"/>
              <a:t> з </a:t>
            </a:r>
            <a:r>
              <a:rPr lang="ru-RU" sz="2500" dirty="0" err="1"/>
              <a:t>папером</a:t>
            </a:r>
            <a:r>
              <a:rPr lang="ru-RU" sz="25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BA8E80-0101-9F4E-8CA8-F65648757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564" y="3314815"/>
            <a:ext cx="2520950" cy="3361267"/>
          </a:xfrm>
          <a:prstGeom prst="rect">
            <a:avLst/>
          </a:prstGeom>
          <a:effectLst>
            <a:glow rad="292100">
              <a:schemeClr val="accent1">
                <a:alpha val="40000"/>
              </a:schemeClr>
            </a:glow>
            <a:outerShdw blurRad="50800" dist="50800" dir="5400000" algn="ctr" rotWithShape="0">
              <a:srgbClr val="92D050"/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544C19-A204-6243-850A-7B3B915D6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59" y="3293533"/>
            <a:ext cx="2520949" cy="3361265"/>
          </a:xfrm>
          <a:prstGeom prst="rect">
            <a:avLst/>
          </a:prstGeom>
          <a:effectLst>
            <a:glow rad="292100">
              <a:schemeClr val="accent1">
                <a:alpha val="40000"/>
              </a:schemeClr>
            </a:glow>
            <a:outerShdw blurRad="50800" dist="50800" dir="5400000" algn="ctr" rotWithShape="0">
              <a:srgbClr val="92D050"/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957C03-A9A6-3E4C-B0AE-55F89CC94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230" y="3293532"/>
            <a:ext cx="2536912" cy="3382550"/>
          </a:xfrm>
          <a:prstGeom prst="rect">
            <a:avLst/>
          </a:prstGeom>
          <a:effectLst>
            <a:glow rad="317500">
              <a:schemeClr val="accent1">
                <a:alpha val="40000"/>
              </a:schemeClr>
            </a:glow>
            <a:outerShdw blurRad="50800" dist="50800" dir="5400000" algn="ctr" rotWithShape="0">
              <a:srgbClr val="92D050"/>
            </a:outerShdw>
          </a:effectLst>
        </p:spPr>
      </p:pic>
    </p:spTree>
    <p:extLst>
      <p:ext uri="{BB962C8B-B14F-4D97-AF65-F5344CB8AC3E}">
        <p14:creationId xmlns:p14="http://schemas.microsoft.com/office/powerpoint/2010/main" val="412700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52725-9FB9-4948-9D81-6E677B9F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80" y="0"/>
            <a:ext cx="8596668" cy="694267"/>
          </a:xfrm>
        </p:spPr>
        <p:txBody>
          <a:bodyPr/>
          <a:lstStyle/>
          <a:p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захоплюючим</a:t>
            </a:r>
            <a:r>
              <a:rPr lang="ru-RU" dirty="0"/>
              <a:t>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EBB526-62D5-B745-9445-35F6E06B6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161" y="948267"/>
            <a:ext cx="4125729" cy="3094297"/>
          </a:xfrm>
          <a:prstGeom prst="rect">
            <a:avLst/>
          </a:prstGeom>
          <a:effectLst>
            <a:glow rad="419100">
              <a:schemeClr val="accent1">
                <a:alpha val="40000"/>
              </a:schemeClr>
            </a:glow>
            <a:outerShdw blurRad="50800" dist="50800" dir="5400000" algn="ctr" rotWithShape="0">
              <a:schemeClr val="accent1">
                <a:lumMod val="75000"/>
              </a:scheme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70318CB-F6E7-6744-ABD2-DCC527AB6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1978" y="948267"/>
            <a:ext cx="4125729" cy="3094297"/>
          </a:xfrm>
          <a:prstGeom prst="rect">
            <a:avLst/>
          </a:prstGeom>
          <a:effectLst>
            <a:glow rad="444500">
              <a:schemeClr val="accent1">
                <a:alpha val="40000"/>
              </a:schemeClr>
            </a:glow>
            <a:outerShdw blurRad="50800" dist="50800" dir="5400000" algn="ctr" rotWithShape="0">
              <a:schemeClr val="accent2"/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CCD24-C371-3147-A424-DE8224B86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446" y="3577165"/>
            <a:ext cx="4148665" cy="3111499"/>
          </a:xfrm>
          <a:prstGeom prst="rect">
            <a:avLst/>
          </a:prstGeom>
          <a:effectLst>
            <a:glow rad="444500">
              <a:schemeClr val="accent1">
                <a:alpha val="40000"/>
              </a:schemeClr>
            </a:glow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E5317D-9FF1-7040-8F86-3E50FE78F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68" y="3577165"/>
            <a:ext cx="4080933" cy="3060700"/>
          </a:xfrm>
          <a:prstGeom prst="rect">
            <a:avLst/>
          </a:prstGeom>
          <a:effectLst>
            <a:glow rad="292100">
              <a:schemeClr val="accent1">
                <a:alpha val="40000"/>
              </a:schemeClr>
            </a:glow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21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ED9AA-7211-D548-8083-8049CE81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17" y="0"/>
            <a:ext cx="8596668" cy="1166191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Результати</a:t>
            </a:r>
            <a:r>
              <a:rPr lang="ru-RU" dirty="0"/>
              <a:t> – </a:t>
            </a:r>
            <a:r>
              <a:rPr lang="ru-RU" dirty="0" err="1"/>
              <a:t>вразили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красою!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246267-0507-1E4A-94E6-057857F66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849" y="843169"/>
            <a:ext cx="3971235" cy="2978426"/>
          </a:xfrm>
          <a:prstGeom prst="rect">
            <a:avLst/>
          </a:prstGeom>
          <a:effectLst>
            <a:glow rad="317500">
              <a:schemeClr val="accent1"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04AB7D-42DB-A442-8B96-C0AB156FC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7" y="3697357"/>
            <a:ext cx="3971235" cy="2978426"/>
          </a:xfrm>
          <a:prstGeom prst="rect">
            <a:avLst/>
          </a:prstGeom>
          <a:effectLst>
            <a:glow rad="330200">
              <a:schemeClr val="accent1"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D8C872-D1BB-3C44-B14E-DE62AD4A9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434" y="3697357"/>
            <a:ext cx="3971235" cy="2978426"/>
          </a:xfrm>
          <a:prstGeom prst="rect">
            <a:avLst/>
          </a:prstGeom>
          <a:effectLst>
            <a:glow rad="304800">
              <a:schemeClr val="accent1"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3E79F4-DFAC-3848-B3DA-18B0D27EE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16" y="1166191"/>
            <a:ext cx="3971235" cy="2978426"/>
          </a:xfrm>
          <a:prstGeom prst="rect">
            <a:avLst/>
          </a:prstGeom>
          <a:effectLst>
            <a:glow rad="266700">
              <a:schemeClr val="accent1"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9688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D843B-7090-E24B-A641-D2010C27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55" y="172277"/>
            <a:ext cx="8811223" cy="2517913"/>
          </a:xfrm>
        </p:spPr>
        <p:txBody>
          <a:bodyPr>
            <a:normAutofit fontScale="90000"/>
          </a:bodyPr>
          <a:lstStyle/>
          <a:p>
            <a:r>
              <a:rPr lang="ru-RU" dirty="0"/>
              <a:t>﻿</a:t>
            </a:r>
            <a:r>
              <a:rPr lang="ru-RU" dirty="0" err="1"/>
              <a:t>Підсумок</a:t>
            </a:r>
            <a:r>
              <a:rPr lang="ru-RU" dirty="0"/>
              <a:t> </a:t>
            </a:r>
            <a:r>
              <a:rPr lang="ru-RU" dirty="0" err="1"/>
              <a:t>Майстер-класу</a:t>
            </a:r>
            <a:r>
              <a:rPr lang="ru-RU" dirty="0"/>
              <a:t>!</a:t>
            </a:r>
            <a:br>
              <a:rPr lang="ru-RU" dirty="0"/>
            </a:br>
            <a:r>
              <a:rPr lang="ru-RU" sz="2800" dirty="0" err="1"/>
              <a:t>Вихователь</a:t>
            </a:r>
            <a:r>
              <a:rPr lang="ru-RU" sz="2800" dirty="0"/>
              <a:t> та батьки, </a:t>
            </a:r>
            <a:r>
              <a:rPr lang="ru-RU" sz="2800" dirty="0" err="1"/>
              <a:t>об'єднанні</a:t>
            </a:r>
            <a:r>
              <a:rPr lang="ru-RU" sz="2800" dirty="0"/>
              <a:t> у </a:t>
            </a:r>
            <a:r>
              <a:rPr lang="ru-RU" sz="2800" dirty="0" err="1"/>
              <a:t>своїй</a:t>
            </a:r>
            <a:r>
              <a:rPr lang="ru-RU" sz="2800" dirty="0"/>
              <a:t> </a:t>
            </a:r>
            <a:r>
              <a:rPr lang="ru-RU" sz="2800" dirty="0" err="1"/>
              <a:t>діяльності</a:t>
            </a:r>
            <a:r>
              <a:rPr lang="ru-RU" sz="2800" dirty="0"/>
              <a:t>, </a:t>
            </a:r>
            <a:r>
              <a:rPr lang="ru-RU" sz="2800" dirty="0" err="1"/>
              <a:t>діють</a:t>
            </a:r>
            <a:r>
              <a:rPr lang="ru-RU" sz="2800" dirty="0"/>
              <a:t> в </a:t>
            </a:r>
            <a:r>
              <a:rPr lang="ru-RU" sz="2800" dirty="0" err="1"/>
              <a:t>інтересах</a:t>
            </a:r>
            <a:r>
              <a:rPr lang="ru-RU" sz="2800" dirty="0"/>
              <a:t> </a:t>
            </a:r>
            <a:r>
              <a:rPr lang="ru-RU" sz="2800" dirty="0" err="1"/>
              <a:t>дитини</a:t>
            </a:r>
            <a:r>
              <a:rPr lang="ru-RU" sz="2800" dirty="0"/>
              <a:t>, </a:t>
            </a:r>
            <a:r>
              <a:rPr lang="ru-RU" sz="2800" dirty="0" err="1"/>
              <a:t>створюють</a:t>
            </a:r>
            <a:r>
              <a:rPr lang="ru-RU" sz="2800" dirty="0"/>
              <a:t> для </a:t>
            </a:r>
            <a:r>
              <a:rPr lang="ru-RU" sz="2800" dirty="0" err="1"/>
              <a:t>неї</a:t>
            </a:r>
            <a:r>
              <a:rPr lang="ru-RU" sz="2800" dirty="0"/>
              <a:t> </a:t>
            </a:r>
            <a:r>
              <a:rPr lang="ru-RU" sz="2800" dirty="0" err="1"/>
              <a:t>належні</a:t>
            </a:r>
            <a:r>
              <a:rPr lang="ru-RU" sz="2800" dirty="0"/>
              <a:t> </a:t>
            </a:r>
            <a:r>
              <a:rPr lang="ru-RU" sz="2800" dirty="0" err="1"/>
              <a:t>умови</a:t>
            </a:r>
            <a:r>
              <a:rPr lang="ru-RU" sz="2800" dirty="0"/>
              <a:t>. </a:t>
            </a:r>
            <a:r>
              <a:rPr lang="ru-RU" sz="2800" dirty="0" err="1"/>
              <a:t>Від</a:t>
            </a:r>
            <a:r>
              <a:rPr lang="ru-RU" sz="2800" dirty="0"/>
              <a:t> того, </a:t>
            </a:r>
            <a:r>
              <a:rPr lang="ru-RU" sz="2800" dirty="0" err="1"/>
              <a:t>наскільки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взаємовідносини</a:t>
            </a:r>
            <a:r>
              <a:rPr lang="ru-RU" sz="2800" dirty="0"/>
              <a:t> </a:t>
            </a:r>
            <a:r>
              <a:rPr lang="ru-RU" sz="2800" dirty="0" err="1"/>
              <a:t>будуть</a:t>
            </a:r>
            <a:r>
              <a:rPr lang="ru-RU" sz="2800" dirty="0"/>
              <a:t> </a:t>
            </a:r>
            <a:r>
              <a:rPr lang="ru-RU" sz="2800" dirty="0" err="1"/>
              <a:t>узгоджені</a:t>
            </a:r>
            <a:r>
              <a:rPr lang="ru-RU" sz="2800" dirty="0"/>
              <a:t>, </a:t>
            </a:r>
            <a:r>
              <a:rPr lang="ru-RU" sz="2800" dirty="0" err="1"/>
              <a:t>залежить</a:t>
            </a:r>
            <a:r>
              <a:rPr lang="ru-RU" sz="2800" dirty="0"/>
              <a:t> </a:t>
            </a:r>
            <a:r>
              <a:rPr lang="ru-RU" sz="2800" dirty="0" err="1"/>
              <a:t>успіх</a:t>
            </a:r>
            <a:r>
              <a:rPr lang="ru-RU" sz="2800" dirty="0"/>
              <a:t> </a:t>
            </a:r>
            <a:r>
              <a:rPr lang="ru-RU" sz="2800" dirty="0" err="1"/>
              <a:t>формування</a:t>
            </a:r>
            <a:r>
              <a:rPr lang="ru-RU" sz="2800" dirty="0"/>
              <a:t> </a:t>
            </a:r>
            <a:r>
              <a:rPr lang="ru-RU" sz="2800" dirty="0" err="1"/>
              <a:t>особистості</a:t>
            </a:r>
            <a:r>
              <a:rPr lang="ru-RU" sz="2800" dirty="0"/>
              <a:t> в </a:t>
            </a:r>
            <a:r>
              <a:rPr lang="ru-RU" sz="2800" dirty="0" err="1"/>
              <a:t>цілому</a:t>
            </a:r>
            <a:r>
              <a:rPr lang="ru-RU" sz="28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E7C75D-42B1-9442-ADFD-6CF4E0084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18" y="2315817"/>
            <a:ext cx="5766169" cy="4324627"/>
          </a:xfrm>
          <a:prstGeom prst="rect">
            <a:avLst/>
          </a:prstGeom>
          <a:effectLst>
            <a:glow rad="457200">
              <a:schemeClr val="accent1"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8452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76B5C-5A56-CB40-92DA-906A7CD9A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399"/>
            <a:ext cx="8596668" cy="2065867"/>
          </a:xfrm>
        </p:spPr>
        <p:txBody>
          <a:bodyPr>
            <a:noAutofit/>
          </a:bodyPr>
          <a:lstStyle/>
          <a:p>
            <a:pPr algn="just"/>
            <a:r>
              <a:rPr lang="ru-RU" sz="2500" dirty="0" err="1"/>
              <a:t>Саме</a:t>
            </a:r>
            <a:r>
              <a:rPr lang="ru-RU" sz="2500" dirty="0"/>
              <a:t> </a:t>
            </a:r>
            <a:r>
              <a:rPr lang="ru-RU" sz="2500" dirty="0" err="1"/>
              <a:t>взаємодія</a:t>
            </a:r>
            <a:r>
              <a:rPr lang="ru-RU" sz="2500" dirty="0"/>
              <a:t> у </a:t>
            </a:r>
            <a:r>
              <a:rPr lang="ru-RU" sz="2500" dirty="0" err="1"/>
              <a:t>педагогічному</a:t>
            </a:r>
            <a:r>
              <a:rPr lang="ru-RU" sz="2500" dirty="0"/>
              <a:t> </a:t>
            </a:r>
            <a:r>
              <a:rPr lang="ru-RU" sz="2500" dirty="0" err="1"/>
              <a:t>процесі</a:t>
            </a:r>
            <a:r>
              <a:rPr lang="ru-RU" sz="2500" dirty="0"/>
              <a:t> </a:t>
            </a:r>
            <a:r>
              <a:rPr lang="ru-RU" sz="2500" dirty="0" err="1"/>
              <a:t>сім'ї</a:t>
            </a:r>
            <a:r>
              <a:rPr lang="ru-RU" sz="2500" dirty="0"/>
              <a:t> та </a:t>
            </a:r>
            <a:r>
              <a:rPr lang="ru-RU" sz="2500" dirty="0" err="1"/>
              <a:t>дошкільного</a:t>
            </a:r>
            <a:r>
              <a:rPr lang="ru-RU" sz="2500" dirty="0"/>
              <a:t> закладу </a:t>
            </a:r>
            <a:r>
              <a:rPr lang="ru-RU" sz="2500" dirty="0" err="1"/>
              <a:t>здатна</a:t>
            </a:r>
            <a:r>
              <a:rPr lang="ru-RU" sz="2500" dirty="0"/>
              <a:t> </a:t>
            </a:r>
            <a:r>
              <a:rPr lang="ru-RU" sz="2500" dirty="0" err="1"/>
              <a:t>здійснювати</a:t>
            </a:r>
            <a:r>
              <a:rPr lang="ru-RU" sz="2500" dirty="0"/>
              <a:t> </a:t>
            </a:r>
            <a:r>
              <a:rPr lang="ru-RU" sz="2500" dirty="0" err="1"/>
              <a:t>особистісно-орієнтований</a:t>
            </a:r>
            <a:r>
              <a:rPr lang="ru-RU" sz="2500" dirty="0"/>
              <a:t> </a:t>
            </a:r>
            <a:r>
              <a:rPr lang="ru-RU" sz="2500" dirty="0" err="1"/>
              <a:t>підхід</a:t>
            </a:r>
            <a:r>
              <a:rPr lang="ru-RU" sz="2500" dirty="0"/>
              <a:t>, </a:t>
            </a:r>
            <a:r>
              <a:rPr lang="ru-RU" sz="2500" dirty="0" err="1"/>
              <a:t>формувати</a:t>
            </a:r>
            <a:r>
              <a:rPr lang="ru-RU" sz="2500" dirty="0"/>
              <a:t> </a:t>
            </a:r>
            <a:r>
              <a:rPr lang="ru-RU" sz="2500" dirty="0" err="1"/>
              <a:t>індивідуальність</a:t>
            </a:r>
            <a:r>
              <a:rPr lang="ru-RU" sz="2500" dirty="0"/>
              <a:t>, </a:t>
            </a:r>
            <a:r>
              <a:rPr lang="ru-RU" sz="2500" dirty="0" err="1"/>
              <a:t>активізувати</a:t>
            </a:r>
            <a:r>
              <a:rPr lang="ru-RU" sz="2500" dirty="0"/>
              <a:t> </a:t>
            </a:r>
            <a:r>
              <a:rPr lang="ru-RU" sz="2500" dirty="0" err="1"/>
              <a:t>творчий</a:t>
            </a:r>
            <a:r>
              <a:rPr lang="ru-RU" sz="2500" dirty="0"/>
              <a:t> </a:t>
            </a:r>
            <a:r>
              <a:rPr lang="ru-RU" sz="2500" dirty="0" err="1"/>
              <a:t>потенціал</a:t>
            </a:r>
            <a:r>
              <a:rPr lang="ru-RU" sz="2500" dirty="0"/>
              <a:t> не </a:t>
            </a:r>
            <a:r>
              <a:rPr lang="ru-RU" sz="2500" dirty="0" err="1"/>
              <a:t>лише</a:t>
            </a:r>
            <a:r>
              <a:rPr lang="ru-RU" sz="2500" dirty="0"/>
              <a:t> </a:t>
            </a:r>
            <a:r>
              <a:rPr lang="ru-RU" sz="2500" dirty="0" err="1"/>
              <a:t>дитини</a:t>
            </a:r>
            <a:r>
              <a:rPr lang="ru-RU" sz="2500" dirty="0"/>
              <a:t>, але і </a:t>
            </a:r>
            <a:r>
              <a:rPr lang="ru-RU" sz="2500" dirty="0" err="1"/>
              <a:t>педагогів</a:t>
            </a:r>
            <a:r>
              <a:rPr lang="ru-RU" sz="2500" dirty="0"/>
              <a:t>, і </a:t>
            </a:r>
            <a:r>
              <a:rPr lang="ru-RU" sz="2500" dirty="0" err="1"/>
              <a:t>батьків</a:t>
            </a:r>
            <a:r>
              <a:rPr lang="ru-RU" sz="25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A1622D-9166-B646-8CFB-4A83C2E66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68" y="2351616"/>
            <a:ext cx="8128000" cy="3949700"/>
          </a:xfrm>
          <a:prstGeom prst="rect">
            <a:avLst/>
          </a:prstGeom>
          <a:effectLst>
            <a:glow rad="673100">
              <a:schemeClr val="accent1">
                <a:alpha val="40000"/>
              </a:schemeClr>
            </a:glow>
            <a:outerShdw blurRad="50800" dist="50800" dir="5400000" algn="ctr" rotWithShape="0">
              <a:srgbClr val="FFFF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43877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A76CB-E810-5B46-BEB1-B6028010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31304"/>
            <a:ext cx="8596668" cy="1320800"/>
          </a:xfrm>
        </p:spPr>
        <p:txBody>
          <a:bodyPr/>
          <a:lstStyle/>
          <a:p>
            <a:r>
              <a:rPr lang="ru-RU" dirty="0" err="1"/>
              <a:t>Творчий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веселощами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2826DC-3769-D04D-9C0A-985F476DB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89" y="1665842"/>
            <a:ext cx="8942698" cy="47659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﻿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</a:rPr>
              <a:t>Розповідь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</a:rPr>
              <a:t>казки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«Як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</a:rPr>
              <a:t>півник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Петрик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</a:rPr>
              <a:t>прийшов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bg1">
                    <a:lumMod val="50000"/>
                  </a:schemeClr>
                </a:solidFill>
              </a:rPr>
              <a:t>гості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 до курочки Ко-ко»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2284AB-8CFC-464B-B9AC-27A698E13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72" y="2962228"/>
            <a:ext cx="4850295" cy="3637721"/>
          </a:xfrm>
          <a:prstGeom prst="rect">
            <a:avLst/>
          </a:prstGeom>
          <a:effectLst>
            <a:glow rad="419100">
              <a:schemeClr val="accent1">
                <a:alpha val="40000"/>
              </a:schemeClr>
            </a:glow>
            <a:outerShdw blurRad="50800" dist="50800" dir="5400000" algn="ctr" rotWithShape="0">
              <a:srgbClr val="FFC000"/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76E348-C34A-6F4A-B57E-859B7D27A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4" y="2274707"/>
            <a:ext cx="4872383" cy="3654287"/>
          </a:xfrm>
          <a:prstGeom prst="rect">
            <a:avLst/>
          </a:prstGeom>
          <a:effectLst>
            <a:glow rad="444500">
              <a:schemeClr val="accent1">
                <a:alpha val="40000"/>
              </a:schemeClr>
            </a:glow>
            <a:outerShdw blurRad="50800" dist="50800" dir="5400000" algn="ctr" rotWithShape="0">
              <a:srgbClr val="FFC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11935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2A1B-AC9F-A841-9854-252F58A84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Пасхальні</a:t>
            </a:r>
            <a:r>
              <a:rPr lang="ru-RU" dirty="0"/>
              <a:t> </a:t>
            </a:r>
            <a:r>
              <a:rPr lang="ru-RU" dirty="0" err="1"/>
              <a:t>яєчки</a:t>
            </a:r>
            <a:r>
              <a:rPr lang="ru-RU" dirty="0"/>
              <a:t> </a:t>
            </a:r>
            <a:r>
              <a:rPr lang="ru-RU" dirty="0" err="1"/>
              <a:t>радують</a:t>
            </a:r>
            <a:r>
              <a:rPr lang="ru-RU" dirty="0"/>
              <a:t> око та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передсвятковій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5D12DCC-41F4-DD4D-BB32-1E5FB72B3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  <a:effectLst>
            <a:glow rad="812800">
              <a:schemeClr val="accent1">
                <a:alpha val="40000"/>
              </a:schemeClr>
            </a:glow>
            <a:outerShdw blurRad="50800" dist="50800" dir="5400000" algn="ctr" rotWithShape="0">
              <a:schemeClr val="accent2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45124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60</TotalTime>
  <Words>73</Words>
  <Application>Microsoft Macintosh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ПАСХАЛЬНЕ ЯЄЧКО В ТЕХНІЦІ КВІЛІНГ</vt:lpstr>
      <vt:lpstr>Опис матеріалу: даний матеріал розрахова-ний на дітей дошкільного віку, педагогів і батьків. Призначення: виготовлення подарунків. Мета: створення яєчка в техніці квіллінг.</vt:lpstr>
      <vt:lpstr>Завдання: - закріплювати навик накручування смужки паперу в рол; -розвивати творчі здібності дітей, увагу, уяву і фантазію; - розвивати дрібну моторику рук, окомір; - виховувати посидючість, акуратність, інтерес до роботи з папером.</vt:lpstr>
      <vt:lpstr>Творчий процес був захоплюючим!</vt:lpstr>
      <vt:lpstr>Результати – вразили дітей та батьків своєю красою!</vt:lpstr>
      <vt:lpstr>Підсумок Майстер-класу! Вихователь та батьки, об'єднанні у своїй діяльності, діють в інтересах дитини, створюють для неї належні умови. Від того, наскільки такі взаємовідносини будуть узгоджені, залежить успіх формування особистості в цілому.</vt:lpstr>
      <vt:lpstr>Саме взаємодія у педагогічному процесі сім'ї та дошкільного закладу здатна здійснювати особистісно-орієнтований підхід, формувати індивідуальність, активізувати творчий потенціал не лише дитини, але і педагогів, і батьків.</vt:lpstr>
      <vt:lpstr>Творчий процес супроводжується веселощами</vt:lpstr>
      <vt:lpstr>Пасхальні яєчки радують око та створюють передсвятковій настрій!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ПАСХАЛЬНЕ ЯЄЧКО В ТЕХНІЦІ КВІЛІНГ</dc:title>
  <dc:creator>Julia Frolova</dc:creator>
  <cp:lastModifiedBy>Microsoft Office User</cp:lastModifiedBy>
  <cp:revision>7</cp:revision>
  <cp:lastPrinted>2019-04-11T13:46:32Z</cp:lastPrinted>
  <dcterms:created xsi:type="dcterms:W3CDTF">2019-04-11T12:02:01Z</dcterms:created>
  <dcterms:modified xsi:type="dcterms:W3CDTF">2019-04-11T13:46:37Z</dcterms:modified>
</cp:coreProperties>
</file>