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EE0FF-24CA-4124-9A6C-5411E2A51D1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32D615-36F0-4406-B9AB-F300E460D1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32D615-36F0-4406-B9AB-F300E460D1D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 advClick="0" advTm="0"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7BCF828-8C88-4748-ABD4-984B859A9BBB}" type="datetimeFigureOut">
              <a:rPr lang="ru-RU" smtClean="0"/>
              <a:pPr/>
              <a:t>10.10.2019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6C8F65D-601B-4751-B066-9B9236B7A4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0">
    <p:strips dir="r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3.gi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gif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3648" y="476672"/>
            <a:ext cx="6048672" cy="4541890"/>
          </a:xfrm>
        </p:spPr>
        <p:txBody>
          <a:bodyPr>
            <a:normAutofit/>
          </a:bodyPr>
          <a:lstStyle/>
          <a:p>
            <a:r>
              <a:rPr lang="uk-UA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Запровадження </a:t>
            </a:r>
            <a:r>
              <a:rPr lang="uk-UA" sz="32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комп</a:t>
            </a:r>
            <a:r>
              <a:rPr lang="ru-RU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3200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ютерних</a:t>
            </a:r>
            <a:r>
              <a:rPr lang="uk-UA" sz="3200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технологій та використання мультимедійних презентацій у роботі як засобів формування пізнавальної компетентності дошкільника.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95736" y="4581128"/>
            <a:ext cx="6534472" cy="1793794"/>
          </a:xfrm>
        </p:spPr>
        <p:txBody>
          <a:bodyPr>
            <a:normAutofit/>
          </a:bodyPr>
          <a:lstStyle/>
          <a:p>
            <a:pPr algn="r"/>
            <a:r>
              <a:rPr lang="ru-RU" i="1" dirty="0" err="1" smtClean="0">
                <a:solidFill>
                  <a:schemeClr val="accent2">
                    <a:lumMod val="75000"/>
                  </a:schemeClr>
                </a:solidFill>
              </a:rPr>
              <a:t>Підготувала</a:t>
            </a:r>
          </a:p>
          <a:p>
            <a:pPr algn="r"/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Вихователь-методист</a:t>
            </a:r>
          </a:p>
          <a:p>
            <a:pPr algn="r"/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ТОВ “ДНЗ ЯСЛА-САДОК “ЛЕВЕНЯТКО”</a:t>
            </a:r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r"/>
            <a:r>
              <a:rPr lang="uk-UA" i="1" dirty="0" smtClean="0">
                <a:solidFill>
                  <a:schemeClr val="accent2">
                    <a:lumMod val="75000"/>
                  </a:schemeClr>
                </a:solidFill>
              </a:rPr>
              <a:t>Дорошенко Н.І.</a:t>
            </a:r>
          </a:p>
          <a:p>
            <a:pPr algn="r"/>
            <a:endParaRPr lang="uk-UA" i="1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8640"/>
            <a:ext cx="1403648" cy="1346935"/>
          </a:xfrm>
          <a:prstGeom prst="rect">
            <a:avLst/>
          </a:prstGeom>
          <a:noFill/>
        </p:spPr>
      </p:pic>
      <p:pic>
        <p:nvPicPr>
          <p:cNvPr id="5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384076" y="3967438"/>
            <a:ext cx="2160240" cy="2959364"/>
          </a:xfrm>
          <a:prstGeom prst="rect">
            <a:avLst/>
          </a:prstGeom>
          <a:noFill/>
        </p:spPr>
      </p:pic>
      <p:pic>
        <p:nvPicPr>
          <p:cNvPr id="6" name="Picture 4" descr="TYPLOOP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95728" y="0"/>
            <a:ext cx="2448272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7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 </a:t>
            </a:r>
            <a:r>
              <a:rPr lang="ru-RU" sz="4000" b="1" i="1" dirty="0" smtClean="0">
                <a:solidFill>
                  <a:srgbClr val="FF0000"/>
                </a:solidFill>
              </a:rPr>
              <a:t>Тематика </a:t>
            </a:r>
            <a:r>
              <a:rPr lang="ru-RU" sz="4000" b="1" i="1" dirty="0" err="1" smtClean="0">
                <a:solidFill>
                  <a:srgbClr val="FF0000"/>
                </a:solidFill>
              </a:rPr>
              <a:t>презентацій</a:t>
            </a:r>
            <a:r>
              <a:rPr lang="ru-RU" sz="4000" dirty="0" smtClean="0">
                <a:solidFill>
                  <a:srgbClr val="FF0000"/>
                </a:solidFill>
              </a:rPr>
              <a:t>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заняття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uk-UA" b="1" dirty="0" err="1" smtClean="0">
                <a:solidFill>
                  <a:schemeClr val="bg2">
                    <a:lumMod val="50000"/>
                  </a:schemeClr>
                </a:solidFill>
              </a:rPr>
              <a:t>логіко-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математи</a:t>
            </a:r>
            <a:r>
              <a:rPr lang="uk-UA" b="1" dirty="0" err="1" smtClean="0">
                <a:solidFill>
                  <a:schemeClr val="bg2">
                    <a:lumMod val="50000"/>
                  </a:schemeClr>
                </a:solidFill>
              </a:rPr>
              <a:t>чного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 розвитку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знайомство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природою.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правила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безпечної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поведінки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вдома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вулиці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заняття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розвитку</a:t>
            </a:r>
            <a:r>
              <a:rPr lang="ru-RU" b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bg2">
                    <a:lumMod val="50000"/>
                  </a:schemeClr>
                </a:solidFill>
              </a:rPr>
              <a:t>мовлення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</a:p>
          <a:p>
            <a:r>
              <a:rPr lang="uk-UA" b="1" dirty="0" err="1" smtClean="0">
                <a:solidFill>
                  <a:schemeClr val="bg2">
                    <a:lumMod val="50000"/>
                  </a:schemeClr>
                </a:solidFill>
              </a:rPr>
              <a:t>корекційна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 робота.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i="1" dirty="0" smtClean="0">
                <a:solidFill>
                  <a:srgbClr val="7030A0"/>
                </a:solidFill>
              </a:rPr>
              <a:t>Практика показала, </a:t>
            </a:r>
            <a:r>
              <a:rPr lang="ru-RU" b="1" i="1" dirty="0" err="1" smtClean="0">
                <a:solidFill>
                  <a:srgbClr val="7030A0"/>
                </a:solidFill>
              </a:rPr>
              <a:t>що</a:t>
            </a:r>
            <a:r>
              <a:rPr lang="ru-RU" b="1" i="1" dirty="0" smtClean="0">
                <a:solidFill>
                  <a:srgbClr val="7030A0"/>
                </a:solidFill>
              </a:rPr>
              <a:t> за </a:t>
            </a:r>
            <a:r>
              <a:rPr lang="ru-RU" b="1" i="1" dirty="0" err="1" smtClean="0">
                <a:solidFill>
                  <a:srgbClr val="7030A0"/>
                </a:solidFill>
              </a:rPr>
              <a:t>умови</a:t>
            </a:r>
            <a:r>
              <a:rPr lang="ru-RU" b="1" i="1" dirty="0" smtClean="0">
                <a:solidFill>
                  <a:srgbClr val="7030A0"/>
                </a:solidFill>
              </a:rPr>
              <a:t> систематичного </a:t>
            </a:r>
            <a:r>
              <a:rPr lang="ru-RU" b="1" i="1" dirty="0" err="1" smtClean="0">
                <a:solidFill>
                  <a:srgbClr val="7030A0"/>
                </a:solidFill>
              </a:rPr>
              <a:t>використання</a:t>
            </a:r>
            <a:r>
              <a:rPr lang="ru-RU" b="1" i="1" dirty="0" smtClean="0">
                <a:solidFill>
                  <a:srgbClr val="7030A0"/>
                </a:solidFill>
              </a:rPr>
              <a:t> в </a:t>
            </a:r>
            <a:r>
              <a:rPr lang="ru-RU" b="1" i="1" dirty="0" err="1" smtClean="0">
                <a:solidFill>
                  <a:srgbClr val="7030A0"/>
                </a:solidFill>
              </a:rPr>
              <a:t>мультимедійних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презентацій</a:t>
            </a:r>
            <a:r>
              <a:rPr lang="ru-RU" b="1" i="1" dirty="0" smtClean="0">
                <a:solidFill>
                  <a:srgbClr val="7030A0"/>
                </a:solidFill>
              </a:rPr>
              <a:t> у </a:t>
            </a:r>
            <a:r>
              <a:rPr lang="ru-RU" b="1" i="1" dirty="0" err="1" smtClean="0">
                <a:solidFill>
                  <a:srgbClr val="7030A0"/>
                </a:solidFill>
              </a:rPr>
              <a:t>поєднанні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традиційними</a:t>
            </a:r>
            <a:r>
              <a:rPr lang="ru-RU" b="1" i="1" dirty="0" smtClean="0">
                <a:solidFill>
                  <a:srgbClr val="7030A0"/>
                </a:solidFill>
              </a:rPr>
              <a:t> методами </a:t>
            </a:r>
            <a:r>
              <a:rPr lang="ru-RU" b="1" i="1" dirty="0" err="1" smtClean="0">
                <a:solidFill>
                  <a:srgbClr val="7030A0"/>
                </a:solidFill>
              </a:rPr>
              <a:t>навчання</a:t>
            </a:r>
            <a:r>
              <a:rPr lang="ru-RU" b="1" i="1" dirty="0" smtClean="0">
                <a:solidFill>
                  <a:srgbClr val="7030A0"/>
                </a:solidFill>
              </a:rPr>
              <a:t>, </a:t>
            </a:r>
            <a:r>
              <a:rPr lang="ru-RU" b="1" i="1" dirty="0" err="1" smtClean="0">
                <a:solidFill>
                  <a:srgbClr val="7030A0"/>
                </a:solidFill>
              </a:rPr>
              <a:t>ефективність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роботи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розвитку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пізнавальних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здібностей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дітей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дошкільного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віку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значно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підвищується</a:t>
            </a:r>
            <a:r>
              <a:rPr lang="ru-RU" b="1" i="1" dirty="0" smtClean="0">
                <a:solidFill>
                  <a:srgbClr val="7030A0"/>
                </a:solidFill>
              </a:rPr>
              <a:t>.</a:t>
            </a:r>
            <a:endParaRPr lang="ru-RU" b="1" i="1" dirty="0">
              <a:solidFill>
                <a:srgbClr val="7030A0"/>
              </a:solidFill>
            </a:endParaRPr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03648" cy="1346935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1499692" y="4183463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8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1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4000"/>
                            </p:stCondLst>
                            <p:childTnLst>
                              <p:par>
                                <p:cTn id="72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7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 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Про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ефективність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говорять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наступні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позитивні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4000" b="1" i="1" dirty="0" err="1" smtClean="0">
                <a:solidFill>
                  <a:schemeClr val="accent2">
                    <a:lumMod val="75000"/>
                  </a:schemeClr>
                </a:solidFill>
              </a:rPr>
              <a:t>фактори</a:t>
            </a:r>
            <a:r>
              <a:rPr lang="ru-RU" sz="4000" b="1" i="1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діти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краще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сприймають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матеріал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вивчається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за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рахунок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того,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що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презентація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несе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в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собі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подібний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тип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інформації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зрозумілий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дошкільнятам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які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не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вміють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читати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і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50000"/>
                  </a:schemeClr>
                </a:solidFill>
              </a:rPr>
              <a:t>писати</a:t>
            </a:r>
            <a:r>
              <a:rPr lang="ru-RU" b="1" i="1" dirty="0" smtClean="0">
                <a:solidFill>
                  <a:schemeClr val="bg2">
                    <a:lumMod val="50000"/>
                  </a:schemeClr>
                </a:solidFill>
              </a:rPr>
              <a:t>;</a:t>
            </a:r>
          </a:p>
          <a:p>
            <a:pPr lvl="0"/>
            <a:r>
              <a:rPr lang="ru-RU" b="1" i="1" dirty="0" smtClean="0">
                <a:solidFill>
                  <a:srgbClr val="7030A0"/>
                </a:solidFill>
              </a:rPr>
              <a:t>у </a:t>
            </a:r>
            <a:r>
              <a:rPr lang="ru-RU" b="1" i="1" dirty="0" err="1" smtClean="0">
                <a:solidFill>
                  <a:srgbClr val="7030A0"/>
                </a:solidFill>
              </a:rPr>
              <a:t>вихованців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підвищується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мотивація</a:t>
            </a:r>
            <a:r>
              <a:rPr lang="ru-RU" b="1" i="1" dirty="0" smtClean="0">
                <a:solidFill>
                  <a:srgbClr val="7030A0"/>
                </a:solidFill>
              </a:rPr>
              <a:t> до </a:t>
            </a:r>
            <a:r>
              <a:rPr lang="ru-RU" b="1" i="1" dirty="0" err="1" smtClean="0">
                <a:solidFill>
                  <a:srgbClr val="7030A0"/>
                </a:solidFill>
              </a:rPr>
              <a:t>роботи</a:t>
            </a:r>
            <a:r>
              <a:rPr lang="ru-RU" b="1" i="1" dirty="0" smtClean="0">
                <a:solidFill>
                  <a:srgbClr val="7030A0"/>
                </a:solidFill>
              </a:rPr>
              <a:t> на </a:t>
            </a:r>
            <a:r>
              <a:rPr lang="ru-RU" b="1" i="1" dirty="0" err="1" smtClean="0">
                <a:solidFill>
                  <a:srgbClr val="7030A0"/>
                </a:solidFill>
              </a:rPr>
              <a:t>занятті</a:t>
            </a:r>
            <a:r>
              <a:rPr lang="ru-RU" b="1" i="1" dirty="0" smtClean="0">
                <a:solidFill>
                  <a:srgbClr val="7030A0"/>
                </a:solidFill>
              </a:rPr>
              <a:t> за </a:t>
            </a:r>
            <a:r>
              <a:rPr lang="ru-RU" b="1" i="1" dirty="0" err="1" smtClean="0">
                <a:solidFill>
                  <a:srgbClr val="7030A0"/>
                </a:solidFill>
              </a:rPr>
              <a:t>рахунок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привабливості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комп'ютера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і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мультимедійних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ефектів</a:t>
            </a:r>
            <a:r>
              <a:rPr lang="ru-RU" b="1" i="1" dirty="0" smtClean="0">
                <a:solidFill>
                  <a:srgbClr val="7030A0"/>
                </a:solidFill>
              </a:rPr>
              <a:t>. Рух, звук, </a:t>
            </a:r>
            <a:r>
              <a:rPr lang="ru-RU" b="1" i="1" dirty="0" err="1" smtClean="0">
                <a:solidFill>
                  <a:srgbClr val="7030A0"/>
                </a:solidFill>
              </a:rPr>
              <a:t>мультиплікація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надовго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привертають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увагу</a:t>
            </a:r>
            <a:r>
              <a:rPr lang="ru-RU" b="1" i="1" dirty="0" smtClean="0">
                <a:solidFill>
                  <a:srgbClr val="7030A0"/>
                </a:solidFill>
              </a:rPr>
              <a:t> </a:t>
            </a:r>
            <a:r>
              <a:rPr lang="ru-RU" b="1" i="1" dirty="0" err="1" smtClean="0">
                <a:solidFill>
                  <a:srgbClr val="7030A0"/>
                </a:solidFill>
              </a:rPr>
              <a:t>дітей</a:t>
            </a:r>
            <a:r>
              <a:rPr lang="ru-RU" b="1" i="1" dirty="0" smtClean="0">
                <a:solidFill>
                  <a:srgbClr val="7030A0"/>
                </a:solidFill>
              </a:rPr>
              <a:t>;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i="1" dirty="0" err="1" smtClean="0">
                <a:solidFill>
                  <a:srgbClr val="00B050"/>
                </a:solidFill>
              </a:rPr>
              <a:t>отримані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знання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залишаються</a:t>
            </a:r>
            <a:r>
              <a:rPr lang="ru-RU" b="1" i="1" dirty="0" smtClean="0">
                <a:solidFill>
                  <a:srgbClr val="00B050"/>
                </a:solidFill>
              </a:rPr>
              <a:t> в </a:t>
            </a:r>
            <a:r>
              <a:rPr lang="ru-RU" b="1" i="1" dirty="0" err="1" smtClean="0">
                <a:solidFill>
                  <a:srgbClr val="00B050"/>
                </a:solidFill>
              </a:rPr>
              <a:t>пам'яті</a:t>
            </a:r>
            <a:r>
              <a:rPr lang="ru-RU" b="1" i="1" dirty="0" smtClean="0">
                <a:solidFill>
                  <a:srgbClr val="00B050"/>
                </a:solidFill>
              </a:rPr>
              <a:t> на </a:t>
            </a:r>
            <a:r>
              <a:rPr lang="ru-RU" b="1" i="1" dirty="0" err="1" smtClean="0">
                <a:solidFill>
                  <a:srgbClr val="00B050"/>
                </a:solidFill>
              </a:rPr>
              <a:t>більш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довгий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термін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легше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відновлюються</a:t>
            </a:r>
            <a:r>
              <a:rPr lang="ru-RU" b="1" i="1" dirty="0" smtClean="0">
                <a:solidFill>
                  <a:srgbClr val="00B050"/>
                </a:solidFill>
              </a:rPr>
              <a:t> для </a:t>
            </a:r>
            <a:r>
              <a:rPr lang="ru-RU" b="1" i="1" dirty="0" err="1" smtClean="0">
                <a:solidFill>
                  <a:srgbClr val="00B050"/>
                </a:solidFill>
              </a:rPr>
              <a:t>застосування</a:t>
            </a:r>
            <a:r>
              <a:rPr lang="ru-RU" b="1" i="1" dirty="0" smtClean="0">
                <a:solidFill>
                  <a:srgbClr val="00B050"/>
                </a:solidFill>
              </a:rPr>
              <a:t> на </a:t>
            </a:r>
            <a:r>
              <a:rPr lang="ru-RU" b="1" i="1" dirty="0" err="1" smtClean="0">
                <a:solidFill>
                  <a:srgbClr val="00B050"/>
                </a:solidFill>
              </a:rPr>
              <a:t>практиці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після</a:t>
            </a:r>
            <a:r>
              <a:rPr lang="ru-RU" b="1" i="1" dirty="0" smtClean="0">
                <a:solidFill>
                  <a:srgbClr val="00B050"/>
                </a:solidFill>
              </a:rPr>
              <a:t> короткого </a:t>
            </a:r>
            <a:r>
              <a:rPr lang="ru-RU" b="1" i="1" dirty="0" err="1" smtClean="0">
                <a:solidFill>
                  <a:srgbClr val="00B050"/>
                </a:solidFill>
              </a:rPr>
              <a:t>повторення</a:t>
            </a:r>
            <a:r>
              <a:rPr lang="ru-RU" b="1" i="1" dirty="0" smtClean="0">
                <a:solidFill>
                  <a:srgbClr val="00B050"/>
                </a:solidFill>
              </a:rPr>
              <a:t>;</a:t>
            </a:r>
          </a:p>
          <a:p>
            <a:pPr lvl="0"/>
            <a:r>
              <a:rPr lang="ru-RU" b="1" i="1" dirty="0" err="1" smtClean="0">
                <a:solidFill>
                  <a:srgbClr val="00B050"/>
                </a:solidFill>
              </a:rPr>
              <a:t>презентації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дозволяють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моделювати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такі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життєві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ситуації</a:t>
            </a:r>
            <a:r>
              <a:rPr lang="ru-RU" b="1" i="1" dirty="0" smtClean="0">
                <a:solidFill>
                  <a:srgbClr val="00B050"/>
                </a:solidFill>
              </a:rPr>
              <a:t>, </a:t>
            </a:r>
            <a:r>
              <a:rPr lang="ru-RU" b="1" i="1" dirty="0" err="1" smtClean="0">
                <a:solidFill>
                  <a:srgbClr val="00B050"/>
                </a:solidFill>
              </a:rPr>
              <a:t>які</a:t>
            </a:r>
            <a:r>
              <a:rPr lang="ru-RU" b="1" i="1" dirty="0" smtClean="0">
                <a:solidFill>
                  <a:srgbClr val="00B050"/>
                </a:solidFill>
              </a:rPr>
              <a:t> не </a:t>
            </a:r>
            <a:r>
              <a:rPr lang="ru-RU" b="1" i="1" dirty="0" err="1" smtClean="0">
                <a:solidFill>
                  <a:srgbClr val="00B050"/>
                </a:solidFill>
              </a:rPr>
              <a:t>можна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побачити</a:t>
            </a:r>
            <a:r>
              <a:rPr lang="ru-RU" b="1" i="1" dirty="0" smtClean="0">
                <a:solidFill>
                  <a:srgbClr val="00B050"/>
                </a:solidFill>
              </a:rPr>
              <a:t> в </a:t>
            </a:r>
            <a:r>
              <a:rPr lang="ru-RU" b="1" i="1" dirty="0" err="1" smtClean="0">
                <a:solidFill>
                  <a:srgbClr val="00B050"/>
                </a:solidFill>
              </a:rPr>
              <a:t>повсякденному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житті</a:t>
            </a:r>
            <a:r>
              <a:rPr lang="ru-RU" b="1" i="1" dirty="0" smtClean="0">
                <a:solidFill>
                  <a:srgbClr val="00B050"/>
                </a:solidFill>
              </a:rPr>
              <a:t> (</a:t>
            </a:r>
            <a:r>
              <a:rPr lang="ru-RU" b="1" i="1" dirty="0" err="1" smtClean="0">
                <a:solidFill>
                  <a:srgbClr val="00B050"/>
                </a:solidFill>
              </a:rPr>
              <a:t>політ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ракети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або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супутника</a:t>
            </a:r>
            <a:r>
              <a:rPr lang="ru-RU" b="1" i="1" dirty="0" smtClean="0">
                <a:solidFill>
                  <a:srgbClr val="00B050"/>
                </a:solidFill>
              </a:rPr>
              <a:t>, </a:t>
            </a:r>
            <a:r>
              <a:rPr lang="ru-RU" b="1" i="1" dirty="0" err="1" smtClean="0">
                <a:solidFill>
                  <a:srgbClr val="00B050"/>
                </a:solidFill>
              </a:rPr>
              <a:t>перетворення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лялечки</a:t>
            </a:r>
            <a:r>
              <a:rPr lang="ru-RU" b="1" i="1" dirty="0" smtClean="0">
                <a:solidFill>
                  <a:srgbClr val="00B050"/>
                </a:solidFill>
              </a:rPr>
              <a:t> на </a:t>
            </a:r>
            <a:r>
              <a:rPr lang="ru-RU" b="1" i="1" dirty="0" err="1" smtClean="0">
                <a:solidFill>
                  <a:srgbClr val="00B050"/>
                </a:solidFill>
              </a:rPr>
              <a:t>метелика</a:t>
            </a:r>
            <a:r>
              <a:rPr lang="ru-RU" b="1" i="1" dirty="0" smtClean="0">
                <a:solidFill>
                  <a:srgbClr val="00B050"/>
                </a:solidFill>
              </a:rPr>
              <a:t> </a:t>
            </a:r>
            <a:r>
              <a:rPr lang="ru-RU" b="1" i="1" dirty="0" err="1" smtClean="0">
                <a:solidFill>
                  <a:srgbClr val="00B050"/>
                </a:solidFill>
              </a:rPr>
              <a:t>і</a:t>
            </a:r>
            <a:r>
              <a:rPr lang="ru-RU" b="1" i="1" dirty="0" smtClean="0">
                <a:solidFill>
                  <a:srgbClr val="00B050"/>
                </a:solidFill>
              </a:rPr>
              <a:t> т. д.).</a:t>
            </a:r>
          </a:p>
          <a:p>
            <a:endParaRPr lang="ru-RU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1172101" cy="1124743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3227884" y="4399486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8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9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0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04856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>
                <a:solidFill>
                  <a:srgbClr val="FF0000"/>
                </a:solidFill>
              </a:rPr>
              <a:t>Рекомендації</a:t>
            </a:r>
            <a:r>
              <a:rPr lang="ru-RU" b="1" dirty="0" smtClean="0">
                <a:solidFill>
                  <a:srgbClr val="FF0000"/>
                </a:solidFill>
              </a:rPr>
              <a:t> для </a:t>
            </a:r>
            <a:r>
              <a:rPr lang="ru-RU" b="1" dirty="0" err="1" smtClean="0">
                <a:solidFill>
                  <a:srgbClr val="FF0000"/>
                </a:solidFill>
              </a:rPr>
              <a:t>педагогів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щодо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FF0000"/>
                </a:solidFill>
              </a:rPr>
              <a:t>використання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мультимедійних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презентацій</a:t>
            </a:r>
            <a:r>
              <a:rPr lang="ru-RU" b="1" dirty="0" smtClean="0">
                <a:solidFill>
                  <a:srgbClr val="FF0000"/>
                </a:solidFill>
              </a:rPr>
              <a:t>  на </a:t>
            </a:r>
            <a:r>
              <a:rPr lang="ru-RU" b="1" dirty="0" err="1" smtClean="0">
                <a:solidFill>
                  <a:srgbClr val="FF0000"/>
                </a:solidFill>
              </a:rPr>
              <a:t>заняттях</a:t>
            </a:r>
            <a:r>
              <a:rPr lang="uk-UA" b="1" dirty="0" smtClean="0">
                <a:solidFill>
                  <a:srgbClr val="FF0000"/>
                </a:solidFill>
              </a:rPr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340768"/>
            <a:ext cx="3863280" cy="5328592"/>
          </a:xfrm>
        </p:spPr>
        <p:txBody>
          <a:bodyPr>
            <a:normAutofit fontScale="32500" lnSpcReduction="20000"/>
          </a:bodyPr>
          <a:lstStyle/>
          <a:p>
            <a:r>
              <a:rPr lang="ru-RU" sz="29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smtClean="0">
                <a:solidFill>
                  <a:srgbClr val="00B050"/>
                </a:solidFill>
              </a:rPr>
              <a:t>1.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Презентація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рідко</a:t>
            </a:r>
            <a:r>
              <a:rPr lang="ru-RU" sz="4300" b="1" i="1" dirty="0" smtClean="0">
                <a:solidFill>
                  <a:srgbClr val="00B050"/>
                </a:solidFill>
              </a:rPr>
              <a:t> обходиться без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засобів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наочності</a:t>
            </a:r>
            <a:r>
              <a:rPr lang="ru-RU" sz="4300" b="1" i="1" dirty="0" smtClean="0">
                <a:solidFill>
                  <a:srgbClr val="00B050"/>
                </a:solidFill>
              </a:rPr>
              <a:t>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Їхнє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завдання</a:t>
            </a:r>
            <a:r>
              <a:rPr lang="ru-RU" sz="4300" b="1" i="1" dirty="0" smtClean="0">
                <a:solidFill>
                  <a:srgbClr val="00B050"/>
                </a:solidFill>
              </a:rPr>
              <a:t> -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надати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виступу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переконливість</a:t>
            </a:r>
            <a:r>
              <a:rPr lang="ru-RU" sz="4300" b="1" i="1" dirty="0" smtClean="0">
                <a:solidFill>
                  <a:srgbClr val="00B050"/>
                </a:solidFill>
              </a:rPr>
              <a:t>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Правильне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використання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цих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uk-UA" sz="4300" b="1" i="1" dirty="0" smtClean="0">
                <a:solidFill>
                  <a:srgbClr val="00B050"/>
                </a:solidFill>
              </a:rPr>
              <a:t>засобів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значно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пожвавить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презентацію</a:t>
            </a:r>
            <a:r>
              <a:rPr lang="ru-RU" sz="4300" b="1" i="1" dirty="0" smtClean="0">
                <a:solidFill>
                  <a:srgbClr val="00B050"/>
                </a:solidFill>
              </a:rPr>
              <a:t> та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зафіксує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матеріал</a:t>
            </a:r>
            <a:r>
              <a:rPr lang="ru-RU" sz="4300" b="1" i="1" dirty="0" smtClean="0">
                <a:solidFill>
                  <a:srgbClr val="00B050"/>
                </a:solidFill>
              </a:rPr>
              <a:t> у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пам'яті</a:t>
            </a:r>
            <a:r>
              <a:rPr lang="ru-RU" sz="4300" b="1" i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4300" b="1" i="1" dirty="0" smtClean="0">
                <a:solidFill>
                  <a:srgbClr val="00B050"/>
                </a:solidFill>
              </a:rPr>
              <a:t> 2.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Засоби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наочності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бажано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застосовувати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тільки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тоді</a:t>
            </a:r>
            <a:r>
              <a:rPr lang="ru-RU" sz="4300" b="1" i="1" dirty="0" smtClean="0">
                <a:solidFill>
                  <a:srgbClr val="00B050"/>
                </a:solidFill>
              </a:rPr>
              <a:t>, коли вони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можуть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посилити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вплив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висловлювання</a:t>
            </a:r>
            <a:r>
              <a:rPr lang="ru-RU" sz="4000" b="1" i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4300" b="1" i="1" dirty="0" smtClean="0">
                <a:solidFill>
                  <a:srgbClr val="00B050"/>
                </a:solidFill>
              </a:rPr>
              <a:t> 3. При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демонстрації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слайдів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і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зверненні</a:t>
            </a:r>
            <a:r>
              <a:rPr lang="ru-RU" sz="4300" b="1" i="1" dirty="0" smtClean="0">
                <a:solidFill>
                  <a:srgbClr val="00B050"/>
                </a:solidFill>
              </a:rPr>
              <a:t> до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аудиторії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найкраще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стояти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ліворуч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від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екрану</a:t>
            </a:r>
            <a:r>
              <a:rPr lang="ru-RU" sz="4300" b="1" i="1" dirty="0" smtClean="0">
                <a:solidFill>
                  <a:srgbClr val="00B050"/>
                </a:solidFill>
              </a:rPr>
              <a:t> (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якщо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дивитися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</a:t>
            </a:r>
            <a:r>
              <a:rPr lang="ru-RU" sz="4300" b="1" i="1" dirty="0" smtClean="0">
                <a:solidFill>
                  <a:srgbClr val="00B050"/>
                </a:solidFill>
              </a:rPr>
              <a:t> залу). У силу того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що</a:t>
            </a:r>
            <a:r>
              <a:rPr lang="ru-RU" sz="4300" b="1" i="1" dirty="0" smtClean="0">
                <a:solidFill>
                  <a:srgbClr val="00B050"/>
                </a:solidFill>
              </a:rPr>
              <a:t> ми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читаємо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зліва</a:t>
            </a:r>
            <a:r>
              <a:rPr lang="ru-RU" sz="4300" b="1" i="1" dirty="0" smtClean="0">
                <a:solidFill>
                  <a:srgbClr val="00B050"/>
                </a:solidFill>
              </a:rPr>
              <a:t> направо,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спочатку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слухачі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будуть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дивитися</a:t>
            </a:r>
            <a:r>
              <a:rPr lang="ru-RU" sz="4300" b="1" i="1" dirty="0" smtClean="0">
                <a:solidFill>
                  <a:srgbClr val="00B050"/>
                </a:solidFill>
              </a:rPr>
              <a:t> на педагога, а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потім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переведуть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погляд</a:t>
            </a:r>
            <a:r>
              <a:rPr lang="ru-RU" sz="4300" b="1" i="1" dirty="0" smtClean="0">
                <a:solidFill>
                  <a:srgbClr val="00B050"/>
                </a:solidFill>
              </a:rPr>
              <a:t> направо на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екран</a:t>
            </a:r>
            <a:r>
              <a:rPr lang="ru-RU" sz="4300" b="1" i="1" dirty="0" smtClean="0">
                <a:solidFill>
                  <a:srgbClr val="00B050"/>
                </a:solidFill>
              </a:rPr>
              <a:t>, де представлена ​​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більш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докладна</a:t>
            </a:r>
            <a:r>
              <a:rPr lang="ru-RU" sz="4300" b="1" i="1" dirty="0" smtClean="0">
                <a:solidFill>
                  <a:srgbClr val="00B050"/>
                </a:solidFill>
              </a:rPr>
              <a:t> </a:t>
            </a:r>
            <a:r>
              <a:rPr lang="ru-RU" sz="4300" b="1" i="1" dirty="0" err="1" smtClean="0">
                <a:solidFill>
                  <a:srgbClr val="00B050"/>
                </a:solidFill>
              </a:rPr>
              <a:t>інформація</a:t>
            </a:r>
            <a:r>
              <a:rPr lang="ru-RU" sz="4300" b="1" i="1" dirty="0" smtClean="0">
                <a:solidFill>
                  <a:srgbClr val="00B050"/>
                </a:solidFill>
              </a:rPr>
              <a:t>.</a:t>
            </a:r>
          </a:p>
          <a:p>
            <a:r>
              <a:rPr lang="ru-RU" sz="4900" b="1" i="1" dirty="0" smtClean="0">
                <a:solidFill>
                  <a:srgbClr val="00B050"/>
                </a:solidFill>
              </a:rPr>
              <a:t>4.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Якщо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використовувати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засоби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наочності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більше</a:t>
            </a:r>
            <a:r>
              <a:rPr lang="ru-RU" sz="4900" b="1" i="1" dirty="0" smtClean="0">
                <a:solidFill>
                  <a:srgbClr val="00B050"/>
                </a:solidFill>
              </a:rPr>
              <a:t> не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передбачається</a:t>
            </a:r>
            <a:r>
              <a:rPr lang="ru-RU" sz="4900" b="1" i="1" dirty="0" smtClean="0">
                <a:solidFill>
                  <a:srgbClr val="00B050"/>
                </a:solidFill>
              </a:rPr>
              <a:t>,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рекомендується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встати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впівоберта</a:t>
            </a:r>
            <a:r>
              <a:rPr lang="ru-RU" sz="4900" b="1" i="1" dirty="0" smtClean="0">
                <a:solidFill>
                  <a:srgbClr val="00B050"/>
                </a:solidFill>
              </a:rPr>
              <a:t> до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дітей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зліва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від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устаткування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і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продовжити</a:t>
            </a:r>
            <a:r>
              <a:rPr lang="ru-RU" sz="4900" b="1" i="1" dirty="0" smtClean="0">
                <a:solidFill>
                  <a:srgbClr val="00B050"/>
                </a:solidFill>
              </a:rPr>
              <a:t> </a:t>
            </a:r>
            <a:r>
              <a:rPr lang="ru-RU" sz="4900" b="1" i="1" dirty="0" err="1" smtClean="0">
                <a:solidFill>
                  <a:srgbClr val="00B050"/>
                </a:solidFill>
              </a:rPr>
              <a:t>заняття</a:t>
            </a:r>
            <a:r>
              <a:rPr lang="ru-RU" sz="4900" b="1" i="1" dirty="0" smtClean="0">
                <a:solidFill>
                  <a:srgbClr val="00B050"/>
                </a:solidFill>
              </a:rPr>
              <a:t>.</a:t>
            </a:r>
            <a:endParaRPr lang="ru-RU" sz="4900" b="1" i="1" dirty="0">
              <a:solidFill>
                <a:srgbClr val="00B05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067944" y="1268760"/>
            <a:ext cx="4680520" cy="5328592"/>
          </a:xfrm>
        </p:spPr>
        <p:txBody>
          <a:bodyPr>
            <a:noAutofit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</a:rPr>
              <a:t>5. Педагог буде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виглядати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природно</a:t>
            </a:r>
            <a:r>
              <a:rPr lang="ru-RU" sz="1400" b="1" i="1" dirty="0" smtClean="0">
                <a:solidFill>
                  <a:srgbClr val="7030A0"/>
                </a:solidFill>
              </a:rPr>
              <a:t>,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якщо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розташується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під</a:t>
            </a:r>
            <a:r>
              <a:rPr lang="ru-RU" sz="1400" b="1" i="1" dirty="0" smtClean="0">
                <a:solidFill>
                  <a:srgbClr val="7030A0"/>
                </a:solidFill>
              </a:rPr>
              <a:t> невеликим кутом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дитячої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аудиторії</a:t>
            </a:r>
            <a:r>
              <a:rPr lang="ru-RU" sz="1400" b="1" i="1" dirty="0" smtClean="0">
                <a:solidFill>
                  <a:srgbClr val="7030A0"/>
                </a:solidFill>
              </a:rPr>
              <a:t>.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Можна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зайняти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більш</a:t>
            </a:r>
            <a:r>
              <a:rPr lang="ru-RU" sz="1400" b="1" i="1" dirty="0" smtClean="0">
                <a:solidFill>
                  <a:srgbClr val="7030A0"/>
                </a:solidFill>
              </a:rPr>
              <a:t> "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сильну</a:t>
            </a:r>
            <a:r>
              <a:rPr lang="ru-RU" sz="1400" b="1" i="1" dirty="0" smtClean="0">
                <a:solidFill>
                  <a:srgbClr val="7030A0"/>
                </a:solidFill>
              </a:rPr>
              <a:t>"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позицію</a:t>
            </a:r>
            <a:r>
              <a:rPr lang="ru-RU" sz="1400" b="1" i="1" dirty="0" smtClean="0">
                <a:solidFill>
                  <a:srgbClr val="7030A0"/>
                </a:solidFill>
              </a:rPr>
              <a:t>,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повністю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розвернувшись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лицем</a:t>
            </a:r>
            <a:r>
              <a:rPr lang="ru-RU" sz="1400" b="1" i="1" dirty="0" smtClean="0">
                <a:solidFill>
                  <a:srgbClr val="7030A0"/>
                </a:solidFill>
              </a:rPr>
              <a:t>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дошкільнят</a:t>
            </a:r>
            <a:r>
              <a:rPr lang="ru-RU" sz="1400" b="1" i="1" dirty="0" smtClean="0">
                <a:solidFill>
                  <a:srgbClr val="7030A0"/>
                </a:solidFill>
              </a:rPr>
              <a:t>.</a:t>
            </a:r>
          </a:p>
          <a:p>
            <a:r>
              <a:rPr lang="ru-RU" sz="1400" b="1" i="1" dirty="0" smtClean="0">
                <a:solidFill>
                  <a:srgbClr val="7030A0"/>
                </a:solidFill>
              </a:rPr>
              <a:t> 6.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Швидко</a:t>
            </a:r>
            <a:r>
              <a:rPr lang="ru-RU" sz="1400" b="1" i="1" dirty="0" smtClean="0">
                <a:solidFill>
                  <a:srgbClr val="7030A0"/>
                </a:solidFill>
              </a:rPr>
              <a:t> подивившись на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зображення</a:t>
            </a:r>
            <a:r>
              <a:rPr lang="ru-RU" sz="1400" b="1" i="1" dirty="0" smtClean="0">
                <a:solidFill>
                  <a:srgbClr val="7030A0"/>
                </a:solidFill>
              </a:rPr>
              <a:t> (предмет),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можна</a:t>
            </a:r>
            <a:r>
              <a:rPr lang="ru-RU" sz="1400" b="1" i="1" dirty="0" smtClean="0">
                <a:solidFill>
                  <a:srgbClr val="7030A0"/>
                </a:solidFill>
              </a:rPr>
              <a:t> жестом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лівої</a:t>
            </a:r>
            <a:r>
              <a:rPr lang="ru-RU" sz="1400" b="1" i="1" dirty="0" smtClean="0">
                <a:solidFill>
                  <a:srgbClr val="7030A0"/>
                </a:solidFill>
              </a:rPr>
              <a:t> руки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привернути</a:t>
            </a:r>
            <a:r>
              <a:rPr lang="ru-RU" sz="1400" b="1" i="1" dirty="0" smtClean="0">
                <a:solidFill>
                  <a:srgbClr val="7030A0"/>
                </a:solidFill>
              </a:rPr>
              <a:t>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нього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увагу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аудиторії</a:t>
            </a:r>
            <a:r>
              <a:rPr lang="ru-RU" sz="1400" b="1" i="1" dirty="0" smtClean="0">
                <a:solidFill>
                  <a:srgbClr val="7030A0"/>
                </a:solidFill>
              </a:rPr>
              <a:t>. Жест повинен бути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дуже</a:t>
            </a:r>
            <a:r>
              <a:rPr lang="ru-RU" sz="1400" b="1" i="1" dirty="0" smtClean="0">
                <a:solidFill>
                  <a:srgbClr val="7030A0"/>
                </a:solidFill>
              </a:rPr>
              <a:t> коротким.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Потім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слід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знову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повернутися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звернутися</a:t>
            </a:r>
            <a:r>
              <a:rPr lang="ru-RU" sz="1400" b="1" i="1" dirty="0" smtClean="0">
                <a:solidFill>
                  <a:srgbClr val="7030A0"/>
                </a:solidFill>
              </a:rPr>
              <a:t> до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аудиторії</a:t>
            </a:r>
            <a:r>
              <a:rPr lang="ru-RU" sz="1400" b="1" i="1" dirty="0" smtClean="0">
                <a:solidFill>
                  <a:srgbClr val="7030A0"/>
                </a:solidFill>
              </a:rPr>
              <a:t>.</a:t>
            </a:r>
          </a:p>
          <a:p>
            <a:pPr marL="252000" indent="-252000"/>
            <a:r>
              <a:rPr lang="ru-RU" sz="1400" b="1" i="1" dirty="0" smtClean="0">
                <a:solidFill>
                  <a:srgbClr val="7030A0"/>
                </a:solidFill>
              </a:rPr>
              <a:t> 7. При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тимчасовому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виключенні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проекційного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обладнання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або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перерві</a:t>
            </a:r>
            <a:r>
              <a:rPr lang="ru-RU" sz="1400" b="1" i="1" dirty="0" smtClean="0">
                <a:solidFill>
                  <a:srgbClr val="7030A0"/>
                </a:solidFill>
              </a:rPr>
              <a:t> в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показі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слайдів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бажано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переміститися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в</a:t>
            </a:r>
            <a:r>
              <a:rPr lang="ru-RU" sz="1400" b="1" i="1" dirty="0" smtClean="0">
                <a:solidFill>
                  <a:srgbClr val="7030A0"/>
                </a:solidFill>
              </a:rPr>
              <a:t> центр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кабінету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і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продовжити</a:t>
            </a:r>
            <a:r>
              <a:rPr lang="ru-RU" sz="1400" b="1" i="1" dirty="0" smtClean="0">
                <a:solidFill>
                  <a:srgbClr val="7030A0"/>
                </a:solidFill>
              </a:rPr>
              <a:t> </a:t>
            </a:r>
            <a:r>
              <a:rPr lang="ru-RU" sz="1400" b="1" i="1" dirty="0" err="1" smtClean="0">
                <a:solidFill>
                  <a:srgbClr val="7030A0"/>
                </a:solidFill>
              </a:rPr>
              <a:t>презентацію</a:t>
            </a:r>
            <a:r>
              <a:rPr lang="ru-RU" sz="1400" b="1" i="1" dirty="0" smtClean="0">
                <a:solidFill>
                  <a:srgbClr val="7030A0"/>
                </a:solidFill>
              </a:rPr>
              <a:t>.</a:t>
            </a:r>
            <a:endParaRPr lang="ru-RU" sz="1400" b="1" i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52000" indent="-252000">
              <a:lnSpc>
                <a:spcPts val="1200"/>
              </a:lnSpc>
            </a:pPr>
            <a:r>
              <a:rPr lang="ru-RU" sz="1400" b="1" i="1" u="sng" dirty="0" smtClean="0">
                <a:solidFill>
                  <a:schemeClr val="accent2">
                    <a:lumMod val="75000"/>
                  </a:schemeClr>
                </a:solidFill>
              </a:rPr>
              <a:t>8.Не </a:t>
            </a:r>
            <a:r>
              <a:rPr lang="ru-RU" sz="1400" b="1" i="1" u="sng" dirty="0" err="1" smtClean="0">
                <a:solidFill>
                  <a:schemeClr val="accent2">
                    <a:lumMod val="75000"/>
                  </a:schemeClr>
                </a:solidFill>
              </a:rPr>
              <a:t>слід</a:t>
            </a:r>
            <a:r>
              <a:rPr lang="ru-RU" sz="1400" b="1" i="1" u="sng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Говорити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, повернувшись спиною до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дітей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endParaRPr lang="ru-RU" sz="1400" b="1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Читати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конспект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заняття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Загороджувати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демонстроване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зображення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Допускати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щоб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використовуваний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засіб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відігравало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головну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роль в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презентації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;</a:t>
            </a:r>
          </a:p>
          <a:p>
            <a:pPr marL="252000" indent="-252000">
              <a:lnSpc>
                <a:spcPts val="1200"/>
              </a:lnSpc>
            </a:pP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Видавати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роздатковий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матеріал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під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 час </a:t>
            </a:r>
            <a:r>
              <a:rPr lang="ru-RU" sz="1400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презентації</a:t>
            </a:r>
            <a:r>
              <a:rPr lang="ru-RU" sz="1400" b="1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sz="1400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43607" cy="1001441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6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8000"/>
                            </p:stCondLst>
                            <p:childTnLst>
                              <p:par>
                                <p:cTn id="6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0"/>
                            </p:stCondLst>
                            <p:childTnLst>
                              <p:par>
                                <p:cTn id="7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2000"/>
                            </p:stCondLst>
                            <p:childTnLst>
                              <p:par>
                                <p:cTn id="7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4000"/>
                            </p:stCondLst>
                            <p:childTnLst>
                              <p:par>
                                <p:cTn id="8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6000"/>
                            </p:stCondLst>
                            <p:childTnLst>
                              <p:par>
                                <p:cTn id="8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2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714202"/>
          </a:xfrm>
        </p:spPr>
        <p:txBody>
          <a:bodyPr>
            <a:normAutofit/>
          </a:bodyPr>
          <a:lstStyle/>
          <a:p>
            <a:pPr algn="ctr"/>
            <a:r>
              <a:rPr lang="uk-UA" sz="6000" b="1" dirty="0" smtClean="0">
                <a:solidFill>
                  <a:srgbClr val="FF0000"/>
                </a:solidFill>
              </a:rPr>
              <a:t>Дякую за увагу!</a:t>
            </a:r>
            <a:endParaRPr lang="ru-RU" sz="6000" b="1" dirty="0">
              <a:solidFill>
                <a:srgbClr val="FF0000"/>
              </a:solidFill>
            </a:endParaRPr>
          </a:p>
        </p:txBody>
      </p:sp>
      <p:pic>
        <p:nvPicPr>
          <p:cNvPr id="6" name="Picture 4" descr="TYPLOOP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556792"/>
            <a:ext cx="432048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1988840"/>
            <a:ext cx="4399817" cy="3731045"/>
          </a:xfrm>
          <a:prstGeom prst="cloud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</p:pic>
      <p:pic>
        <p:nvPicPr>
          <p:cNvPr id="9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260648"/>
            <a:ext cx="1403648" cy="1346935"/>
          </a:xfrm>
          <a:prstGeom prst="rect">
            <a:avLst/>
          </a:prstGeom>
          <a:noFill/>
        </p:spPr>
      </p:pic>
      <p:pic>
        <p:nvPicPr>
          <p:cNvPr id="10" name="Picture 2" descr="F:\фонограми\анімашки\жуки танцуют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07904" y="5085184"/>
            <a:ext cx="1773188" cy="1502959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9" presetClass="entr" presetSubtype="1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2002234"/>
          </a:xfrm>
        </p:spPr>
        <p:txBody>
          <a:bodyPr>
            <a:normAutofit fontScale="90000"/>
          </a:bodyPr>
          <a:lstStyle/>
          <a:p>
            <a:pPr algn="just"/>
            <a:r>
              <a:rPr lang="ru-RU" b="1" dirty="0" smtClean="0"/>
              <a:t> </a:t>
            </a:r>
            <a:r>
              <a:rPr lang="uk-UA" sz="2400" b="1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сучасній системі освіти вивчення інформаційних технологій займає особливе місце. Адже,  використовувати ці технології у навчальній, виховній,  виробничій діяльності  - одна із найважливіших складових інформаційної культури людини. 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4" name="Group 3"/>
          <p:cNvGrpSpPr>
            <a:grpSpLocks noGrp="1"/>
          </p:cNvGrpSpPr>
          <p:nvPr>
            <p:ph sz="quarter" idx="1"/>
          </p:nvPr>
        </p:nvGrpSpPr>
        <p:grpSpPr bwMode="auto">
          <a:xfrm>
            <a:off x="395289" y="2276475"/>
            <a:ext cx="4752775" cy="3888829"/>
            <a:chOff x="476" y="1648"/>
            <a:chExt cx="679" cy="604"/>
          </a:xfrm>
        </p:grpSpPr>
        <p:grpSp>
          <p:nvGrpSpPr>
            <p:cNvPr id="15" name="Group 4"/>
            <p:cNvGrpSpPr>
              <a:grpSpLocks/>
            </p:cNvGrpSpPr>
            <p:nvPr/>
          </p:nvGrpSpPr>
          <p:grpSpPr bwMode="auto">
            <a:xfrm>
              <a:off x="476" y="1648"/>
              <a:ext cx="679" cy="512"/>
              <a:chOff x="476" y="1648"/>
              <a:chExt cx="679" cy="512"/>
            </a:xfrm>
          </p:grpSpPr>
          <p:pic>
            <p:nvPicPr>
              <p:cNvPr id="17" name="Picture 5" descr="Alpha Dista Icon 90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476" y="1648"/>
                <a:ext cx="512" cy="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8" name="Picture 6" descr="Administrator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793" y="1706"/>
                <a:ext cx="362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9" name="Picture 7" descr="Administrator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58" y="1784"/>
                <a:ext cx="362" cy="3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6" name="Picture 8" descr="Administrator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21" y="1888"/>
              <a:ext cx="364" cy="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1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5798">
            <a:off x="5244108" y="3967438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Вся послідовність текстової, графічної, звукової, відеоінформації називаються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uk-UA" sz="3600" b="1" i="1" dirty="0" err="1" smtClean="0">
                <a:solidFill>
                  <a:schemeClr val="accent6">
                    <a:lumMod val="75000"/>
                  </a:schemeClr>
                </a:solidFill>
              </a:rPr>
              <a:t>мультимедіа</a:t>
            </a: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b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Комп'ютер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-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могутній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засіб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навчання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та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саморозвитку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bg2">
                    <a:lumMod val="25000"/>
                  </a:schemeClr>
                </a:solidFill>
              </a:rPr>
              <a:t>малюка</a:t>
            </a:r>
            <a:r>
              <a:rPr lang="ru-RU" b="1" i="1" dirty="0" smtClean="0">
                <a:solidFill>
                  <a:schemeClr val="bg2">
                    <a:lumMod val="25000"/>
                  </a:schemeClr>
                </a:solidFill>
              </a:rPr>
              <a:t>! </a:t>
            </a:r>
            <a:endParaRPr lang="ru-RU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Здатність комп'ютера відтворювати інформацію одночасно у вигляді тексту, графічного зображення, звуку, мови, відео, запам'ятовувати і з величезною швидкістю обробляти дані дозволяє фахівцям створювати для дітей мультимедійні презентації, електронні дитячі книги та енциклопедії . 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9" name="Picture 1" descr="C:\Users\user\Desktop\1208175262588466_200_2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772816"/>
            <a:ext cx="3600400" cy="36004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616035">
            <a:off x="7236296" y="260648"/>
            <a:ext cx="1403648" cy="1346935"/>
          </a:xfrm>
          <a:prstGeom prst="rect">
            <a:avLst/>
          </a:prstGeom>
          <a:noFill/>
        </p:spPr>
      </p:pic>
      <p:pic>
        <p:nvPicPr>
          <p:cNvPr id="1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15798">
            <a:off x="59533" y="3967438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6000"/>
                            </p:stCondLst>
                            <p:childTnLst>
                              <p:par>
                                <p:cTn id="31" presetID="3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400" accel="1000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3657600" cy="3312368"/>
          </a:xfrm>
        </p:spPr>
        <p:txBody>
          <a:bodyPr>
            <a:normAutofit fontScale="85000" lnSpcReduction="10000"/>
          </a:bodyPr>
          <a:lstStyle/>
          <a:p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В ДНЗ </a:t>
            </a:r>
            <a:r>
              <a:rPr lang="uk-UA" sz="2800" b="1" i="1" dirty="0" err="1" smtClean="0">
                <a:solidFill>
                  <a:schemeClr val="bg2">
                    <a:lumMod val="50000"/>
                  </a:schemeClr>
                </a:solidFill>
              </a:rPr>
              <a:t>комп</a:t>
            </a:r>
            <a:r>
              <a:rPr lang="en-US" sz="2800" b="1" i="1" dirty="0" smtClean="0">
                <a:solidFill>
                  <a:schemeClr val="bg2">
                    <a:lumMod val="50000"/>
                  </a:schemeClr>
                </a:solidFill>
              </a:rPr>
              <a:t>’</a:t>
            </a:r>
            <a:r>
              <a:rPr lang="uk-UA" sz="2800" b="1" i="1" dirty="0" err="1" smtClean="0">
                <a:solidFill>
                  <a:schemeClr val="bg2">
                    <a:lumMod val="50000"/>
                  </a:schemeClr>
                </a:solidFill>
              </a:rPr>
              <a:t>ютер</a:t>
            </a: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 – засіб,що допомагає зібрати і </a:t>
            </a:r>
            <a:r>
              <a:rPr lang="uk-UA" sz="2800" b="1" i="1" dirty="0" err="1" smtClean="0">
                <a:solidFill>
                  <a:schemeClr val="bg2">
                    <a:lumMod val="50000"/>
                  </a:schemeClr>
                </a:solidFill>
              </a:rPr>
              <a:t>візуалізувати</a:t>
            </a:r>
            <a:endParaRPr lang="uk-UA" sz="2800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>
              <a:buNone/>
            </a:pPr>
            <a:r>
              <a:rPr lang="uk-UA" sz="2800" b="1" i="1" dirty="0" smtClean="0">
                <a:solidFill>
                  <a:schemeClr val="bg2">
                    <a:lumMod val="50000"/>
                  </a:schemeClr>
                </a:solidFill>
              </a:rPr>
              <a:t>   наочну інформацію та аналізувати її.</a:t>
            </a:r>
            <a:endParaRPr lang="ru-RU" sz="2800" b="1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b="1" i="1" u="sng" dirty="0" smtClean="0">
                <a:solidFill>
                  <a:schemeClr val="accent6">
                    <a:lumMod val="75000"/>
                  </a:schemeClr>
                </a:solidFill>
              </a:rPr>
              <a:t>«Презентація</a:t>
            </a:r>
            <a:r>
              <a:rPr lang="uk-UA" b="1" i="1" dirty="0" smtClean="0">
                <a:solidFill>
                  <a:schemeClr val="accent6">
                    <a:lumMod val="75000"/>
                  </a:schemeClr>
                </a:solidFill>
              </a:rPr>
              <a:t> - це - навчальний міні-мультик, це електронна звукова книжка з красивими картинками, це  посібник для мам, що дає можливість розповісти своїй дитині про навколишній світ так, як вона сама його бачить, не виходячи з дому і не літаючи в далекі країни </a:t>
            </a:r>
            <a:r>
              <a:rPr lang="uk-UA" i="1" dirty="0" smtClean="0">
                <a:solidFill>
                  <a:schemeClr val="accent6">
                    <a:lumMod val="75000"/>
                  </a:schemeClr>
                </a:solidFill>
              </a:rPr>
              <a:t>».</a:t>
            </a:r>
            <a:endParaRPr lang="ru-RU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8" name="Picture 1" descr="C:\Users\user\Desktop\логотипы\Google-Read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0"/>
            <a:ext cx="3707904" cy="27809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8304" y="0"/>
            <a:ext cx="1403648" cy="1346935"/>
          </a:xfrm>
          <a:prstGeom prst="rect">
            <a:avLst/>
          </a:prstGeom>
          <a:noFill/>
        </p:spPr>
      </p:pic>
      <p:pic>
        <p:nvPicPr>
          <p:cNvPr id="11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15798">
            <a:off x="2507805" y="4039447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8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2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0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1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/>
              <a:t>Дитяча комп'ютерна презентація дозволяє вирішити такі завдання: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збагатити уявлення дитини про характерні властивості об'єктів живої і неживої природи, соціальних явищах;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 розвинути граматичний лад і лексичну бік мови, накопичити активний і пасивний словник, уточнити правильну вимову;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pPr lvl="0"/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 розвинути пізнавальну сферу, моральні властивості, естетичні оцінки і судження і т.д.</a:t>
            </a:r>
            <a:endParaRPr lang="ru-RU" b="1" i="1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6" name="Picture 10" descr="My Document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700808"/>
            <a:ext cx="324036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04664"/>
            <a:ext cx="1403648" cy="1346935"/>
          </a:xfrm>
          <a:prstGeom prst="rect">
            <a:avLst/>
          </a:prstGeom>
          <a:noFill/>
        </p:spPr>
      </p:pic>
      <p:pic>
        <p:nvPicPr>
          <p:cNvPr id="8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15798">
            <a:off x="203548" y="3895430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600" decel="100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00" decel="100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600" decel="100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00" decel="100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600" decel="100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6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00" decel="100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9000"/>
                            </p:stCondLst>
                            <p:childTnLst>
                              <p:par>
                                <p:cTn id="52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3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4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5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Комп'ютерна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презентація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є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досить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зручним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засобом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b="1" i="1" dirty="0" err="1" smtClean="0">
                <a:solidFill>
                  <a:schemeClr val="accent2">
                    <a:lumMod val="75000"/>
                  </a:schemeClr>
                </a:solidFill>
              </a:rPr>
              <a:t>навчання</a:t>
            </a:r>
            <a:r>
              <a:rPr lang="ru-RU" b="1" i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b="1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707904" y="1600200"/>
            <a:ext cx="4968552" cy="5257800"/>
          </a:xfrm>
        </p:spPr>
        <p:txBody>
          <a:bodyPr>
            <a:noAutofit/>
          </a:bodyPr>
          <a:lstStyle/>
          <a:p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</a:rPr>
              <a:t>По-перше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дорослий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може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її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модифікувати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відповідно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до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віку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дитини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ти</a:t>
            </a:r>
            <a:r>
              <a:rPr lang="uk-UA" sz="2000" b="1" dirty="0" smtClean="0">
                <a:solidFill>
                  <a:schemeClr val="accent6">
                    <a:lumMod val="75000"/>
                  </a:schemeClr>
                </a:solidFill>
              </a:rPr>
              <a:t>х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ціл</a:t>
            </a:r>
            <a:r>
              <a:rPr lang="uk-UA" sz="2000" b="1" dirty="0" err="1" smtClean="0">
                <a:solidFill>
                  <a:schemeClr val="accent6">
                    <a:lumMod val="75000"/>
                  </a:schemeClr>
                </a:solidFill>
              </a:rPr>
              <a:t>ей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які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переслідує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на кожному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етапі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роботи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з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ним.</a:t>
            </a:r>
          </a:p>
          <a:p>
            <a:r>
              <a:rPr lang="ru-RU" sz="2000" b="1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i="1" dirty="0" err="1" smtClean="0">
                <a:solidFill>
                  <a:schemeClr val="accent6">
                    <a:lumMod val="75000"/>
                  </a:schemeClr>
                </a:solidFill>
              </a:rPr>
              <a:t>По-друге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презентацію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можна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порвати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забруднити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6">
                    <a:lumMod val="75000"/>
                  </a:schemeClr>
                </a:solidFill>
              </a:rPr>
              <a:t>зіпсувати</a:t>
            </a:r>
            <a:r>
              <a:rPr lang="ru-RU" sz="2000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r>
              <a:rPr lang="uk-UA" sz="2000" b="1" i="1" dirty="0" smtClean="0">
                <a:solidFill>
                  <a:schemeClr val="accent6">
                    <a:lumMod val="75000"/>
                  </a:schemeClr>
                </a:solidFill>
              </a:rPr>
              <a:t>По-третє</a:t>
            </a:r>
            <a:r>
              <a:rPr lang="uk-UA" sz="2000" b="1" dirty="0" smtClean="0">
                <a:solidFill>
                  <a:schemeClr val="accent6">
                    <a:lumMod val="75000"/>
                  </a:schemeClr>
                </a:solidFill>
              </a:rPr>
              <a:t>, вона естетична, так як представлена на ній інформація (візуальна і </a:t>
            </a:r>
            <a:r>
              <a:rPr lang="uk-UA" sz="2000" b="1" dirty="0" err="1" smtClean="0">
                <a:solidFill>
                  <a:schemeClr val="accent6">
                    <a:lumMod val="75000"/>
                  </a:schemeClr>
                </a:solidFill>
              </a:rPr>
              <a:t>аудиальна</a:t>
            </a:r>
            <a:r>
              <a:rPr lang="uk-UA" sz="2000" b="1" dirty="0" smtClean="0">
                <a:solidFill>
                  <a:schemeClr val="accent6">
                    <a:lumMod val="75000"/>
                  </a:schemeClr>
                </a:solidFill>
              </a:rPr>
              <a:t>) характеризується загальним стилем і високою якістю виконання (на відміну від зображень вирізаних з різних книг, журналів і наклеєних на альбомні листи або картон).</a:t>
            </a:r>
            <a:endParaRPr lang="ru-RU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188640"/>
            <a:ext cx="1403648" cy="1346935"/>
          </a:xfrm>
          <a:prstGeom prst="rect">
            <a:avLst/>
          </a:prstGeom>
          <a:noFill/>
        </p:spPr>
      </p:pic>
      <p:pic>
        <p:nvPicPr>
          <p:cNvPr id="7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1499693" y="4471494"/>
            <a:ext cx="2160240" cy="2959364"/>
          </a:xfrm>
          <a:prstGeom prst="rect">
            <a:avLst/>
          </a:prstGeom>
          <a:noFill/>
        </p:spPr>
      </p:pic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551" y="1700808"/>
            <a:ext cx="3046493" cy="3960440"/>
          </a:xfrm>
          <a:prstGeom prst="cloudCallout">
            <a:avLst/>
          </a:prstGeom>
          <a:noFill/>
          <a:ln w="9525">
            <a:noFill/>
            <a:miter lim="800000"/>
            <a:headEnd/>
            <a:tailEnd/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000"/>
                            </p:stCondLst>
                            <p:childTnLst>
                              <p:par>
                                <p:cTn id="3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3000"/>
                            </p:stCondLst>
                            <p:childTnLst>
                              <p:par>
                                <p:cTn id="54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5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6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 smtClean="0">
                <a:solidFill>
                  <a:schemeClr val="bg2">
                    <a:lumMod val="50000"/>
                  </a:schemeClr>
                </a:solidFill>
              </a:rPr>
              <a:t>У порівнянні з традиційними формами навчання дошкільнят мультимедійні презентації мають ряд переваг</a:t>
            </a:r>
            <a:r>
              <a:rPr lang="uk-UA" b="1" dirty="0" smtClean="0">
                <a:solidFill>
                  <a:schemeClr val="bg2">
                    <a:lumMod val="50000"/>
                  </a:schemeClr>
                </a:solidFill>
              </a:rPr>
              <a:t>: </a:t>
            </a:r>
            <a:endParaRPr lang="ru-RU" b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997152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smtClean="0"/>
              <a:t> 1.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Презентація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несе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собі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подібний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тип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інформації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зрозумілий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дошкільнятам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;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формує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у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малюків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систему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думок-образів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2.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Комп'ютер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дозволяє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моделювати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такі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життєві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ситуації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які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не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можна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або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складно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побачити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в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повсякденному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житті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3.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Можливості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комп'ютера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дозволяють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збільшити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обсяг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пропонованого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для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ознайомлення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матеріалу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Багато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мам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відзначають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що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при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цьому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значно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зростає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інтерес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дітей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до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знань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підвищується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рівень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пізнавальних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2">
                    <a:lumMod val="75000"/>
                  </a:schemeClr>
                </a:solidFill>
              </a:rPr>
              <a:t>можливостей</a:t>
            </a:r>
            <a:r>
              <a:rPr lang="ru-RU" sz="2900" b="1" dirty="0" smtClean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83968" y="1628800"/>
            <a:ext cx="4320480" cy="5040560"/>
          </a:xfrm>
        </p:spPr>
        <p:txBody>
          <a:bodyPr>
            <a:normAutofit fontScale="47500" lnSpcReduction="20000"/>
          </a:bodyPr>
          <a:lstStyle/>
          <a:p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4.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Всі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батьки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помічають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, як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подобається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дітям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багаторазово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питати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про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одне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й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те ж,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читати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«по сто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разів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» одну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ту ж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казку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. Але не треба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дратуватися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: у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дошкільнят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один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той же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програмний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матеріал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 повинен 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повторюватися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900" b="1" dirty="0" err="1" smtClean="0">
                <a:solidFill>
                  <a:schemeClr val="accent6">
                    <a:lumMod val="75000"/>
                  </a:schemeClr>
                </a:solidFill>
              </a:rPr>
              <a:t>багато</a:t>
            </a:r>
            <a:r>
              <a:rPr lang="ru-RU" sz="29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6">
                    <a:lumMod val="75000"/>
                  </a:schemeClr>
                </a:solidFill>
              </a:rPr>
              <a:t>разів</a:t>
            </a:r>
            <a:r>
              <a:rPr lang="ru-RU" sz="3300" b="1" dirty="0" smtClean="0">
                <a:solidFill>
                  <a:schemeClr val="accent6">
                    <a:lumMod val="75000"/>
                  </a:schemeClr>
                </a:solidFill>
              </a:rPr>
              <a:t>! </a:t>
            </a:r>
          </a:p>
          <a:p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5.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Використання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нових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незвичних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прийомів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пояснення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і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закріплення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тим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більше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в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ігровій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формі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підвищує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мимовільн</a:t>
            </a:r>
            <a:r>
              <a:rPr lang="uk-UA" sz="3300" b="1" dirty="0" smtClean="0">
                <a:solidFill>
                  <a:schemeClr val="accent3">
                    <a:lumMod val="75000"/>
                  </a:schemeClr>
                </a:solidFill>
              </a:rPr>
              <a:t>у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увагу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дітей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допомагає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розвинути</a:t>
            </a:r>
            <a:r>
              <a:rPr lang="ru-RU" sz="33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3300" b="1" dirty="0" err="1" smtClean="0">
                <a:solidFill>
                  <a:schemeClr val="accent3">
                    <a:lumMod val="75000"/>
                  </a:schemeClr>
                </a:solidFill>
              </a:rPr>
              <a:t>довільн</a:t>
            </a:r>
            <a:r>
              <a:rPr lang="uk-UA" sz="3300" b="1" dirty="0" smtClean="0">
                <a:solidFill>
                  <a:schemeClr val="accent3">
                    <a:lumMod val="75000"/>
                  </a:schemeClr>
                </a:solidFill>
              </a:rPr>
              <a:t>у увагу</a:t>
            </a: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  <a:p>
            <a:r>
              <a:rPr lang="ru-RU" sz="3300" b="1" dirty="0" smtClean="0">
                <a:solidFill>
                  <a:srgbClr val="7030A0"/>
                </a:solidFill>
              </a:rPr>
              <a:t>6. </a:t>
            </a:r>
            <a:r>
              <a:rPr lang="ru-RU" sz="3300" b="1" dirty="0" err="1" smtClean="0">
                <a:solidFill>
                  <a:srgbClr val="7030A0"/>
                </a:solidFill>
              </a:rPr>
              <a:t>Освоюючи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дитячі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електронні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енциклопедії</a:t>
            </a:r>
            <a:r>
              <a:rPr lang="ru-RU" sz="3300" b="1" dirty="0" smtClean="0">
                <a:solidFill>
                  <a:srgbClr val="7030A0"/>
                </a:solidFill>
              </a:rPr>
              <a:t>, дошколята </a:t>
            </a:r>
            <a:r>
              <a:rPr lang="ru-RU" sz="3300" b="1" dirty="0" err="1" smtClean="0">
                <a:solidFill>
                  <a:srgbClr val="7030A0"/>
                </a:solidFill>
              </a:rPr>
              <a:t>активні</a:t>
            </a:r>
            <a:r>
              <a:rPr lang="ru-RU" sz="3300" b="1" dirty="0" smtClean="0">
                <a:solidFill>
                  <a:srgbClr val="7030A0"/>
                </a:solidFill>
              </a:rPr>
              <a:t>. За </a:t>
            </a:r>
            <a:r>
              <a:rPr lang="ru-RU" sz="3300" b="1" dirty="0" err="1" smtClean="0">
                <a:solidFill>
                  <a:srgbClr val="7030A0"/>
                </a:solidFill>
              </a:rPr>
              <a:t>рахунок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високої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динаміки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ефективно</a:t>
            </a:r>
            <a:r>
              <a:rPr lang="ru-RU" sz="3300" b="1" dirty="0" smtClean="0">
                <a:solidFill>
                  <a:srgbClr val="7030A0"/>
                </a:solidFill>
              </a:rPr>
              <a:t> проходить </a:t>
            </a:r>
            <a:r>
              <a:rPr lang="ru-RU" sz="3300" b="1" dirty="0" err="1" smtClean="0">
                <a:solidFill>
                  <a:srgbClr val="7030A0"/>
                </a:solidFill>
              </a:rPr>
              <a:t>засвоєння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матеріалу</a:t>
            </a:r>
            <a:r>
              <a:rPr lang="ru-RU" sz="3300" b="1" dirty="0" smtClean="0">
                <a:solidFill>
                  <a:srgbClr val="7030A0"/>
                </a:solidFill>
              </a:rPr>
              <a:t>, </a:t>
            </a:r>
            <a:r>
              <a:rPr lang="ru-RU" sz="3300" b="1" dirty="0" err="1" smtClean="0">
                <a:solidFill>
                  <a:srgbClr val="7030A0"/>
                </a:solidFill>
              </a:rPr>
              <a:t>тренується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пам'ять</a:t>
            </a:r>
            <a:r>
              <a:rPr lang="ru-RU" sz="3300" b="1" dirty="0" smtClean="0">
                <a:solidFill>
                  <a:srgbClr val="7030A0"/>
                </a:solidFill>
              </a:rPr>
              <a:t>, активно </a:t>
            </a:r>
            <a:r>
              <a:rPr lang="ru-RU" sz="3300" b="1" dirty="0" err="1" smtClean="0">
                <a:solidFill>
                  <a:srgbClr val="7030A0"/>
                </a:solidFill>
              </a:rPr>
              <a:t>поповнюється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словниковий</a:t>
            </a:r>
            <a:r>
              <a:rPr lang="ru-RU" sz="3300" b="1" dirty="0" smtClean="0">
                <a:solidFill>
                  <a:srgbClr val="7030A0"/>
                </a:solidFill>
              </a:rPr>
              <a:t> запас, </a:t>
            </a:r>
            <a:r>
              <a:rPr lang="ru-RU" sz="3300" b="1" dirty="0" err="1" smtClean="0">
                <a:solidFill>
                  <a:srgbClr val="7030A0"/>
                </a:solidFill>
              </a:rPr>
              <a:t>розвивається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уява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творчі</a:t>
            </a:r>
            <a:r>
              <a:rPr lang="ru-RU" sz="3300" b="1" dirty="0" smtClean="0">
                <a:solidFill>
                  <a:srgbClr val="7030A0"/>
                </a:solidFill>
              </a:rPr>
              <a:t> </a:t>
            </a:r>
            <a:r>
              <a:rPr lang="ru-RU" sz="3300" b="1" dirty="0" err="1" smtClean="0">
                <a:solidFill>
                  <a:srgbClr val="7030A0"/>
                </a:solidFill>
              </a:rPr>
              <a:t>здібності</a:t>
            </a:r>
            <a:r>
              <a:rPr lang="ru-RU" sz="3300" b="1" dirty="0" smtClean="0">
                <a:solidFill>
                  <a:srgbClr val="7030A0"/>
                </a:solidFill>
              </a:rPr>
              <a:t>. 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6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260648"/>
            <a:ext cx="1403648" cy="1346935"/>
          </a:xfrm>
          <a:prstGeom prst="rect">
            <a:avLst/>
          </a:prstGeom>
          <a:noFill/>
        </p:spPr>
      </p:pic>
      <p:pic>
        <p:nvPicPr>
          <p:cNvPr id="7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384076" y="3823422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9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0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3" grpId="0" uiExpand="1" build="p"/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3600" b="1" i="1" dirty="0" err="1" smtClean="0">
                <a:solidFill>
                  <a:schemeClr val="accent2">
                    <a:lumMod val="75000"/>
                  </a:schemeClr>
                </a:solidFill>
              </a:rPr>
              <a:t>Навчальні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600" b="1" i="1" dirty="0" err="1" smtClean="0">
                <a:solidFill>
                  <a:schemeClr val="accent2">
                    <a:lumMod val="75000"/>
                  </a:schemeClr>
                </a:solidFill>
              </a:rPr>
              <a:t>ігри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- </a:t>
            </a:r>
            <a:r>
              <a:rPr lang="ru-RU" sz="3600" b="1" i="1" dirty="0" err="1" smtClean="0">
                <a:solidFill>
                  <a:schemeClr val="accent2">
                    <a:lumMod val="75000"/>
                  </a:schemeClr>
                </a:solidFill>
              </a:rPr>
              <a:t>презентації</a:t>
            </a:r>
            <a:r>
              <a:rPr lang="ru-RU" sz="3600" b="1" i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Пред'явлення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інформації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на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екрані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комп'ютера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ігровій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формі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викликає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у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дітей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величезний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інтерес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руху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, звук,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анімація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надовго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привертає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увагу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дитини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pPr lvl="0"/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Проблемні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завдання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заохочення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дитини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при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їх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правильному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вирішенні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самим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комп'ютером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стимулом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пізнавальної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активності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дітей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pPr lvl="0"/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Дитина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сама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регулює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темп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кількість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розв'язуваних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ігрових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навчальних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5">
                    <a:lumMod val="75000"/>
                  </a:schemeClr>
                </a:solidFill>
              </a:rPr>
              <a:t>завдань</a:t>
            </a:r>
            <a:r>
              <a:rPr lang="ru-RU" b="1" dirty="0" smtClean="0">
                <a:solidFill>
                  <a:schemeClr val="accent5">
                    <a:lumMod val="75000"/>
                  </a:schemeClr>
                </a:solidFill>
              </a:rPr>
              <a:t>; 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211960" y="1788840"/>
            <a:ext cx="4334200" cy="506916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У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процесі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своєї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діяльності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комп'ютером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дошкільник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набуває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впевненості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в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собі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тому,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що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може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багато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чого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; </a:t>
            </a:r>
          </a:p>
          <a:p>
            <a:pPr lvl="0"/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Комп'ютер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дуже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"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терплячий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",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ніколи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не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лає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дитину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за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помилки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чекає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поки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він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сам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виправить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їх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  <a:p>
            <a:pPr lvl="0"/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Ігрові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навчальні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програми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привчають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дошкільника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до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самостійності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розвивають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навички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самоконтролю. </a:t>
            </a:r>
          </a:p>
          <a:p>
            <a:pPr lvl="0"/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Маленькі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діти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потребують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великої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допомоги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батьків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при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виконанні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завдань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і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покрокового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підтвердження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своїх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дій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, а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автоматизований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контроль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бере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цю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функцію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на себе, </a:t>
            </a:r>
            <a:r>
              <a:rPr lang="ru-RU" b="1" dirty="0" err="1" smtClean="0">
                <a:solidFill>
                  <a:schemeClr val="accent6">
                    <a:lumMod val="75000"/>
                  </a:schemeClr>
                </a:solidFill>
              </a:rPr>
              <a:t>звільняє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 маму. </a:t>
            </a:r>
          </a:p>
          <a:p>
            <a:endParaRPr lang="ru-RU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03648" cy="1346935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563588" y="4039446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4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5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</a:rPr>
              <a:t>Застереження</a:t>
            </a:r>
            <a:r>
              <a:rPr lang="uk-UA" sz="4000" b="1" dirty="0" smtClean="0">
                <a:solidFill>
                  <a:srgbClr val="FFFF00"/>
                </a:solidFill>
              </a:rPr>
              <a:t> </a:t>
            </a:r>
            <a:r>
              <a:rPr lang="uk-UA" sz="3600" b="1" dirty="0" smtClean="0">
                <a:solidFill>
                  <a:srgbClr val="FF0000"/>
                </a:solidFill>
              </a:rPr>
              <a:t>медиків</a:t>
            </a: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Систематичне навчання дітей дошкільного віку з використанням комп’ютера недоцільне.</a:t>
            </a:r>
          </a:p>
          <a:p>
            <a:pPr>
              <a:buNone/>
            </a:pPr>
            <a:endParaRPr lang="uk-UA" dirty="0" smtClean="0"/>
          </a:p>
          <a:p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Невідповідність </a:t>
            </a:r>
            <a:r>
              <a:rPr lang="uk-UA" b="1" dirty="0" err="1" smtClean="0">
                <a:solidFill>
                  <a:schemeClr val="accent2">
                    <a:lumMod val="75000"/>
                  </a:schemeClr>
                </a:solidFill>
              </a:rPr>
              <a:t>морфофункціональних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 можливостей зростаючого організму дитини факторним і навчальним навантаженням під час роботи з комп’ютером і систематичне перевищення їх за інтенсивністю й тривалістю призводить до зриву адаптаційних можливостей організму дитини і створює передумови для формування </a:t>
            </a:r>
            <a:r>
              <a:rPr lang="uk-UA" b="1" dirty="0" err="1" smtClean="0">
                <a:solidFill>
                  <a:schemeClr val="accent2">
                    <a:lumMod val="75000"/>
                  </a:schemeClr>
                </a:solidFill>
              </a:rPr>
              <a:t>патологій</a:t>
            </a:r>
            <a:r>
              <a:rPr lang="uk-UA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Найпростіші короткі презентації (не більше 2-4 хвилин), на яких представлені яскраві іграшки, рухомі об'єкти, послідовність подій з казки, можна використовувати вже в роботі з дітьми дитячого віку (але не раніше 6-7 місяців ).</a:t>
            </a:r>
            <a:endParaRPr lang="ru-RU" b="1" dirty="0" smtClean="0">
              <a:solidFill>
                <a:srgbClr val="00B050"/>
              </a:solidFill>
            </a:endParaRPr>
          </a:p>
          <a:p>
            <a:r>
              <a:rPr lang="uk-UA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Поступово</a:t>
            </a:r>
            <a:r>
              <a:rPr lang="ru-RU" b="1" dirty="0" smtClean="0">
                <a:solidFill>
                  <a:srgbClr val="00B050"/>
                </a:solidFill>
              </a:rPr>
              <a:t> час </a:t>
            </a:r>
            <a:r>
              <a:rPr lang="ru-RU" b="1" dirty="0" err="1" smtClean="0">
                <a:solidFill>
                  <a:srgbClr val="00B050"/>
                </a:solidFill>
              </a:rPr>
              <a:t>пред'явлення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слайдів</a:t>
            </a:r>
            <a:r>
              <a:rPr lang="ru-RU" b="1" dirty="0" smtClean="0">
                <a:solidFill>
                  <a:srgbClr val="00B050"/>
                </a:solidFill>
              </a:rPr>
              <a:t> </a:t>
            </a:r>
            <a:r>
              <a:rPr lang="ru-RU" b="1" dirty="0" err="1" smtClean="0">
                <a:solidFill>
                  <a:srgbClr val="00B050"/>
                </a:solidFill>
              </a:rPr>
              <a:t>може</a:t>
            </a:r>
            <a:r>
              <a:rPr lang="ru-RU" b="1" dirty="0" smtClean="0">
                <a:solidFill>
                  <a:srgbClr val="00B050"/>
                </a:solidFill>
              </a:rPr>
              <a:t> бути </a:t>
            </a:r>
            <a:r>
              <a:rPr lang="ru-RU" b="1" dirty="0" err="1" smtClean="0">
                <a:solidFill>
                  <a:srgbClr val="00B050"/>
                </a:solidFill>
              </a:rPr>
              <a:t>збільшено</a:t>
            </a:r>
            <a:r>
              <a:rPr lang="ru-RU" b="1" dirty="0" smtClean="0">
                <a:solidFill>
                  <a:srgbClr val="00B050"/>
                </a:solidFill>
              </a:rPr>
              <a:t> до 15 </a:t>
            </a:r>
            <a:r>
              <a:rPr lang="ru-RU" b="1" dirty="0" err="1" smtClean="0">
                <a:solidFill>
                  <a:srgbClr val="00B050"/>
                </a:solidFill>
              </a:rPr>
              <a:t>хвилин</a:t>
            </a:r>
            <a:r>
              <a:rPr lang="ru-RU" b="1" dirty="0" smtClean="0">
                <a:solidFill>
                  <a:srgbClr val="00B050"/>
                </a:solidFill>
              </a:rPr>
              <a:t> (</a:t>
            </a:r>
            <a:r>
              <a:rPr lang="ru-RU" b="1" dirty="0" err="1" smtClean="0">
                <a:solidFill>
                  <a:srgbClr val="00B050"/>
                </a:solidFill>
              </a:rPr>
              <a:t>тільки</a:t>
            </a:r>
            <a:r>
              <a:rPr lang="ru-RU" b="1" dirty="0" smtClean="0">
                <a:solidFill>
                  <a:srgbClr val="00B050"/>
                </a:solidFill>
              </a:rPr>
              <a:t> для старших </a:t>
            </a:r>
            <a:r>
              <a:rPr lang="ru-RU" b="1" dirty="0" err="1" smtClean="0">
                <a:solidFill>
                  <a:srgbClr val="00B050"/>
                </a:solidFill>
              </a:rPr>
              <a:t>дошкільнят</a:t>
            </a:r>
            <a:r>
              <a:rPr lang="ru-RU" b="1" dirty="0" smtClean="0">
                <a:solidFill>
                  <a:srgbClr val="00B050"/>
                </a:solidFill>
              </a:rPr>
              <a:t>).</a:t>
            </a:r>
          </a:p>
          <a:p>
            <a:endParaRPr lang="ru-RU" dirty="0"/>
          </a:p>
        </p:txBody>
      </p:sp>
      <p:pic>
        <p:nvPicPr>
          <p:cNvPr id="5" name="Picture 2" descr="F:\фонограми\анімашки\su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403648" cy="1346935"/>
          </a:xfrm>
          <a:prstGeom prst="rect">
            <a:avLst/>
          </a:prstGeom>
          <a:noFill/>
        </p:spPr>
      </p:pic>
      <p:pic>
        <p:nvPicPr>
          <p:cNvPr id="6" name="Picture 2" descr="F:\фонограми\анімашки\detskieraskraskidljadetej_1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15798">
            <a:off x="-444524" y="4543503"/>
            <a:ext cx="2160240" cy="2959364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000"/>
                            </p:stCondLst>
                            <p:childTnLst>
                              <p:par>
                                <p:cTn id="45" presetID="34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46" dur="3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7" dur="6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2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P spid="4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343</TotalTime>
  <Words>1206</Words>
  <Application>Microsoft Office PowerPoint</Application>
  <PresentationFormat>Экран (4:3)</PresentationFormat>
  <Paragraphs>70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Эркер</vt:lpstr>
      <vt:lpstr>Запровадження комп’ютерних технологій та використання мультимедійних презентацій у роботі як засобів формування пізнавальної компетентності дошкільника. </vt:lpstr>
      <vt:lpstr> В сучасній системі освіти вивчення інформаційних технологій займає особливе місце. Адже,  використовувати ці технології у навчальній, виховній,  виробничій діяльності  - одна із найважливіших складових інформаційної культури людини. </vt:lpstr>
      <vt:lpstr> Вся послідовність текстової, графічної, звукової, відеоінформації називаються мультимедіа.  </vt:lpstr>
      <vt:lpstr>Слайд 4</vt:lpstr>
      <vt:lpstr>Дитяча комп'ютерна презентація дозволяє вирішити такі завдання:  </vt:lpstr>
      <vt:lpstr>Комп'ютерна презентація є досить зручним засобом навчання.</vt:lpstr>
      <vt:lpstr>У порівнянні з традиційними формами навчання дошкільнят мультимедійні презентації мають ряд переваг: </vt:lpstr>
      <vt:lpstr>  Навчальні ігри - презентації  </vt:lpstr>
      <vt:lpstr>Застереження медиків</vt:lpstr>
      <vt:lpstr> Тематика презентацій </vt:lpstr>
      <vt:lpstr> Про ефективність говорять наступні позитивні фактори: </vt:lpstr>
      <vt:lpstr>Рекомендації для педагогів щодо використання мультимедійних презентацій  на заняттях.</vt:lpstr>
      <vt:lpstr>Дякую за увагу!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Запровадження комп’ютерних технологій та використання мультимедійних презентацій у роботі як засобів формування пізнавальної компетентності дошкільника.</dc:title>
  <dc:creator>Admin</dc:creator>
  <cp:lastModifiedBy>Media</cp:lastModifiedBy>
  <cp:revision>40</cp:revision>
  <dcterms:created xsi:type="dcterms:W3CDTF">2014-08-24T14:42:31Z</dcterms:created>
  <dcterms:modified xsi:type="dcterms:W3CDTF">2019-10-10T14:56:28Z</dcterms:modified>
</cp:coreProperties>
</file>