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60"/>
  </p:normalViewPr>
  <p:slideViewPr>
    <p:cSldViewPr>
      <p:cViewPr varScale="1">
        <p:scale>
          <a:sx n="77" d="100"/>
          <a:sy n="77" d="100"/>
        </p:scale>
        <p:origin x="-149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6EC9D-A196-470E-9DDF-7F64674BFC61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2D29039-7F2B-4A51-B64E-D5A159DEF1D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chemeClr val="tx1"/>
              </a:solidFill>
            </a:rPr>
            <a:t>Як </a:t>
          </a:r>
          <a:r>
            <a:rPr lang="ru-RU" sz="2800" dirty="0" err="1" smtClean="0">
              <a:solidFill>
                <a:schemeClr val="tx1"/>
              </a:solidFill>
            </a:rPr>
            <a:t>спосіб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створення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проблемної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ситуації</a:t>
          </a:r>
          <a:r>
            <a:rPr lang="ru-RU" sz="2800" dirty="0" smtClean="0">
              <a:solidFill>
                <a:schemeClr val="tx1"/>
              </a:solidFill>
            </a:rPr>
            <a:t>.</a:t>
          </a:r>
        </a:p>
      </dgm:t>
    </dgm:pt>
    <dgm:pt modelId="{FE136644-4562-4830-B428-34DF03168B96}" type="parTrans" cxnId="{B545261F-42A8-458F-BC46-E79369C404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8B1128-D3B4-4254-B6C0-6705AE3EE3DF}" type="sibTrans" cxnId="{B545261F-42A8-458F-BC46-E79369C404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A3B90C-69B1-444A-BAE0-E1C0D56E696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chemeClr val="tx1"/>
              </a:solidFill>
            </a:rPr>
            <a:t>При </a:t>
          </a:r>
          <a:r>
            <a:rPr lang="ru-RU" sz="2800" dirty="0" err="1" smtClean="0">
              <a:solidFill>
                <a:schemeClr val="tx1"/>
              </a:solidFill>
            </a:rPr>
            <a:t>складанні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творчих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описових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розповідей</a:t>
          </a:r>
          <a:r>
            <a:rPr lang="ru-RU" sz="2800" dirty="0" smtClean="0">
              <a:solidFill>
                <a:schemeClr val="tx1"/>
              </a:solidFill>
            </a:rPr>
            <a:t> по слайду .</a:t>
          </a:r>
        </a:p>
      </dgm:t>
    </dgm:pt>
    <dgm:pt modelId="{98C16FEE-B35F-4837-BDA2-FB4A8E69851B}" type="parTrans" cxnId="{F78A7200-ACC5-4C0D-B9D1-B5D125FFFB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A345E6-DE3A-4A88-BF3D-B0EC2D5986A5}" type="sibTrans" cxnId="{F78A7200-ACC5-4C0D-B9D1-B5D125FFFB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EFF0D8-9926-47DD-8631-2798E491790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chemeClr val="tx1"/>
              </a:solidFill>
            </a:rPr>
            <a:t>При </a:t>
          </a:r>
          <a:r>
            <a:rPr lang="ru-RU" sz="2800" dirty="0" err="1" smtClean="0">
              <a:solidFill>
                <a:schemeClr val="tx1"/>
              </a:solidFill>
            </a:rPr>
            <a:t>постановці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запитань</a:t>
          </a:r>
          <a:r>
            <a:rPr lang="ru-RU" sz="2800" dirty="0" smtClean="0">
              <a:solidFill>
                <a:schemeClr val="tx1"/>
              </a:solidFill>
            </a:rPr>
            <a:t> проблемного характеру.</a:t>
          </a:r>
        </a:p>
      </dgm:t>
    </dgm:pt>
    <dgm:pt modelId="{A2B288C8-A2D1-4D98-9E68-CED51301DCBB}" type="parTrans" cxnId="{CF910C85-E628-45E8-AF47-864B5B2F329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8AE6EB-7252-44BC-BD92-6B7BB74F5847}" type="sibTrans" cxnId="{CF910C85-E628-45E8-AF47-864B5B2F329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4C24B5-B102-4C13-8C77-D7A6C6EC07A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chemeClr val="tx1"/>
              </a:solidFill>
            </a:rPr>
            <a:t>При </a:t>
          </a:r>
          <a:r>
            <a:rPr lang="ru-RU" sz="2800" dirty="0" err="1" smtClean="0">
              <a:solidFill>
                <a:schemeClr val="tx1"/>
              </a:solidFill>
            </a:rPr>
            <a:t>організації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нестандартної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освітньої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діяльності</a:t>
          </a:r>
          <a:r>
            <a:rPr lang="ru-RU" sz="2800" dirty="0" smtClean="0">
              <a:solidFill>
                <a:schemeClr val="tx1"/>
              </a:solidFill>
            </a:rPr>
            <a:t> : </a:t>
          </a:r>
          <a:r>
            <a:rPr lang="ru-RU" sz="2800" dirty="0" err="1" smtClean="0">
              <a:solidFill>
                <a:schemeClr val="tx1"/>
              </a:solidFill>
            </a:rPr>
            <a:t>ігри</a:t>
          </a:r>
          <a:r>
            <a:rPr lang="ru-RU" sz="2800" dirty="0" smtClean="0">
              <a:solidFill>
                <a:schemeClr val="tx1"/>
              </a:solidFill>
            </a:rPr>
            <a:t> — </a:t>
          </a:r>
          <a:r>
            <a:rPr lang="ru-RU" sz="2800" dirty="0" err="1" smtClean="0">
              <a:solidFill>
                <a:schemeClr val="tx1"/>
              </a:solidFill>
            </a:rPr>
            <a:t>вікторини</a:t>
          </a:r>
          <a:r>
            <a:rPr lang="ru-RU" sz="2800" dirty="0" smtClean="0">
              <a:solidFill>
                <a:schemeClr val="tx1"/>
              </a:solidFill>
            </a:rPr>
            <a:t> , </a:t>
          </a:r>
          <a:r>
            <a:rPr lang="ru-RU" sz="2800" dirty="0" err="1" smtClean="0">
              <a:solidFill>
                <a:schemeClr val="tx1"/>
              </a:solidFill>
            </a:rPr>
            <a:t>інтелектуальні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800" dirty="0" err="1" smtClean="0">
              <a:solidFill>
                <a:schemeClr val="tx1"/>
              </a:solidFill>
            </a:rPr>
            <a:t>ігри</a:t>
          </a:r>
          <a:r>
            <a:rPr lang="ru-RU" sz="2800" dirty="0" smtClean="0">
              <a:solidFill>
                <a:schemeClr val="tx1"/>
              </a:solidFill>
            </a:rPr>
            <a:t>.</a:t>
          </a:r>
        </a:p>
      </dgm:t>
    </dgm:pt>
    <dgm:pt modelId="{5C865E45-8901-4184-A29F-6453ED043827}" type="parTrans" cxnId="{E1889630-2DEC-49C1-A3C9-8CC1553477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C1D792-991D-4B1A-B7BD-6E1061934E90}" type="sibTrans" cxnId="{E1889630-2DEC-49C1-A3C9-8CC1553477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4AB25D-9C26-47FE-9FAB-00F517CD21B7}" type="pres">
      <dgm:prSet presAssocID="{2C26EC9D-A196-470E-9DDF-7F64674BFC61}" presName="linear" presStyleCnt="0">
        <dgm:presLayoutVars>
          <dgm:animLvl val="lvl"/>
          <dgm:resizeHandles val="exact"/>
        </dgm:presLayoutVars>
      </dgm:prSet>
      <dgm:spPr/>
    </dgm:pt>
    <dgm:pt modelId="{040484A8-D6C4-4AE8-8C94-F045B8C609C4}" type="pres">
      <dgm:prSet presAssocID="{72D29039-7F2B-4A51-B64E-D5A159DEF1D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961E8-B442-4F17-AC05-AECD7568AD97}" type="pres">
      <dgm:prSet presAssocID="{72D29039-7F2B-4A51-B64E-D5A159DEF1D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3B419-F457-49A9-ABF5-0935354342F4}" type="pres">
      <dgm:prSet presAssocID="{67EFF0D8-9926-47DD-8631-2798E49179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C5394-1176-452C-9DDA-4F23D721BF25}" type="pres">
      <dgm:prSet presAssocID="{67EFF0D8-9926-47DD-8631-2798E491790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F8FA31-55B5-4F34-80C9-6939B12F44FE}" type="presOf" srcId="{72D29039-7F2B-4A51-B64E-D5A159DEF1D0}" destId="{040484A8-D6C4-4AE8-8C94-F045B8C609C4}" srcOrd="0" destOrd="0" presId="urn:microsoft.com/office/officeart/2005/8/layout/vList2"/>
    <dgm:cxn modelId="{E1889630-2DEC-49C1-A3C9-8CC1553477FD}" srcId="{67EFF0D8-9926-47DD-8631-2798E491790B}" destId="{A04C24B5-B102-4C13-8C77-D7A6C6EC07A3}" srcOrd="0" destOrd="0" parTransId="{5C865E45-8901-4184-A29F-6453ED043827}" sibTransId="{73C1D792-991D-4B1A-B7BD-6E1061934E90}"/>
    <dgm:cxn modelId="{CF910C85-E628-45E8-AF47-864B5B2F3294}" srcId="{2C26EC9D-A196-470E-9DDF-7F64674BFC61}" destId="{67EFF0D8-9926-47DD-8631-2798E491790B}" srcOrd="1" destOrd="0" parTransId="{A2B288C8-A2D1-4D98-9E68-CED51301DCBB}" sibTransId="{188AE6EB-7252-44BC-BD92-6B7BB74F5847}"/>
    <dgm:cxn modelId="{5937B8D3-59C7-4FBB-8D23-BE621B0A35B3}" type="presOf" srcId="{67EFF0D8-9926-47DD-8631-2798E491790B}" destId="{10D3B419-F457-49A9-ABF5-0935354342F4}" srcOrd="0" destOrd="0" presId="urn:microsoft.com/office/officeart/2005/8/layout/vList2"/>
    <dgm:cxn modelId="{7ACC2E9F-68DD-4399-B5F4-6F7B2E8434CF}" type="presOf" srcId="{A04C24B5-B102-4C13-8C77-D7A6C6EC07A3}" destId="{F9EC5394-1176-452C-9DDA-4F23D721BF25}" srcOrd="0" destOrd="0" presId="urn:microsoft.com/office/officeart/2005/8/layout/vList2"/>
    <dgm:cxn modelId="{F78A7200-ACC5-4C0D-B9D1-B5D125FFFBEE}" srcId="{72D29039-7F2B-4A51-B64E-D5A159DEF1D0}" destId="{73A3B90C-69B1-444A-BAE0-E1C0D56E6967}" srcOrd="0" destOrd="0" parTransId="{98C16FEE-B35F-4837-BDA2-FB4A8E69851B}" sibTransId="{01A345E6-DE3A-4A88-BF3D-B0EC2D5986A5}"/>
    <dgm:cxn modelId="{6D6A8746-9B1E-4F8D-ACAC-ED72E4054998}" type="presOf" srcId="{2C26EC9D-A196-470E-9DDF-7F64674BFC61}" destId="{AD4AB25D-9C26-47FE-9FAB-00F517CD21B7}" srcOrd="0" destOrd="0" presId="urn:microsoft.com/office/officeart/2005/8/layout/vList2"/>
    <dgm:cxn modelId="{BB96D72C-26C9-4630-AE5D-EC5F7D2EF2DF}" type="presOf" srcId="{73A3B90C-69B1-444A-BAE0-E1C0D56E6967}" destId="{CAB961E8-B442-4F17-AC05-AECD7568AD97}" srcOrd="0" destOrd="0" presId="urn:microsoft.com/office/officeart/2005/8/layout/vList2"/>
    <dgm:cxn modelId="{B545261F-42A8-458F-BC46-E79369C404DE}" srcId="{2C26EC9D-A196-470E-9DDF-7F64674BFC61}" destId="{72D29039-7F2B-4A51-B64E-D5A159DEF1D0}" srcOrd="0" destOrd="0" parTransId="{FE136644-4562-4830-B428-34DF03168B96}" sibTransId="{768B1128-D3B4-4254-B6C0-6705AE3EE3DF}"/>
    <dgm:cxn modelId="{729F22F6-322F-4906-873A-A4D89FADC34C}" type="presParOf" srcId="{AD4AB25D-9C26-47FE-9FAB-00F517CD21B7}" destId="{040484A8-D6C4-4AE8-8C94-F045B8C609C4}" srcOrd="0" destOrd="0" presId="urn:microsoft.com/office/officeart/2005/8/layout/vList2"/>
    <dgm:cxn modelId="{02F313AA-A671-419D-9C1C-69759E8F6882}" type="presParOf" srcId="{AD4AB25D-9C26-47FE-9FAB-00F517CD21B7}" destId="{CAB961E8-B442-4F17-AC05-AECD7568AD97}" srcOrd="1" destOrd="0" presId="urn:microsoft.com/office/officeart/2005/8/layout/vList2"/>
    <dgm:cxn modelId="{D6CF05AE-AB18-4288-B4AC-F9B418162F7E}" type="presParOf" srcId="{AD4AB25D-9C26-47FE-9FAB-00F517CD21B7}" destId="{10D3B419-F457-49A9-ABF5-0935354342F4}" srcOrd="2" destOrd="0" presId="urn:microsoft.com/office/officeart/2005/8/layout/vList2"/>
    <dgm:cxn modelId="{1D077B46-C5B7-43A1-A07D-8526EBC0B964}" type="presParOf" srcId="{AD4AB25D-9C26-47FE-9FAB-00F517CD21B7}" destId="{F9EC5394-1176-452C-9DDA-4F23D721BF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84A8-D6C4-4AE8-8C94-F045B8C609C4}">
      <dsp:nvSpPr>
        <dsp:cNvPr id="0" name=""/>
        <dsp:cNvSpPr/>
      </dsp:nvSpPr>
      <dsp:spPr>
        <a:xfrm>
          <a:off x="0" y="75711"/>
          <a:ext cx="756084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chemeClr val="tx1"/>
              </a:solidFill>
            </a:rPr>
            <a:t>Як </a:t>
          </a:r>
          <a:r>
            <a:rPr lang="ru-RU" sz="2800" kern="1200" dirty="0" err="1" smtClean="0">
              <a:solidFill>
                <a:schemeClr val="tx1"/>
              </a:solidFill>
            </a:rPr>
            <a:t>спосіб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створення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проблемної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ситуації</a:t>
          </a:r>
          <a:r>
            <a:rPr lang="ru-RU" sz="2800" kern="1200" dirty="0" smtClean="0">
              <a:solidFill>
                <a:schemeClr val="tx1"/>
              </a:solidFill>
            </a:rPr>
            <a:t>.</a:t>
          </a:r>
        </a:p>
      </dsp:txBody>
      <dsp:txXfrm>
        <a:off x="59399" y="135110"/>
        <a:ext cx="7442042" cy="1098002"/>
      </dsp:txXfrm>
    </dsp:sp>
    <dsp:sp modelId="{CAB961E8-B442-4F17-AC05-AECD7568AD97}">
      <dsp:nvSpPr>
        <dsp:cNvPr id="0" name=""/>
        <dsp:cNvSpPr/>
      </dsp:nvSpPr>
      <dsp:spPr>
        <a:xfrm>
          <a:off x="0" y="1292511"/>
          <a:ext cx="7560840" cy="1076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35560" rIns="199136" bIns="355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>
              <a:solidFill>
                <a:schemeClr val="tx1"/>
              </a:solidFill>
            </a:rPr>
            <a:t>При </a:t>
          </a:r>
          <a:r>
            <a:rPr lang="ru-RU" sz="2800" kern="1200" dirty="0" err="1" smtClean="0">
              <a:solidFill>
                <a:schemeClr val="tx1"/>
              </a:solidFill>
            </a:rPr>
            <a:t>складанні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творчих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описових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розповідей</a:t>
          </a:r>
          <a:r>
            <a:rPr lang="ru-RU" sz="2800" kern="1200" dirty="0" smtClean="0">
              <a:solidFill>
                <a:schemeClr val="tx1"/>
              </a:solidFill>
            </a:rPr>
            <a:t> по слайду .</a:t>
          </a:r>
        </a:p>
      </dsp:txBody>
      <dsp:txXfrm>
        <a:off x="0" y="1292511"/>
        <a:ext cx="7560840" cy="1076400"/>
      </dsp:txXfrm>
    </dsp:sp>
    <dsp:sp modelId="{10D3B419-F457-49A9-ABF5-0935354342F4}">
      <dsp:nvSpPr>
        <dsp:cNvPr id="0" name=""/>
        <dsp:cNvSpPr/>
      </dsp:nvSpPr>
      <dsp:spPr>
        <a:xfrm>
          <a:off x="0" y="2368911"/>
          <a:ext cx="756084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chemeClr val="tx1"/>
              </a:solidFill>
            </a:rPr>
            <a:t>При </a:t>
          </a:r>
          <a:r>
            <a:rPr lang="ru-RU" sz="2800" kern="1200" dirty="0" err="1" smtClean="0">
              <a:solidFill>
                <a:schemeClr val="tx1"/>
              </a:solidFill>
            </a:rPr>
            <a:t>постановці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запитань</a:t>
          </a:r>
          <a:r>
            <a:rPr lang="ru-RU" sz="2800" kern="1200" dirty="0" smtClean="0">
              <a:solidFill>
                <a:schemeClr val="tx1"/>
              </a:solidFill>
            </a:rPr>
            <a:t> проблемного характеру.</a:t>
          </a:r>
        </a:p>
      </dsp:txBody>
      <dsp:txXfrm>
        <a:off x="59399" y="2428310"/>
        <a:ext cx="7442042" cy="1098002"/>
      </dsp:txXfrm>
    </dsp:sp>
    <dsp:sp modelId="{F9EC5394-1176-452C-9DDA-4F23D721BF25}">
      <dsp:nvSpPr>
        <dsp:cNvPr id="0" name=""/>
        <dsp:cNvSpPr/>
      </dsp:nvSpPr>
      <dsp:spPr>
        <a:xfrm>
          <a:off x="0" y="3585711"/>
          <a:ext cx="7560840" cy="1379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35560" rIns="199136" bIns="355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>
              <a:solidFill>
                <a:schemeClr val="tx1"/>
              </a:solidFill>
            </a:rPr>
            <a:t>При </a:t>
          </a:r>
          <a:r>
            <a:rPr lang="ru-RU" sz="2800" kern="1200" dirty="0" err="1" smtClean="0">
              <a:solidFill>
                <a:schemeClr val="tx1"/>
              </a:solidFill>
            </a:rPr>
            <a:t>організації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нестандартної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освітньої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діяльності</a:t>
          </a:r>
          <a:r>
            <a:rPr lang="ru-RU" sz="2800" kern="1200" dirty="0" smtClean="0">
              <a:solidFill>
                <a:schemeClr val="tx1"/>
              </a:solidFill>
            </a:rPr>
            <a:t> : </a:t>
          </a:r>
          <a:r>
            <a:rPr lang="ru-RU" sz="2800" kern="1200" dirty="0" err="1" smtClean="0">
              <a:solidFill>
                <a:schemeClr val="tx1"/>
              </a:solidFill>
            </a:rPr>
            <a:t>ігри</a:t>
          </a:r>
          <a:r>
            <a:rPr lang="ru-RU" sz="2800" kern="1200" dirty="0" smtClean="0">
              <a:solidFill>
                <a:schemeClr val="tx1"/>
              </a:solidFill>
            </a:rPr>
            <a:t> — </a:t>
          </a:r>
          <a:r>
            <a:rPr lang="ru-RU" sz="2800" kern="1200" dirty="0" err="1" smtClean="0">
              <a:solidFill>
                <a:schemeClr val="tx1"/>
              </a:solidFill>
            </a:rPr>
            <a:t>вікторини</a:t>
          </a:r>
          <a:r>
            <a:rPr lang="ru-RU" sz="2800" kern="1200" dirty="0" smtClean="0">
              <a:solidFill>
                <a:schemeClr val="tx1"/>
              </a:solidFill>
            </a:rPr>
            <a:t> , </a:t>
          </a:r>
          <a:r>
            <a:rPr lang="ru-RU" sz="2800" kern="1200" dirty="0" err="1" smtClean="0">
              <a:solidFill>
                <a:schemeClr val="tx1"/>
              </a:solidFill>
            </a:rPr>
            <a:t>інтелектуальні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err="1" smtClean="0">
              <a:solidFill>
                <a:schemeClr val="tx1"/>
              </a:solidFill>
            </a:rPr>
            <a:t>ігри</a:t>
          </a:r>
          <a:r>
            <a:rPr lang="ru-RU" sz="2800" kern="1200" dirty="0" smtClean="0">
              <a:solidFill>
                <a:schemeClr val="tx1"/>
              </a:solidFill>
            </a:rPr>
            <a:t>.</a:t>
          </a:r>
        </a:p>
      </dsp:txBody>
      <dsp:txXfrm>
        <a:off x="0" y="3585711"/>
        <a:ext cx="7560840" cy="1379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1A2A-B35D-44D9-BD42-4886C840754A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1D542-F2EC-485D-A217-1864196AE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7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2F0288-A894-40BC-8B8A-BE311C6DA57D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DF4424-03A6-49B7-B551-EA7F958EF17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70892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/>
              </a:rPr>
              <a:t>Семінар </a:t>
            </a:r>
            <a:r>
              <a:rPr lang="uk-UA" b="1" dirty="0">
                <a:effectLst/>
              </a:rPr>
              <a:t>на тему: </a:t>
            </a:r>
            <a:r>
              <a:rPr lang="uk-UA" b="1" dirty="0" smtClean="0">
                <a:effectLst/>
              </a:rPr>
              <a:t/>
            </a:r>
            <a:br>
              <a:rPr lang="uk-UA" b="1" dirty="0" smtClean="0">
                <a:effectLst/>
              </a:rPr>
            </a:br>
            <a:r>
              <a:rPr lang="uk-UA" b="1" dirty="0" smtClean="0">
                <a:effectLst/>
              </a:rPr>
              <a:t>«</a:t>
            </a:r>
            <a:r>
              <a:rPr lang="uk-UA" b="1" dirty="0">
                <a:effectLst/>
              </a:rPr>
              <a:t>Застосування ІКТ в освітньому процесі. Використання мультимедійних презентацій в роботі з дошкільниками»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40664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 smtClean="0"/>
              <a:t>Виконала</a:t>
            </a:r>
            <a:r>
              <a:rPr lang="ru-RU" dirty="0" smtClean="0"/>
              <a:t>:</a:t>
            </a:r>
          </a:p>
          <a:p>
            <a:pPr algn="r"/>
            <a:r>
              <a:rPr lang="ru-RU" dirty="0" smtClean="0"/>
              <a:t>Студентка </a:t>
            </a:r>
            <a:r>
              <a:rPr lang="ru-RU" dirty="0" err="1" smtClean="0"/>
              <a:t>групи</a:t>
            </a:r>
            <a:r>
              <a:rPr lang="ru-RU" dirty="0"/>
              <a:t> </a:t>
            </a:r>
            <a:endParaRPr lang="ru-RU" dirty="0" smtClean="0"/>
          </a:p>
          <a:p>
            <a:pPr algn="r"/>
            <a:r>
              <a:rPr lang="ru-RU" dirty="0" smtClean="0"/>
              <a:t>ДОм-1-20-1.4з</a:t>
            </a:r>
          </a:p>
          <a:p>
            <a:pPr algn="r"/>
            <a:r>
              <a:rPr lang="ru-RU" dirty="0" err="1" smtClean="0"/>
              <a:t>Галандзовська</a:t>
            </a:r>
            <a:r>
              <a:rPr lang="ru-RU" dirty="0" smtClean="0"/>
              <a:t> Юл</a:t>
            </a:r>
            <a:r>
              <a:rPr lang="uk-UA" dirty="0" err="1" smtClean="0"/>
              <a:t>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90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3"/>
          <a:stretch/>
        </p:blipFill>
        <p:spPr>
          <a:xfrm>
            <a:off x="-108520" y="-109672"/>
            <a:ext cx="9252520" cy="763224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2818408" cy="33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233772" y="1064875"/>
            <a:ext cx="4283968" cy="2520280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tx1"/>
                </a:solidFill>
              </a:rPr>
              <a:t>Дякую за увагу!</a:t>
            </a:r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3779912" y="3166390"/>
            <a:ext cx="1296144" cy="766666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0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Мультимедійна</a:t>
            </a:r>
            <a:r>
              <a:rPr lang="ru-RU" dirty="0"/>
              <a:t> </a:t>
            </a:r>
            <a:r>
              <a:rPr lang="ru-RU" dirty="0" err="1"/>
              <a:t>презентація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програма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фотографії</a:t>
            </a:r>
            <a:r>
              <a:rPr lang="ru-RU" dirty="0"/>
              <a:t>, </a:t>
            </a:r>
            <a:r>
              <a:rPr lang="ru-RU" dirty="0" err="1"/>
              <a:t>малюнки</a:t>
            </a:r>
            <a:r>
              <a:rPr lang="ru-RU" dirty="0"/>
              <a:t>, </a:t>
            </a:r>
            <a:r>
              <a:rPr lang="ru-RU" dirty="0" err="1"/>
              <a:t>діаграми</a:t>
            </a:r>
            <a:r>
              <a:rPr lang="ru-RU" dirty="0"/>
              <a:t> та </a:t>
            </a:r>
            <a:r>
              <a:rPr lang="ru-RU" dirty="0" err="1"/>
              <a:t>графіки</a:t>
            </a:r>
            <a:r>
              <a:rPr lang="ru-RU" dirty="0"/>
              <a:t>, слайд-шоу, </a:t>
            </a:r>
            <a:r>
              <a:rPr lang="ru-RU" dirty="0" err="1"/>
              <a:t>звукове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і </a:t>
            </a:r>
            <a:r>
              <a:rPr lang="ru-RU" dirty="0" err="1"/>
              <a:t>дикторський</a:t>
            </a:r>
            <a:r>
              <a:rPr lang="ru-RU" dirty="0"/>
              <a:t> </a:t>
            </a:r>
            <a:r>
              <a:rPr lang="ru-RU" dirty="0" err="1"/>
              <a:t>супровід</a:t>
            </a:r>
            <a:r>
              <a:rPr lang="ru-RU" dirty="0"/>
              <a:t>, </a:t>
            </a:r>
            <a:r>
              <a:rPr lang="ru-RU" dirty="0" err="1"/>
              <a:t>відеофрагменти</a:t>
            </a:r>
            <a:r>
              <a:rPr lang="ru-RU" dirty="0"/>
              <a:t> й </a:t>
            </a:r>
            <a:r>
              <a:rPr lang="ru-RU" dirty="0" err="1"/>
              <a:t>анімацію</a:t>
            </a:r>
            <a:r>
              <a:rPr lang="ru-RU" dirty="0"/>
              <a:t>, </a:t>
            </a:r>
            <a:r>
              <a:rPr lang="ru-RU" dirty="0" err="1"/>
              <a:t>тривимірну</a:t>
            </a:r>
            <a:r>
              <a:rPr lang="ru-RU" dirty="0"/>
              <a:t> </a:t>
            </a:r>
            <a:r>
              <a:rPr lang="ru-RU" dirty="0" err="1"/>
              <a:t>графіку</a:t>
            </a:r>
            <a:r>
              <a:rPr lang="ru-RU" dirty="0"/>
              <a:t>.</a:t>
            </a:r>
          </a:p>
        </p:txBody>
      </p:sp>
      <p:pic>
        <p:nvPicPr>
          <p:cNvPr id="1026" name="Picture 2" descr="Powerpoint Presentation Clipart - ClipArt Best - ClipArt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97559"/>
            <a:ext cx="2276475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err="1"/>
              <a:t>Слайди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2555187"/>
              </p:ext>
            </p:extLst>
          </p:nvPr>
        </p:nvGraphicFramePr>
        <p:xfrm>
          <a:off x="1259632" y="1412776"/>
          <a:ext cx="75608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5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008" y="404664"/>
            <a:ext cx="7498080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uk-UA" dirty="0"/>
              <a:t>Основа будь-якої сучасної презентації — полегшення процесу зорового сприйняття і запам’ятовування інформації </a:t>
            </a:r>
            <a:endParaRPr lang="ru-RU" dirty="0"/>
          </a:p>
        </p:txBody>
      </p:sp>
      <p:pic>
        <p:nvPicPr>
          <p:cNvPr id="3074" name="Picture 2" descr="Дети смотрят телевизор | Бесплатно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 b="11371"/>
          <a:stretch/>
        </p:blipFill>
        <p:spPr bwMode="auto">
          <a:xfrm>
            <a:off x="2339752" y="2708920"/>
            <a:ext cx="5328592" cy="39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061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ОП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0970" y="1547663"/>
            <a:ext cx="453914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Спонукання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діалогу</a:t>
            </a:r>
            <a:r>
              <a:rPr lang="ru-RU" sz="2400" dirty="0" smtClean="0"/>
              <a:t> .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7984" y="5456988"/>
            <a:ext cx="471601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-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життєві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ситуації</a:t>
            </a:r>
            <a:r>
              <a:rPr lang="ru-RU" sz="2400" dirty="0" smtClean="0"/>
              <a:t> 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повсякденному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9918" y="2843807"/>
            <a:ext cx="455408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ru-RU" sz="2400" dirty="0" smtClean="0"/>
              <a:t>- Рух , звук , </a:t>
            </a:r>
            <a:r>
              <a:rPr lang="ru-RU" sz="2400" dirty="0" err="1" smtClean="0"/>
              <a:t>мультиплікація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надовго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привертає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.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970" y="4126360"/>
            <a:ext cx="460851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2296" indent="0" algn="ctr"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викликає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величезний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сприяє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пізнавальної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активності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25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904501" y="266327"/>
            <a:ext cx="3523483" cy="2779480"/>
            <a:chOff x="904501" y="266327"/>
            <a:chExt cx="3523483" cy="2779480"/>
          </a:xfrm>
        </p:grpSpPr>
        <p:pic>
          <p:nvPicPr>
            <p:cNvPr id="6" name="Содержимое 3" descr="depositphotos_55767083-stock-illustration-hand-drawn-sound-icon-brus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4501" y="266327"/>
              <a:ext cx="3523483" cy="26426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с одним скругленным углом 3"/>
            <p:cNvSpPr/>
            <p:nvPr/>
          </p:nvSpPr>
          <p:spPr>
            <a:xfrm>
              <a:off x="1475656" y="2420888"/>
              <a:ext cx="2160240" cy="624919"/>
            </a:xfrm>
            <a:prstGeom prst="round1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Звук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9552" y="3230898"/>
            <a:ext cx="3744416" cy="3477987"/>
            <a:chOff x="539552" y="3230898"/>
            <a:chExt cx="3744416" cy="3477987"/>
          </a:xfrm>
        </p:grpSpPr>
        <p:pic>
          <p:nvPicPr>
            <p:cNvPr id="2052" name="Picture 4" descr="Игра для малышей &amp;quot;Сложи овощи и фрукты&amp;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230898"/>
              <a:ext cx="3744416" cy="2862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с одним скругленным углом 7"/>
            <p:cNvSpPr/>
            <p:nvPr/>
          </p:nvSpPr>
          <p:spPr>
            <a:xfrm>
              <a:off x="1475656" y="6083966"/>
              <a:ext cx="2160240" cy="624919"/>
            </a:xfrm>
            <a:prstGeom prst="round1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chemeClr val="tx1"/>
                  </a:solidFill>
                </a:rPr>
                <a:t>Ігри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427984" y="266327"/>
            <a:ext cx="4514850" cy="6025071"/>
            <a:chOff x="4427984" y="266327"/>
            <a:chExt cx="4514850" cy="6025071"/>
          </a:xfrm>
        </p:grpSpPr>
        <p:pic>
          <p:nvPicPr>
            <p:cNvPr id="2050" name="Picture 2" descr="Картинки для детей на стен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147897"/>
              <a:ext cx="4514850" cy="514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с одним скругленным углом 8"/>
            <p:cNvSpPr/>
            <p:nvPr/>
          </p:nvSpPr>
          <p:spPr>
            <a:xfrm>
              <a:off x="5605289" y="266327"/>
              <a:ext cx="2160240" cy="624919"/>
            </a:xfrm>
            <a:prstGeom prst="round1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Картинки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5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2"/>
                </a:solidFill>
              </a:rPr>
              <a:t>Слідкуйте</a:t>
            </a:r>
            <a:r>
              <a:rPr lang="ru-RU" dirty="0">
                <a:solidFill>
                  <a:schemeClr val="tx2"/>
                </a:solidFill>
              </a:rPr>
              <a:t> за </a:t>
            </a:r>
            <a:r>
              <a:rPr lang="ru-RU" dirty="0" err="1">
                <a:solidFill>
                  <a:schemeClr val="tx2"/>
                </a:solidFill>
              </a:rPr>
              <a:t>тривалістю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наповнюваністю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098" name="Picture 2" descr="Счастливый милый маленький ребенок девочка с восклицательным знаком | 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12" y="2492896"/>
            <a:ext cx="34952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320075"/>
              </p:ext>
            </p:extLst>
          </p:nvPr>
        </p:nvGraphicFramePr>
        <p:xfrm>
          <a:off x="1253344" y="1844824"/>
          <a:ext cx="4366780" cy="29155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6780"/>
              </a:tblGrid>
              <a:tr h="899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не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</a:rPr>
                        <a:t>більше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 20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</a:rPr>
                        <a:t>хвилин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</a:txBody>
                  <a:tcPr/>
                </a:tc>
              </a:tr>
              <a:tr h="1116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на одному </a:t>
                      </a:r>
                      <a:r>
                        <a:rPr lang="ru-RU" sz="2800" dirty="0" err="1" smtClean="0"/>
                        <a:t>слайді</a:t>
                      </a:r>
                      <a:r>
                        <a:rPr lang="ru-RU" sz="2800" dirty="0" smtClean="0"/>
                        <a:t> – до 30 </a:t>
                      </a:r>
                      <a:r>
                        <a:rPr lang="ru-RU" sz="2800" dirty="0" err="1" smtClean="0"/>
                        <a:t>слів</a:t>
                      </a:r>
                      <a:r>
                        <a:rPr lang="ru-RU" sz="2800" dirty="0" smtClean="0"/>
                        <a:t>;</a:t>
                      </a:r>
                    </a:p>
                  </a:txBody>
                  <a:tcPr/>
                </a:tc>
              </a:tr>
              <a:tr h="899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максимум 10 </a:t>
                      </a:r>
                      <a:r>
                        <a:rPr lang="ru-RU" sz="2800" dirty="0" err="1" smtClean="0"/>
                        <a:t>слайдів</a:t>
                      </a:r>
                      <a:r>
                        <a:rPr lang="ru-RU" sz="2800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5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997" y="332656"/>
            <a:ext cx="7498080" cy="1143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Використовуйте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анімацію</a:t>
            </a:r>
            <a:endParaRPr lang="ru-RU" dirty="0"/>
          </a:p>
        </p:txBody>
      </p:sp>
      <p:pic>
        <p:nvPicPr>
          <p:cNvPr id="5122" name="Picture 2" descr="Счастливый милый парень девушка с большим пальцем вверх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" y="18060"/>
            <a:ext cx="9144000" cy="6839940"/>
          </a:xfr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3" y="4005064"/>
            <a:ext cx="2492592" cy="263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6516216" cy="334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0655" y="5157192"/>
            <a:ext cx="150334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</TotalTime>
  <Words>175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Семінар на тему:  «Застосування ІКТ в освітньому процесі. Використання мультимедійних презентацій в роботі з дошкільниками»</vt:lpstr>
      <vt:lpstr>Мультимедійна презентація </vt:lpstr>
      <vt:lpstr>Слайди можна застосовувати :</vt:lpstr>
      <vt:lpstr>Презентация PowerPoint</vt:lpstr>
      <vt:lpstr>Переваги використання презентації під час ОП:</vt:lpstr>
      <vt:lpstr>Презентация PowerPoint</vt:lpstr>
      <vt:lpstr>Слідкуйте за тривалістю та наповнюваністю.</vt:lpstr>
      <vt:lpstr>Використовуйте анімацію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2021-10-02T15:12:20Z</dcterms:created>
  <dcterms:modified xsi:type="dcterms:W3CDTF">2021-10-02T15:56:45Z</dcterms:modified>
</cp:coreProperties>
</file>