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7" r:id="rId12"/>
    <p:sldId id="266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CE7D8-54B2-4011-95C9-B808EC083102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E91D47D-0FE7-48F8-ADCF-883081E2FD64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uk-UA" sz="4000" b="1" cap="none" spc="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Типи уроків</a:t>
          </a:r>
          <a:endParaRPr lang="ru-RU" sz="4000" b="1" cap="none" spc="0" dirty="0">
            <a:ln w="11430">
              <a:solidFill>
                <a:srgbClr val="FF0000"/>
              </a:solidFill>
            </a:ln>
            <a:solidFill>
              <a:srgbClr val="FF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EB47CDEC-B53C-406A-B972-897CF173AA40}" type="parTrans" cxnId="{FDE411BE-5609-43EE-8263-358C8F044097}">
      <dgm:prSet/>
      <dgm:spPr/>
      <dgm:t>
        <a:bodyPr/>
        <a:lstStyle/>
        <a:p>
          <a:endParaRPr lang="ru-RU"/>
        </a:p>
      </dgm:t>
    </dgm:pt>
    <dgm:pt modelId="{B483BE32-773A-444E-9596-60D2A96799FF}" type="sibTrans" cxnId="{FDE411BE-5609-43EE-8263-358C8F044097}">
      <dgm:prSet/>
      <dgm:spPr/>
      <dgm:t>
        <a:bodyPr/>
        <a:lstStyle/>
        <a:p>
          <a:endParaRPr lang="ru-RU"/>
        </a:p>
      </dgm:t>
    </dgm:pt>
    <dgm:pt modelId="{D58EF437-76D9-45A7-B2C4-8BB622AAD91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Уроки - дослідження 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7D80B36-82CA-4310-85CC-CB524A13E568}" type="parTrans" cxnId="{BF1EDB35-091E-47E5-9397-FBD91FCF8CDB}">
      <dgm:prSet/>
      <dgm:spPr/>
      <dgm:t>
        <a:bodyPr/>
        <a:lstStyle/>
        <a:p>
          <a:endParaRPr lang="ru-RU"/>
        </a:p>
      </dgm:t>
    </dgm:pt>
    <dgm:pt modelId="{654F4EA9-B4AF-4FA4-888E-CE2C8E8F3D37}" type="sibTrans" cxnId="{BF1EDB35-091E-47E5-9397-FBD91FCF8CDB}">
      <dgm:prSet/>
      <dgm:spPr/>
      <dgm:t>
        <a:bodyPr/>
        <a:lstStyle/>
        <a:p>
          <a:endParaRPr lang="ru-RU"/>
        </a:p>
      </dgm:t>
    </dgm:pt>
    <dgm:pt modelId="{B3B7309E-04EE-4A9A-87D6-FF0FED1B3D0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Віртуальні екскурсії 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C6A1AC1-F6CC-42B0-A8D9-305C09AB00A1}" type="parTrans" cxnId="{3D29C509-B0A2-49FB-886C-A43055754EC2}">
      <dgm:prSet/>
      <dgm:spPr/>
      <dgm:t>
        <a:bodyPr/>
        <a:lstStyle/>
        <a:p>
          <a:endParaRPr lang="ru-RU"/>
        </a:p>
      </dgm:t>
    </dgm:pt>
    <dgm:pt modelId="{04839DD9-D267-44D6-9373-FEC88D7B1B21}" type="sibTrans" cxnId="{3D29C509-B0A2-49FB-886C-A43055754EC2}">
      <dgm:prSet/>
      <dgm:spPr/>
      <dgm:t>
        <a:bodyPr/>
        <a:lstStyle/>
        <a:p>
          <a:endParaRPr lang="ru-RU"/>
        </a:p>
      </dgm:t>
    </dgm:pt>
    <dgm:pt modelId="{AB055910-B844-45DC-83A9-024DA20B08E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Проектна діяльність 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F3CEE27-7049-44D3-B404-FB9B3908CB4C}" type="parTrans" cxnId="{40E05609-1DF6-4F78-9FA9-7B5C556B286D}">
      <dgm:prSet/>
      <dgm:spPr/>
      <dgm:t>
        <a:bodyPr/>
        <a:lstStyle/>
        <a:p>
          <a:endParaRPr lang="ru-RU"/>
        </a:p>
      </dgm:t>
    </dgm:pt>
    <dgm:pt modelId="{F11B0F6A-4B33-4C15-9DDE-631CBA5C3577}" type="sibTrans" cxnId="{40E05609-1DF6-4F78-9FA9-7B5C556B286D}">
      <dgm:prSet/>
      <dgm:spPr/>
      <dgm:t>
        <a:bodyPr/>
        <a:lstStyle/>
        <a:p>
          <a:endParaRPr lang="ru-RU"/>
        </a:p>
      </dgm:t>
    </dgm:pt>
    <dgm:pt modelId="{BDAF1D13-2139-4BC3-B106-9351FE2EFEB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Тестування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CFDC55C-E00B-4E6A-9FDD-8DCEC72A3B15}" type="parTrans" cxnId="{25E17FEF-F9F7-4BDE-BAD7-A4753B00C776}">
      <dgm:prSet/>
      <dgm:spPr/>
      <dgm:t>
        <a:bodyPr/>
        <a:lstStyle/>
        <a:p>
          <a:endParaRPr lang="ru-RU"/>
        </a:p>
      </dgm:t>
    </dgm:pt>
    <dgm:pt modelId="{C2536A70-8F9D-449A-8E1C-0DF0FE2A0EE0}" type="sibTrans" cxnId="{25E17FEF-F9F7-4BDE-BAD7-A4753B00C776}">
      <dgm:prSet/>
      <dgm:spPr/>
      <dgm:t>
        <a:bodyPr/>
        <a:lstStyle/>
        <a:p>
          <a:endParaRPr lang="ru-RU"/>
        </a:p>
      </dgm:t>
    </dgm:pt>
    <dgm:pt modelId="{3B8B4F52-352C-4802-9F1D-75525CCBADD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Уроки – розвитку мовлення</a:t>
          </a:r>
          <a:endParaRPr lang="ru-RU" sz="2400" dirty="0"/>
        </a:p>
      </dgm:t>
    </dgm:pt>
    <dgm:pt modelId="{7A9B5AD8-C39A-49F4-A620-BE66B8082BC4}" type="parTrans" cxnId="{8A71C7B6-DD90-4DDF-984C-78F2B999E4F3}">
      <dgm:prSet/>
      <dgm:spPr/>
      <dgm:t>
        <a:bodyPr/>
        <a:lstStyle/>
        <a:p>
          <a:endParaRPr lang="ru-RU"/>
        </a:p>
      </dgm:t>
    </dgm:pt>
    <dgm:pt modelId="{8FCED39E-7969-47C0-9042-A65C085A1A87}" type="sibTrans" cxnId="{8A71C7B6-DD90-4DDF-984C-78F2B999E4F3}">
      <dgm:prSet/>
      <dgm:spPr/>
      <dgm:t>
        <a:bodyPr/>
        <a:lstStyle/>
        <a:p>
          <a:endParaRPr lang="ru-RU"/>
        </a:p>
      </dgm:t>
    </dgm:pt>
    <dgm:pt modelId="{E240709B-DEE0-464B-B825-FDE38C50FF3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Уроки - презентації </a:t>
          </a:r>
          <a:endParaRPr lang="ru-RU" sz="24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F9C2C9F-9E61-4105-A4C5-98DB4E3F014C}" type="parTrans" cxnId="{EA404EA6-2CBE-484C-85A6-8B238520A6B0}">
      <dgm:prSet/>
      <dgm:spPr/>
      <dgm:t>
        <a:bodyPr/>
        <a:lstStyle/>
        <a:p>
          <a:endParaRPr lang="ru-RU"/>
        </a:p>
      </dgm:t>
    </dgm:pt>
    <dgm:pt modelId="{42A110D8-A2E1-4D02-9924-6A2E96FCA1A3}" type="sibTrans" cxnId="{EA404EA6-2CBE-484C-85A6-8B238520A6B0}">
      <dgm:prSet/>
      <dgm:spPr/>
      <dgm:t>
        <a:bodyPr/>
        <a:lstStyle/>
        <a:p>
          <a:endParaRPr lang="ru-RU"/>
        </a:p>
      </dgm:t>
    </dgm:pt>
    <dgm:pt modelId="{EE0A71D3-A110-407B-AEE9-C8FD32F6AD53}" type="pres">
      <dgm:prSet presAssocID="{B79CE7D8-54B2-4011-95C9-B808EC08310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035603C-DE09-48BF-9F56-F49D835445AF}" type="pres">
      <dgm:prSet presAssocID="{AE91D47D-0FE7-48F8-ADCF-883081E2FD6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663EC64-8EA1-40FC-9262-AEA842F37D82}" type="pres">
      <dgm:prSet presAssocID="{D58EF437-76D9-45A7-B2C4-8BB622AAD911}" presName="Accent1" presStyleCnt="0"/>
      <dgm:spPr/>
    </dgm:pt>
    <dgm:pt modelId="{F371AC08-F0BC-4F44-A1E1-E699AE2C6CFA}" type="pres">
      <dgm:prSet presAssocID="{D58EF437-76D9-45A7-B2C4-8BB622AAD911}" presName="Accent" presStyleLbl="bgShp" presStyleIdx="0" presStyleCnt="6"/>
      <dgm:spPr/>
    </dgm:pt>
    <dgm:pt modelId="{55D5CFF3-4749-42B7-A26C-3DF71D8B8141}" type="pres">
      <dgm:prSet presAssocID="{D58EF437-76D9-45A7-B2C4-8BB622AAD911}" presName="Child1" presStyleLbl="node1" presStyleIdx="0" presStyleCnt="6" custScaleX="10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5EF1B-862A-483E-B93B-581DE2C595CD}" type="pres">
      <dgm:prSet presAssocID="{B3B7309E-04EE-4A9A-87D6-FF0FED1B3D05}" presName="Accent2" presStyleCnt="0"/>
      <dgm:spPr/>
    </dgm:pt>
    <dgm:pt modelId="{8B2CE2C8-E1F2-43CE-BF45-C6FB70F88165}" type="pres">
      <dgm:prSet presAssocID="{B3B7309E-04EE-4A9A-87D6-FF0FED1B3D05}" presName="Accent" presStyleLbl="bgShp" presStyleIdx="1" presStyleCnt="6"/>
      <dgm:spPr/>
    </dgm:pt>
    <dgm:pt modelId="{E8078F73-0A6A-4354-BD71-8E77C5FDD098}" type="pres">
      <dgm:prSet presAssocID="{B3B7309E-04EE-4A9A-87D6-FF0FED1B3D05}" presName="Child2" presStyleLbl="node1" presStyleIdx="1" presStyleCnt="6" custScaleX="111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BB247-AE22-41C7-8E46-57E1A0EDA95F}" type="pres">
      <dgm:prSet presAssocID="{AB055910-B844-45DC-83A9-024DA20B08E9}" presName="Accent3" presStyleCnt="0"/>
      <dgm:spPr/>
    </dgm:pt>
    <dgm:pt modelId="{7A524D88-454D-426B-8F6B-F63F2C4F7344}" type="pres">
      <dgm:prSet presAssocID="{AB055910-B844-45DC-83A9-024DA20B08E9}" presName="Accent" presStyleLbl="bgShp" presStyleIdx="2" presStyleCnt="6"/>
      <dgm:spPr/>
    </dgm:pt>
    <dgm:pt modelId="{529A9031-C268-47C7-9691-A7F4AEBC95B0}" type="pres">
      <dgm:prSet presAssocID="{AB055910-B844-45DC-83A9-024DA20B08E9}" presName="Child3" presStyleLbl="node1" presStyleIdx="2" presStyleCnt="6" custScaleX="112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BF43F-B3C5-46E5-9F86-EF06FF26BAD1}" type="pres">
      <dgm:prSet presAssocID="{BDAF1D13-2139-4BC3-B106-9351FE2EFEB8}" presName="Accent4" presStyleCnt="0"/>
      <dgm:spPr/>
    </dgm:pt>
    <dgm:pt modelId="{97E5A477-6D3D-4C0F-9995-C6B66B62A904}" type="pres">
      <dgm:prSet presAssocID="{BDAF1D13-2139-4BC3-B106-9351FE2EFEB8}" presName="Accent" presStyleLbl="bgShp" presStyleIdx="3" presStyleCnt="6"/>
      <dgm:spPr/>
    </dgm:pt>
    <dgm:pt modelId="{3CD0413A-532F-449D-B8B8-CFF76B2568DE}" type="pres">
      <dgm:prSet presAssocID="{BDAF1D13-2139-4BC3-B106-9351FE2EFEB8}" presName="Child4" presStyleLbl="node1" presStyleIdx="3" presStyleCnt="6" custScaleX="114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1A2B-3DF7-47DF-8CAF-B2E894CB2F21}" type="pres">
      <dgm:prSet presAssocID="{3B8B4F52-352C-4802-9F1D-75525CCBADDC}" presName="Accent5" presStyleCnt="0"/>
      <dgm:spPr/>
    </dgm:pt>
    <dgm:pt modelId="{0C316053-0B98-4743-B012-105FFD009D1F}" type="pres">
      <dgm:prSet presAssocID="{3B8B4F52-352C-4802-9F1D-75525CCBADDC}" presName="Accent" presStyleLbl="bgShp" presStyleIdx="4" presStyleCnt="6"/>
      <dgm:spPr/>
    </dgm:pt>
    <dgm:pt modelId="{3CE351E7-2DE7-4503-BD78-F84859E56C69}" type="pres">
      <dgm:prSet presAssocID="{3B8B4F52-352C-4802-9F1D-75525CCBADDC}" presName="Child5" presStyleLbl="node1" presStyleIdx="4" presStyleCnt="6" custScaleX="116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0BD8E-B66B-47BA-B3C9-8803B392E8C4}" type="pres">
      <dgm:prSet presAssocID="{E240709B-DEE0-464B-B825-FDE38C50FF30}" presName="Accent6" presStyleCnt="0"/>
      <dgm:spPr/>
    </dgm:pt>
    <dgm:pt modelId="{C4DE92F1-0522-40E4-9191-F92431307342}" type="pres">
      <dgm:prSet presAssocID="{E240709B-DEE0-464B-B825-FDE38C50FF30}" presName="Accent" presStyleLbl="bgShp" presStyleIdx="5" presStyleCnt="6"/>
      <dgm:spPr/>
    </dgm:pt>
    <dgm:pt modelId="{F2C41BD7-ED9E-4E53-AB4B-771CF0EC7938}" type="pres">
      <dgm:prSet presAssocID="{E240709B-DEE0-464B-B825-FDE38C50FF30}" presName="Child6" presStyleLbl="node1" presStyleIdx="5" presStyleCnt="6" custScaleX="115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65E63-CB2C-452B-A74C-F2C6782561BA}" type="presOf" srcId="{E240709B-DEE0-464B-B825-FDE38C50FF30}" destId="{F2C41BD7-ED9E-4E53-AB4B-771CF0EC7938}" srcOrd="0" destOrd="0" presId="urn:microsoft.com/office/officeart/2011/layout/HexagonRadial"/>
    <dgm:cxn modelId="{5DAB82C4-C16B-4B52-B3EA-CE84ACD2A04B}" type="presOf" srcId="{AB055910-B844-45DC-83A9-024DA20B08E9}" destId="{529A9031-C268-47C7-9691-A7F4AEBC95B0}" srcOrd="0" destOrd="0" presId="urn:microsoft.com/office/officeart/2011/layout/HexagonRadial"/>
    <dgm:cxn modelId="{40E05609-1DF6-4F78-9FA9-7B5C556B286D}" srcId="{AE91D47D-0FE7-48F8-ADCF-883081E2FD64}" destId="{AB055910-B844-45DC-83A9-024DA20B08E9}" srcOrd="2" destOrd="0" parTransId="{BF3CEE27-7049-44D3-B404-FB9B3908CB4C}" sibTransId="{F11B0F6A-4B33-4C15-9DDE-631CBA5C3577}"/>
    <dgm:cxn modelId="{85A2A2BE-8D89-4234-8510-9A52E654725C}" type="presOf" srcId="{BDAF1D13-2139-4BC3-B106-9351FE2EFEB8}" destId="{3CD0413A-532F-449D-B8B8-CFF76B2568DE}" srcOrd="0" destOrd="0" presId="urn:microsoft.com/office/officeart/2011/layout/HexagonRadial"/>
    <dgm:cxn modelId="{E0EA53AB-577E-4F76-8914-73389E8F8238}" type="presOf" srcId="{B79CE7D8-54B2-4011-95C9-B808EC083102}" destId="{EE0A71D3-A110-407B-AEE9-C8FD32F6AD53}" srcOrd="0" destOrd="0" presId="urn:microsoft.com/office/officeart/2011/layout/HexagonRadial"/>
    <dgm:cxn modelId="{BF1EDB35-091E-47E5-9397-FBD91FCF8CDB}" srcId="{AE91D47D-0FE7-48F8-ADCF-883081E2FD64}" destId="{D58EF437-76D9-45A7-B2C4-8BB622AAD911}" srcOrd="0" destOrd="0" parTransId="{47D80B36-82CA-4310-85CC-CB524A13E568}" sibTransId="{654F4EA9-B4AF-4FA4-888E-CE2C8E8F3D37}"/>
    <dgm:cxn modelId="{490DF80B-70F0-4628-836E-E58E8BCE4C45}" type="presOf" srcId="{B3B7309E-04EE-4A9A-87D6-FF0FED1B3D05}" destId="{E8078F73-0A6A-4354-BD71-8E77C5FDD098}" srcOrd="0" destOrd="0" presId="urn:microsoft.com/office/officeart/2011/layout/HexagonRadial"/>
    <dgm:cxn modelId="{3D29C509-B0A2-49FB-886C-A43055754EC2}" srcId="{AE91D47D-0FE7-48F8-ADCF-883081E2FD64}" destId="{B3B7309E-04EE-4A9A-87D6-FF0FED1B3D05}" srcOrd="1" destOrd="0" parTransId="{CC6A1AC1-F6CC-42B0-A8D9-305C09AB00A1}" sibTransId="{04839DD9-D267-44D6-9373-FEC88D7B1B21}"/>
    <dgm:cxn modelId="{B4202577-F0F3-43D9-AB5D-B95F32028257}" type="presOf" srcId="{3B8B4F52-352C-4802-9F1D-75525CCBADDC}" destId="{3CE351E7-2DE7-4503-BD78-F84859E56C69}" srcOrd="0" destOrd="0" presId="urn:microsoft.com/office/officeart/2011/layout/HexagonRadial"/>
    <dgm:cxn modelId="{EA404EA6-2CBE-484C-85A6-8B238520A6B0}" srcId="{AE91D47D-0FE7-48F8-ADCF-883081E2FD64}" destId="{E240709B-DEE0-464B-B825-FDE38C50FF30}" srcOrd="5" destOrd="0" parTransId="{AF9C2C9F-9E61-4105-A4C5-98DB4E3F014C}" sibTransId="{42A110D8-A2E1-4D02-9924-6A2E96FCA1A3}"/>
    <dgm:cxn modelId="{25E17FEF-F9F7-4BDE-BAD7-A4753B00C776}" srcId="{AE91D47D-0FE7-48F8-ADCF-883081E2FD64}" destId="{BDAF1D13-2139-4BC3-B106-9351FE2EFEB8}" srcOrd="3" destOrd="0" parTransId="{CCFDC55C-E00B-4E6A-9FDD-8DCEC72A3B15}" sibTransId="{C2536A70-8F9D-449A-8E1C-0DF0FE2A0EE0}"/>
    <dgm:cxn modelId="{5DABD832-5A67-4F32-81AA-575AEA91C067}" type="presOf" srcId="{AE91D47D-0FE7-48F8-ADCF-883081E2FD64}" destId="{D035603C-DE09-48BF-9F56-F49D835445AF}" srcOrd="0" destOrd="0" presId="urn:microsoft.com/office/officeart/2011/layout/HexagonRadial"/>
    <dgm:cxn modelId="{FDE411BE-5609-43EE-8263-358C8F044097}" srcId="{B79CE7D8-54B2-4011-95C9-B808EC083102}" destId="{AE91D47D-0FE7-48F8-ADCF-883081E2FD64}" srcOrd="0" destOrd="0" parTransId="{EB47CDEC-B53C-406A-B972-897CF173AA40}" sibTransId="{B483BE32-773A-444E-9596-60D2A96799FF}"/>
    <dgm:cxn modelId="{8A71C7B6-DD90-4DDF-984C-78F2B999E4F3}" srcId="{AE91D47D-0FE7-48F8-ADCF-883081E2FD64}" destId="{3B8B4F52-352C-4802-9F1D-75525CCBADDC}" srcOrd="4" destOrd="0" parTransId="{7A9B5AD8-C39A-49F4-A620-BE66B8082BC4}" sibTransId="{8FCED39E-7969-47C0-9042-A65C085A1A87}"/>
    <dgm:cxn modelId="{4D51D94F-4804-48A8-9ECE-C736CBB263DD}" type="presOf" srcId="{D58EF437-76D9-45A7-B2C4-8BB622AAD911}" destId="{55D5CFF3-4749-42B7-A26C-3DF71D8B8141}" srcOrd="0" destOrd="0" presId="urn:microsoft.com/office/officeart/2011/layout/HexagonRadial"/>
    <dgm:cxn modelId="{C208A1EB-4DAA-4966-A08F-D6429C5DF32B}" type="presParOf" srcId="{EE0A71D3-A110-407B-AEE9-C8FD32F6AD53}" destId="{D035603C-DE09-48BF-9F56-F49D835445AF}" srcOrd="0" destOrd="0" presId="urn:microsoft.com/office/officeart/2011/layout/HexagonRadial"/>
    <dgm:cxn modelId="{BB3B066E-3137-4AC2-8955-10B22BEEA0AD}" type="presParOf" srcId="{EE0A71D3-A110-407B-AEE9-C8FD32F6AD53}" destId="{6663EC64-8EA1-40FC-9262-AEA842F37D82}" srcOrd="1" destOrd="0" presId="urn:microsoft.com/office/officeart/2011/layout/HexagonRadial"/>
    <dgm:cxn modelId="{1B32598E-1D94-4BDA-94C0-D81BCFB09E16}" type="presParOf" srcId="{6663EC64-8EA1-40FC-9262-AEA842F37D82}" destId="{F371AC08-F0BC-4F44-A1E1-E699AE2C6CFA}" srcOrd="0" destOrd="0" presId="urn:microsoft.com/office/officeart/2011/layout/HexagonRadial"/>
    <dgm:cxn modelId="{78D3A317-8D6D-4B68-91B8-0CB7F29155D7}" type="presParOf" srcId="{EE0A71D3-A110-407B-AEE9-C8FD32F6AD53}" destId="{55D5CFF3-4749-42B7-A26C-3DF71D8B8141}" srcOrd="2" destOrd="0" presId="urn:microsoft.com/office/officeart/2011/layout/HexagonRadial"/>
    <dgm:cxn modelId="{1A31B7A0-3603-4FD4-AFDA-C7F6F3C447EB}" type="presParOf" srcId="{EE0A71D3-A110-407B-AEE9-C8FD32F6AD53}" destId="{90D5EF1B-862A-483E-B93B-581DE2C595CD}" srcOrd="3" destOrd="0" presId="urn:microsoft.com/office/officeart/2011/layout/HexagonRadial"/>
    <dgm:cxn modelId="{BA59EC64-6995-4814-858D-02933A66AF86}" type="presParOf" srcId="{90D5EF1B-862A-483E-B93B-581DE2C595CD}" destId="{8B2CE2C8-E1F2-43CE-BF45-C6FB70F88165}" srcOrd="0" destOrd="0" presId="urn:microsoft.com/office/officeart/2011/layout/HexagonRadial"/>
    <dgm:cxn modelId="{DD913EE1-592C-4F0F-A1C1-95E3F6FBAA76}" type="presParOf" srcId="{EE0A71D3-A110-407B-AEE9-C8FD32F6AD53}" destId="{E8078F73-0A6A-4354-BD71-8E77C5FDD098}" srcOrd="4" destOrd="0" presId="urn:microsoft.com/office/officeart/2011/layout/HexagonRadial"/>
    <dgm:cxn modelId="{CD505D0C-F7CF-4305-9AA2-84B105FD0370}" type="presParOf" srcId="{EE0A71D3-A110-407B-AEE9-C8FD32F6AD53}" destId="{87DBB247-AE22-41C7-8E46-57E1A0EDA95F}" srcOrd="5" destOrd="0" presId="urn:microsoft.com/office/officeart/2011/layout/HexagonRadial"/>
    <dgm:cxn modelId="{52468304-2D34-4CEF-80FC-3B21E13D169E}" type="presParOf" srcId="{87DBB247-AE22-41C7-8E46-57E1A0EDA95F}" destId="{7A524D88-454D-426B-8F6B-F63F2C4F7344}" srcOrd="0" destOrd="0" presId="urn:microsoft.com/office/officeart/2011/layout/HexagonRadial"/>
    <dgm:cxn modelId="{C421F5F1-9A76-4384-A205-6D1241FF3FB2}" type="presParOf" srcId="{EE0A71D3-A110-407B-AEE9-C8FD32F6AD53}" destId="{529A9031-C268-47C7-9691-A7F4AEBC95B0}" srcOrd="6" destOrd="0" presId="urn:microsoft.com/office/officeart/2011/layout/HexagonRadial"/>
    <dgm:cxn modelId="{3D1B9FE9-E4EB-434A-8211-820E93ED26F9}" type="presParOf" srcId="{EE0A71D3-A110-407B-AEE9-C8FD32F6AD53}" destId="{F67BF43F-B3C5-46E5-9F86-EF06FF26BAD1}" srcOrd="7" destOrd="0" presId="urn:microsoft.com/office/officeart/2011/layout/HexagonRadial"/>
    <dgm:cxn modelId="{6953DA7D-2F89-449C-94BE-7051164DBC35}" type="presParOf" srcId="{F67BF43F-B3C5-46E5-9F86-EF06FF26BAD1}" destId="{97E5A477-6D3D-4C0F-9995-C6B66B62A904}" srcOrd="0" destOrd="0" presId="urn:microsoft.com/office/officeart/2011/layout/HexagonRadial"/>
    <dgm:cxn modelId="{D4B4F56E-03D0-4534-963E-2E55B3EE7D40}" type="presParOf" srcId="{EE0A71D3-A110-407B-AEE9-C8FD32F6AD53}" destId="{3CD0413A-532F-449D-B8B8-CFF76B2568DE}" srcOrd="8" destOrd="0" presId="urn:microsoft.com/office/officeart/2011/layout/HexagonRadial"/>
    <dgm:cxn modelId="{B19B1EE1-B49F-42A7-9D78-A979CD31DF4E}" type="presParOf" srcId="{EE0A71D3-A110-407B-AEE9-C8FD32F6AD53}" destId="{4F541A2B-3DF7-47DF-8CAF-B2E894CB2F21}" srcOrd="9" destOrd="0" presId="urn:microsoft.com/office/officeart/2011/layout/HexagonRadial"/>
    <dgm:cxn modelId="{D5998008-2D35-4F1D-9BD7-0D04A59A2DF7}" type="presParOf" srcId="{4F541A2B-3DF7-47DF-8CAF-B2E894CB2F21}" destId="{0C316053-0B98-4743-B012-105FFD009D1F}" srcOrd="0" destOrd="0" presId="urn:microsoft.com/office/officeart/2011/layout/HexagonRadial"/>
    <dgm:cxn modelId="{CF1123CF-B55F-4B92-86B1-F42A4D453D8E}" type="presParOf" srcId="{EE0A71D3-A110-407B-AEE9-C8FD32F6AD53}" destId="{3CE351E7-2DE7-4503-BD78-F84859E56C69}" srcOrd="10" destOrd="0" presId="urn:microsoft.com/office/officeart/2011/layout/HexagonRadial"/>
    <dgm:cxn modelId="{BE9C0352-26C1-4EEB-A6DD-E98077A8CB22}" type="presParOf" srcId="{EE0A71D3-A110-407B-AEE9-C8FD32F6AD53}" destId="{D320BD8E-B66B-47BA-B3C9-8803B392E8C4}" srcOrd="11" destOrd="0" presId="urn:microsoft.com/office/officeart/2011/layout/HexagonRadial"/>
    <dgm:cxn modelId="{041ED771-44BD-44A9-8C32-C27AC5F72405}" type="presParOf" srcId="{D320BD8E-B66B-47BA-B3C9-8803B392E8C4}" destId="{C4DE92F1-0522-40E4-9191-F92431307342}" srcOrd="0" destOrd="0" presId="urn:microsoft.com/office/officeart/2011/layout/HexagonRadial"/>
    <dgm:cxn modelId="{8A1E52AE-4CCA-459A-AF1F-9F0A27A664D7}" type="presParOf" srcId="{EE0A71D3-A110-407B-AEE9-C8FD32F6AD53}" destId="{F2C41BD7-ED9E-4E53-AB4B-771CF0EC793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5603C-DE09-48BF-9F56-F49D835445AF}">
      <dsp:nvSpPr>
        <dsp:cNvPr id="0" name=""/>
        <dsp:cNvSpPr/>
      </dsp:nvSpPr>
      <dsp:spPr>
        <a:xfrm>
          <a:off x="3455962" y="1928071"/>
          <a:ext cx="2450663" cy="2119922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cap="none" spc="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Типи уроків</a:t>
          </a:r>
          <a:endParaRPr lang="ru-RU" sz="4000" b="1" kern="1200" cap="none" spc="0" dirty="0">
            <a:ln w="11430">
              <a:solidFill>
                <a:srgbClr val="FF0000"/>
              </a:solidFill>
            </a:ln>
            <a:solidFill>
              <a:srgbClr val="FF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sp:txBody>
      <dsp:txXfrm>
        <a:off x="3862071" y="2279372"/>
        <a:ext cx="1638445" cy="1417320"/>
      </dsp:txXfrm>
    </dsp:sp>
    <dsp:sp modelId="{8B2CE2C8-E1F2-43CE-BF45-C6FB70F88165}">
      <dsp:nvSpPr>
        <dsp:cNvPr id="0" name=""/>
        <dsp:cNvSpPr/>
      </dsp:nvSpPr>
      <dsp:spPr>
        <a:xfrm>
          <a:off x="4990548" y="913831"/>
          <a:ext cx="924627" cy="79668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5CFF3-4749-42B7-A26C-3DF71D8B8141}">
      <dsp:nvSpPr>
        <dsp:cNvPr id="0" name=""/>
        <dsp:cNvSpPr/>
      </dsp:nvSpPr>
      <dsp:spPr>
        <a:xfrm>
          <a:off x="3591751" y="0"/>
          <a:ext cx="2188204" cy="17374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Уроки - дослідження </a:t>
          </a:r>
          <a:endParaRPr lang="ru-RU" sz="24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939561" y="276158"/>
        <a:ext cx="1492584" cy="1185100"/>
      </dsp:txXfrm>
    </dsp:sp>
    <dsp:sp modelId="{7A524D88-454D-426B-8F6B-F63F2C4F7344}">
      <dsp:nvSpPr>
        <dsp:cNvPr id="0" name=""/>
        <dsp:cNvSpPr/>
      </dsp:nvSpPr>
      <dsp:spPr>
        <a:xfrm>
          <a:off x="6069660" y="2403216"/>
          <a:ext cx="924627" cy="79668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78F73-0A6A-4354-BD71-8E77C5FDD098}">
      <dsp:nvSpPr>
        <dsp:cNvPr id="0" name=""/>
        <dsp:cNvSpPr/>
      </dsp:nvSpPr>
      <dsp:spPr>
        <a:xfrm>
          <a:off x="5412078" y="1068627"/>
          <a:ext cx="2231242" cy="17374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Віртуальні екскурсії </a:t>
          </a:r>
          <a:endParaRPr lang="ru-RU" sz="24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63475" y="1342251"/>
        <a:ext cx="1528448" cy="1190168"/>
      </dsp:txXfrm>
    </dsp:sp>
    <dsp:sp modelId="{97E5A477-6D3D-4C0F-9995-C6B66B62A904}">
      <dsp:nvSpPr>
        <dsp:cNvPr id="0" name=""/>
        <dsp:cNvSpPr/>
      </dsp:nvSpPr>
      <dsp:spPr>
        <a:xfrm>
          <a:off x="5320039" y="4084452"/>
          <a:ext cx="924627" cy="79668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A9031-C268-47C7-9691-A7F4AEBC95B0}">
      <dsp:nvSpPr>
        <dsp:cNvPr id="0" name=""/>
        <dsp:cNvSpPr/>
      </dsp:nvSpPr>
      <dsp:spPr>
        <a:xfrm>
          <a:off x="5400480" y="3169424"/>
          <a:ext cx="2254438" cy="17374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Проектна діяльність </a:t>
          </a:r>
          <a:endParaRPr lang="ru-RU" sz="24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753810" y="3441723"/>
        <a:ext cx="1547778" cy="1192818"/>
      </dsp:txXfrm>
    </dsp:sp>
    <dsp:sp modelId="{0C316053-0B98-4743-B012-105FFD009D1F}">
      <dsp:nvSpPr>
        <dsp:cNvPr id="0" name=""/>
        <dsp:cNvSpPr/>
      </dsp:nvSpPr>
      <dsp:spPr>
        <a:xfrm>
          <a:off x="3460522" y="4258970"/>
          <a:ext cx="924627" cy="79668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413A-532F-449D-B8B8-CFF76B2568DE}">
      <dsp:nvSpPr>
        <dsp:cNvPr id="0" name=""/>
        <dsp:cNvSpPr/>
      </dsp:nvSpPr>
      <dsp:spPr>
        <a:xfrm>
          <a:off x="3539054" y="4239247"/>
          <a:ext cx="2293600" cy="17374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Тестування</a:t>
          </a:r>
          <a:endParaRPr lang="ru-RU" sz="24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895647" y="4509369"/>
        <a:ext cx="1580414" cy="1197172"/>
      </dsp:txXfrm>
    </dsp:sp>
    <dsp:sp modelId="{C4DE92F1-0522-40E4-9191-F92431307342}">
      <dsp:nvSpPr>
        <dsp:cNvPr id="0" name=""/>
        <dsp:cNvSpPr/>
      </dsp:nvSpPr>
      <dsp:spPr>
        <a:xfrm>
          <a:off x="2363738" y="2770183"/>
          <a:ext cx="924627" cy="79668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351E7-2DE7-4503-BD78-F84859E56C69}">
      <dsp:nvSpPr>
        <dsp:cNvPr id="0" name=""/>
        <dsp:cNvSpPr/>
      </dsp:nvSpPr>
      <dsp:spPr>
        <a:xfrm>
          <a:off x="1669609" y="3170620"/>
          <a:ext cx="2331697" cy="17374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Уроки – розвитку мовлення</a:t>
          </a:r>
          <a:endParaRPr lang="ru-RU" sz="2400" kern="1200" dirty="0"/>
        </a:p>
      </dsp:txBody>
      <dsp:txXfrm>
        <a:off x="2029377" y="3438694"/>
        <a:ext cx="1612161" cy="1201268"/>
      </dsp:txXfrm>
    </dsp:sp>
    <dsp:sp modelId="{F2C41BD7-ED9E-4E53-AB4B-771CF0EC7938}">
      <dsp:nvSpPr>
        <dsp:cNvPr id="0" name=""/>
        <dsp:cNvSpPr/>
      </dsp:nvSpPr>
      <dsp:spPr>
        <a:xfrm>
          <a:off x="1675503" y="1066236"/>
          <a:ext cx="2319908" cy="1737416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Arial" pitchFamily="34" charset="0"/>
            </a:rPr>
            <a:t>Уроки - презентації </a:t>
          </a:r>
          <a:endParaRPr lang="ru-RU" sz="24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034289" y="1334936"/>
        <a:ext cx="1602336" cy="120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4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70CA9-3A7B-4B08-AB0D-EF62B2865E4E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CB1E9-63E4-430D-B85A-DC7EFA1A3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43447"/>
            <a:ext cx="2736304" cy="20617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Використання ІКТ 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 навчально-виховному процесі</a:t>
            </a: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початкових класах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17110"/>
            <a:ext cx="4355976" cy="2288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Підготувала</a:t>
            </a:r>
            <a:r>
              <a:rPr lang="ru-RU" sz="54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:</a:t>
            </a:r>
          </a:p>
          <a:p>
            <a:pPr algn="ctr"/>
            <a:r>
              <a:rPr lang="ru-RU" sz="54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</a:t>
            </a:r>
            <a:r>
              <a:rPr lang="ru-RU" sz="54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читель</a:t>
            </a:r>
            <a:r>
              <a:rPr lang="ru-RU" sz="54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ru-RU" sz="54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початкових</a:t>
            </a:r>
            <a:r>
              <a:rPr lang="ru-RU" sz="54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ru-RU" sz="5400" b="1" cap="all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класів</a:t>
            </a:r>
            <a:endParaRPr lang="ru-RU" sz="5400" b="1" cap="all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algn="ctr"/>
            <a:r>
              <a:rPr lang="ru-RU" sz="54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НВО №32</a:t>
            </a:r>
          </a:p>
          <a:p>
            <a:pPr algn="ctr"/>
            <a:r>
              <a:rPr lang="ru-RU" sz="8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Крамаренко Оксана </a:t>
            </a:r>
            <a:r>
              <a:rPr lang="ru-RU" sz="8000" b="1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Олексіївна</a:t>
            </a:r>
            <a:endParaRPr lang="ru-RU" sz="8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5733256"/>
            <a:ext cx="208823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Кіровоград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2013-2014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н.р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313" y="357188"/>
            <a:ext cx="8658225" cy="1500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ПЕДАГОГІЧНИЙ  ПРОГРАМНИЙ  ЗАСІБ МОЖЕ  БУТИ  ВИКОРИСТАНИЙ УЧИТЕЛЕМ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:</a:t>
            </a:r>
            <a:r>
              <a:rPr lang="uk-UA" sz="32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625" y="1857375"/>
            <a:ext cx="8229600" cy="75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  <a:buFont typeface="Wingdings" pitchFamily="2" charset="2"/>
              <a:buChar char="Ø"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підготовки до уроку </a:t>
            </a:r>
            <a:endParaRPr lang="ru-RU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07832" y="2437681"/>
            <a:ext cx="8229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uk-UA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пояснення нового матеріалу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8625" y="2924944"/>
            <a:ext cx="8229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створення власних уроків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428625" y="3456509"/>
            <a:ext cx="82296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uk-UA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проведення індивідуальних </a:t>
            </a:r>
            <a:r>
              <a:rPr lang="uk-UA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       занять </a:t>
            </a:r>
            <a:endParaRPr lang="ru-RU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36950" y="4437112"/>
            <a:ext cx="8229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формування та закріплення </a:t>
            </a:r>
            <a:r>
              <a:rPr lang="uk-UA" sz="32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навичок </a:t>
            </a:r>
            <a:r>
              <a:rPr lang="uk-UA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розв'язування вправ, передбачених програмою</a:t>
            </a:r>
            <a:endParaRPr lang="ru-RU" sz="32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ама\Фото\IMG_2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6857">
            <a:off x="580842" y="505962"/>
            <a:ext cx="3598083" cy="2398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F:\фотки\DSCN6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6186">
            <a:off x="5236597" y="675356"/>
            <a:ext cx="3358550" cy="2519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Documents and Settings\Оксана Алексеевна\Рабочий стол\get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012">
            <a:off x="1043608" y="3267498"/>
            <a:ext cx="2304256" cy="307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Оксана Алексеевна\Рабочий стол\getImag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910">
            <a:off x="3779912" y="3398257"/>
            <a:ext cx="3336032" cy="2502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625" y="500063"/>
            <a:ext cx="8229600" cy="178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ПЕДАГОГІЧНИЙ  ПРОГРАМНИЙ ЗАСІБ  МОЖЕ  БУТИ ВИКОРИСТАНИЙ  УЧНЕМ: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7841" y="2857500"/>
            <a:ext cx="8606159" cy="114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  <a:buFont typeface="Wingdings" pitchFamily="2" charset="2"/>
              <a:buChar char="Ø"/>
              <a:defRPr/>
            </a:pPr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самостійного вивчення    матеріалу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37841" y="4034706"/>
            <a:ext cx="8929687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uk-UA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uk-UA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підготовки до </a:t>
            </a:r>
            <a:r>
              <a:rPr lang="uk-UA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уроку</a:t>
            </a:r>
            <a:endParaRPr lang="uk-UA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841" y="4797152"/>
            <a:ext cx="6875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uk-UA" sz="3200" b="1" dirty="0" smtClean="0">
                <a:solidFill>
                  <a:srgbClr val="0000FF"/>
                </a:solidFill>
                <a:latin typeface="Georgia" pitchFamily="18" charset="0"/>
              </a:rPr>
              <a:t>  </a:t>
            </a:r>
            <a:r>
              <a:rPr lang="uk-UA" sz="3200" b="1" dirty="0" smtClean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закріплення  </a:t>
            </a:r>
            <a:r>
              <a:rPr lang="uk-UA" sz="3200" b="1" dirty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набутих знань </a:t>
            </a:r>
            <a:endParaRPr lang="ru-RU" sz="3200" b="1" dirty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Оксана Алексеевна\Рабочий стол\get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232">
            <a:off x="2627783" y="3642412"/>
            <a:ext cx="3564843" cy="2634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Оксана Алексеевна\Рабочий стол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436">
            <a:off x="883922" y="628191"/>
            <a:ext cx="2894683" cy="279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Оксана Алексеевна\Рабочий стол\get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868">
            <a:off x="4932039" y="794646"/>
            <a:ext cx="3528053" cy="264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48825"/>
              </p:ext>
            </p:extLst>
          </p:nvPr>
        </p:nvGraphicFramePr>
        <p:xfrm>
          <a:off x="-180528" y="404664"/>
          <a:ext cx="93245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75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864" y="305572"/>
            <a:ext cx="728047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Особливості уроку з використанням ІКТ</a:t>
            </a:r>
          </a:p>
        </p:txBody>
      </p:sp>
      <p:pic>
        <p:nvPicPr>
          <p:cNvPr id="6" name="Содержимое 3" descr="http://wiki.ciit.zp.ua/wikiimg/thumb/2/25/Karta_znan_Storogyk.2.jpg/600px-Karta_znan_Storogyk.2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7" y="890347"/>
            <a:ext cx="7272809" cy="469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0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9417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Під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час </a:t>
            </a:r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використання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ІКТ </a:t>
            </a:r>
            <a:r>
              <a:rPr lang="ru-RU" sz="2400" b="1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 </a:t>
            </a:r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початковій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школі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слід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не </a:t>
            </a:r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допускати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таких </a:t>
            </a:r>
            <a:r>
              <a:rPr lang="ru-RU" sz="2400" b="1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помилок</a:t>
            </a:r>
            <a:r>
              <a:rPr lang="ru-RU" sz="24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ru-RU" sz="2400" b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80728"/>
            <a:ext cx="8748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◊</a:t>
            </a:r>
            <a:r>
              <a:rPr lang="ru-RU" sz="2400" b="1" i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Через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завантаженість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шкільного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кабінету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інформатики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учні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початкової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школи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не </a:t>
            </a:r>
            <a:r>
              <a:rPr lang="ru-RU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мають</a:t>
            </a:r>
            <a:r>
              <a:rPr lang="ru-RU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систематичного доступу до комп</a:t>
            </a:r>
            <a:r>
              <a:rPr lang="en-US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'</a:t>
            </a:r>
            <a:r>
              <a:rPr lang="uk-UA" sz="2400" b="1" i="1" dirty="0" err="1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ютерів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для проведення шкільних занять з інших предметів, при цьому обладнання кабінетів </a:t>
            </a:r>
            <a:r>
              <a:rPr lang="uk-UA" sz="2400" b="1" i="1" dirty="0" smtClean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не </a:t>
            </a:r>
            <a:r>
              <a:rPr lang="uk-UA" sz="2400" b="1" i="1" dirty="0" err="1" smtClean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пристосо-вано</a:t>
            </a:r>
            <a:r>
              <a:rPr lang="uk-UA" sz="2400" b="1" i="1" dirty="0" smtClean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до занять молодших школярів;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◊ 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учителі інформатики старших класів не мають спеціальної підготовки для роботи з учнями початкових класів;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◊ 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учителі початкових класів слабо володіють засобами ІКТ, дидактичні цілі не </a:t>
            </a:r>
            <a:endParaRPr lang="uk-UA" sz="2400" b="1" i="1" dirty="0" smtClean="0">
              <a:ln>
                <a:solidFill>
                  <a:srgbClr val="0000FF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  <a:p>
            <a:r>
              <a:rPr lang="uk-UA" sz="2400" b="1" i="1" dirty="0" smtClean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досягаються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;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◊ 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Georgia" pitchFamily="18" charset="0"/>
              </a:rPr>
              <a:t>порушуються санітарно-гігієнічні </a:t>
            </a:r>
            <a:endParaRPr lang="uk-UA" sz="2400" b="1" i="1" dirty="0" smtClean="0">
              <a:ln>
                <a:solidFill>
                  <a:srgbClr val="0000FF"/>
                </a:solidFill>
              </a:ln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2400" b="1" i="1" dirty="0" smtClean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Georgia" pitchFamily="18" charset="0"/>
              </a:rPr>
              <a:t>вимоги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Georgia" pitchFamily="18" charset="0"/>
              </a:rPr>
              <a:t>;</a:t>
            </a:r>
          </a:p>
          <a:p>
            <a:r>
              <a:rPr lang="ru-RU" sz="2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◊ </a:t>
            </a:r>
            <a:r>
              <a:rPr lang="uk-UA" sz="2400" b="1" i="1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latin typeface="Georgia" pitchFamily="18" charset="0"/>
              </a:rPr>
              <a:t>застаріла техніка.</a:t>
            </a:r>
          </a:p>
        </p:txBody>
      </p:sp>
    </p:spTree>
    <p:extLst>
      <p:ext uri="{BB962C8B-B14F-4D97-AF65-F5344CB8AC3E}">
        <p14:creationId xmlns:p14="http://schemas.microsoft.com/office/powerpoint/2010/main" val="9080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Санітарно-гігієнічні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вимоги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до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проведення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занять з </a:t>
            </a:r>
            <a:r>
              <a:rPr lang="ru-RU" sz="24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використанням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ІКТ</a:t>
            </a:r>
            <a:endParaRPr lang="uk-UA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691"/>
              </p:ext>
            </p:extLst>
          </p:nvPr>
        </p:nvGraphicFramePr>
        <p:xfrm>
          <a:off x="431540" y="1916832"/>
          <a:ext cx="8352928" cy="20569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46839"/>
                <a:gridCol w="2088231"/>
                <a:gridCol w="2317412"/>
                <a:gridCol w="2400446"/>
              </a:tblGrid>
              <a:tr h="468100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Georgia" pitchFamily="18" charset="0"/>
                        </a:rPr>
                        <a:t>Класи</a:t>
                      </a:r>
                      <a:endParaRPr lang="uk-UA" sz="2400" dirty="0" smtClean="0">
                        <a:ln w="38100"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latin typeface="Georgia" pitchFamily="18" charset="0"/>
                      </a:endParaRPr>
                    </a:p>
                    <a:p>
                      <a:pPr algn="ctr"/>
                      <a:endParaRPr lang="uk-UA" sz="2400" dirty="0" smtClean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Georgia" pitchFamily="18" charset="0"/>
                        </a:rPr>
                        <a:t>Тривалість перегляду (хв.)</a:t>
                      </a:r>
                      <a:endParaRPr lang="uk-UA" sz="2400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55401">
                <a:tc vMerge="1">
                  <a:txBody>
                    <a:bodyPr/>
                    <a:lstStyle/>
                    <a:p>
                      <a:pPr algn="ctr"/>
                      <a:endParaRPr lang="uk-UA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Georgia" pitchFamily="18" charset="0"/>
                        </a:rPr>
                        <a:t>Діафільми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Georgia" pitchFamily="18" charset="0"/>
                        </a:rPr>
                        <a:t>Кінофільми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Georgia" pitchFamily="18" charset="0"/>
                        </a:rPr>
                        <a:t>Телепередачі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8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latin typeface="Georgia" pitchFamily="18" charset="0"/>
                        </a:rPr>
                        <a:t>1-2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Georgia" pitchFamily="18" charset="0"/>
                        </a:rPr>
                        <a:t>7-15</a:t>
                      </a:r>
                      <a:endParaRPr lang="uk-UA" sz="24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Georgia" pitchFamily="18" charset="0"/>
                        </a:rPr>
                        <a:t>15-20</a:t>
                      </a:r>
                      <a:endParaRPr lang="uk-UA" sz="24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Georgia" pitchFamily="18" charset="0"/>
                        </a:rPr>
                        <a:t>15</a:t>
                      </a:r>
                      <a:endParaRPr lang="uk-UA" sz="24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52711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Georgia" pitchFamily="18" charset="0"/>
                        </a:rPr>
                        <a:t>3-4</a:t>
                      </a:r>
                      <a:endParaRPr lang="uk-UA" sz="2400" b="1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latin typeface="Georgia" pitchFamily="18" charset="0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latin typeface="Georgia" pitchFamily="18" charset="0"/>
                        </a:rPr>
                        <a:t>15-20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latin typeface="Georgia" pitchFamily="18" charset="0"/>
                        </a:rPr>
                        <a:t>20</a:t>
                      </a:r>
                      <a:endParaRPr lang="uk-UA" sz="2400" b="1" dirty="0"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9955" y="1198841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Тривалість</a:t>
            </a:r>
            <a:r>
              <a:rPr lang="ru-RU" sz="2800" b="1" dirty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800" b="1" dirty="0" err="1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застосування</a:t>
            </a:r>
            <a:r>
              <a:rPr lang="ru-RU" sz="2800" b="1" dirty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ТЗН</a:t>
            </a:r>
            <a:endParaRPr lang="uk-UA" sz="2800" b="1" dirty="0">
              <a:ln>
                <a:solidFill>
                  <a:srgbClr val="0000CC"/>
                </a:solidFill>
              </a:ln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891" y="4300643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Не повинна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перевищувати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4 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уроки.</a:t>
            </a:r>
          </a:p>
          <a:p>
            <a:pPr algn="ctr"/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Безперервна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робота з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екраном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 ПК повинна бути не </a:t>
            </a:r>
            <a:r>
              <a:rPr lang="ru-RU" sz="2400" b="1" dirty="0" err="1" smtClean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більше</a:t>
            </a:r>
            <a:r>
              <a:rPr lang="ru-RU" sz="2400" b="1" dirty="0" smtClean="0">
                <a:ln w="3175">
                  <a:solidFill>
                    <a:srgbClr val="0000CC"/>
                  </a:solidFill>
                </a:ln>
                <a:solidFill>
                  <a:srgbClr val="0000FF"/>
                </a:solidFill>
                <a:latin typeface="Georgia" pitchFamily="18" charset="0"/>
              </a:rPr>
              <a:t>:  </a:t>
            </a:r>
            <a:endParaRPr lang="ru-RU" sz="2400" b="1" dirty="0">
              <a:ln w="3175">
                <a:solidFill>
                  <a:srgbClr val="0000CC"/>
                </a:solidFill>
              </a:ln>
              <a:solidFill>
                <a:srgbClr val="0000FF"/>
              </a:solidFill>
              <a:latin typeface="Georgia" pitchFamily="18" charset="0"/>
            </a:endParaRPr>
          </a:p>
          <a:p>
            <a:pPr algn="ctr"/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у 2-4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класах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15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хв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.; </a:t>
            </a:r>
          </a:p>
          <a:p>
            <a:pPr algn="ctr"/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у </a:t>
            </a:r>
            <a:r>
              <a:rPr lang="ru-RU" sz="2400" b="1" dirty="0" smtClean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1-му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класі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- не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більше</a:t>
            </a:r>
            <a:r>
              <a:rPr lang="ru-RU" sz="2400" b="1" dirty="0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 10 </a:t>
            </a:r>
            <a:r>
              <a:rPr lang="ru-RU" sz="2400" b="1" dirty="0" err="1">
                <a:ln w="3175">
                  <a:solidFill>
                    <a:srgbClr val="0000CC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хв</a:t>
            </a:r>
            <a:endParaRPr lang="ru-RU" sz="2400" dirty="0">
              <a:ln w="3175">
                <a:solidFill>
                  <a:srgbClr val="0000CC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8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3633" y="399373"/>
            <a:ext cx="4694362" cy="6066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503633" y="277019"/>
            <a:ext cx="4694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Ресурси</a:t>
            </a:r>
            <a:r>
              <a:rPr lang="ru-RU" sz="4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48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Інтернет</a:t>
            </a:r>
            <a:endParaRPr lang="ru-RU" sz="48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Овал 4"/>
          <p:cNvSpPr/>
          <p:nvPr/>
        </p:nvSpPr>
        <p:spPr>
          <a:xfrm>
            <a:off x="2934808" y="3130791"/>
            <a:ext cx="2525499" cy="23846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6500" kern="1200" dirty="0"/>
          </a:p>
        </p:txBody>
      </p:sp>
      <p:sp>
        <p:nvSpPr>
          <p:cNvPr id="13" name="Овал 12"/>
          <p:cNvSpPr/>
          <p:nvPr/>
        </p:nvSpPr>
        <p:spPr>
          <a:xfrm>
            <a:off x="2618566" y="1653854"/>
            <a:ext cx="2232248" cy="1840269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75" name="Picture 3" descr="C:\Documents and Settings\Оксана Алексеевна\Рабочий стол\Новая папка (2)\5083983_6a36a9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1" y="2111227"/>
            <a:ext cx="1798376" cy="179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Оксана Алексеевна\Рабочий стол\Новая папка (2)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8" y="1046745"/>
            <a:ext cx="2685440" cy="10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Оксана Алексеевна\Рабочий стол\Новая папка (2)\ne-rabotaet-poiskovaya-sistema-yandek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57" y="1075954"/>
            <a:ext cx="1966179" cy="122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Оксана Алексеевна\Рабочий стол\Новая папка (2)\met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19" y="3032673"/>
            <a:ext cx="2063070" cy="1547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109877" y="4818888"/>
            <a:ext cx="1493176" cy="1393119"/>
            <a:chOff x="1571477" y="1172099"/>
            <a:chExt cx="1156444" cy="879082"/>
          </a:xfrm>
        </p:grpSpPr>
        <p:sp>
          <p:nvSpPr>
            <p:cNvPr id="20" name="Овал 19"/>
            <p:cNvSpPr/>
            <p:nvPr/>
          </p:nvSpPr>
          <p:spPr>
            <a:xfrm>
              <a:off x="1571477" y="1172099"/>
              <a:ext cx="1156444" cy="879082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1740834" y="1300838"/>
              <a:ext cx="817730" cy="621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1700" kern="1200" dirty="0"/>
            </a:p>
          </p:txBody>
        </p:sp>
      </p:grpSp>
      <p:sp>
        <p:nvSpPr>
          <p:cNvPr id="22" name="Овал 21"/>
          <p:cNvSpPr/>
          <p:nvPr/>
        </p:nvSpPr>
        <p:spPr>
          <a:xfrm>
            <a:off x="381549" y="4099700"/>
            <a:ext cx="2379754" cy="143837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" name="Picture 2" descr="C:\Documents and Settings\Оксана Алексеевна\Рабочий стол\stelki-link7-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40" y="2931111"/>
            <a:ext cx="1337091" cy="1517779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5065" y="476671"/>
            <a:ext cx="694268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Засоби</a:t>
            </a:r>
            <a:r>
              <a:rPr lang="ru-RU" sz="60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мультімедіа</a:t>
            </a:r>
            <a:endParaRPr lang="ru-RU" sz="6000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8955">
            <a:off x="912649" y="1592900"/>
            <a:ext cx="1928813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камер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6"/>
          <a:stretch>
            <a:fillRect/>
          </a:stretch>
        </p:blipFill>
        <p:spPr bwMode="auto">
          <a:xfrm>
            <a:off x="3272758" y="1753719"/>
            <a:ext cx="619125" cy="108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763">
            <a:off x="3350278" y="4903126"/>
            <a:ext cx="2244725" cy="14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298700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фот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873">
            <a:off x="3308516" y="3458539"/>
            <a:ext cx="1353931" cy="121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498">
            <a:off x="684265" y="3751411"/>
            <a:ext cx="2116363" cy="126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Оксана Алексеевна\Рабочий стол\1303975100_193134416_1----Canon-MP490-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486">
            <a:off x="4159104" y="2030163"/>
            <a:ext cx="2112466" cy="130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6" y="0"/>
            <a:ext cx="9156645" cy="68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28675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uk-UA" b="1" dirty="0" smtClean="0">
              <a:solidFill>
                <a:srgbClr val="CC0066"/>
              </a:solidFill>
            </a:endParaRPr>
          </a:p>
          <a:p>
            <a:pPr algn="ctr">
              <a:buFont typeface="Arial" charset="0"/>
              <a:buNone/>
            </a:pP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СКАЖИ МЕНІ, І  Я  ЗАБУДУ.</a:t>
            </a:r>
          </a:p>
          <a:p>
            <a:pPr algn="ctr">
              <a:buFont typeface="Arial" charset="0"/>
              <a:buNone/>
            </a:pP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ПОКАЖИ  МЕНІ, -  </a:t>
            </a:r>
          </a:p>
          <a:p>
            <a:pPr algn="ctr">
              <a:buFont typeface="Arial" charset="0"/>
              <a:buNone/>
            </a:pP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Я  ЗМОЖУ  ЗАПАМ</a:t>
            </a:r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'</a:t>
            </a: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ЯТАТИ.</a:t>
            </a:r>
          </a:p>
          <a:p>
            <a:pPr algn="ctr">
              <a:buFont typeface="Arial" charset="0"/>
              <a:buNone/>
            </a:pP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ДОЗВОЛЬ  МЕНІ  ЦЕ </a:t>
            </a:r>
          </a:p>
          <a:p>
            <a:pPr algn="ctr">
              <a:buFont typeface="Arial" charset="0"/>
              <a:buNone/>
            </a:pP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ЗРОБИТИ  САМОМУ,</a:t>
            </a:r>
          </a:p>
          <a:p>
            <a:pPr algn="ctr">
              <a:buFont typeface="Arial" charset="0"/>
              <a:buNone/>
            </a:pPr>
            <a:r>
              <a:rPr lang="uk-UA" sz="40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Monotype Corsiva" pitchFamily="66" charset="0"/>
              </a:rPr>
              <a:t>І  ЦЕ  СТАНЕ  МОЇМ  НАЗАВЖДИ.</a:t>
            </a:r>
          </a:p>
          <a:p>
            <a:pPr>
              <a:buFont typeface="Arial" charset="0"/>
              <a:buNone/>
            </a:pPr>
            <a:endParaRPr lang="ru-RU" sz="3400" b="1" dirty="0" smtClean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60"/>
                            </p:stCondLst>
                            <p:childTnLst>
                              <p:par>
                                <p:cTn id="1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40"/>
                            </p:stCondLst>
                            <p:childTnLst>
                              <p:par>
                                <p:cTn id="2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820"/>
                            </p:stCondLst>
                            <p:childTnLst>
                              <p:par>
                                <p:cTn id="29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340"/>
                            </p:stCondLst>
                            <p:childTnLst>
                              <p:par>
                                <p:cTn id="3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12366"/>
            <a:ext cx="8568952" cy="139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solidFill>
                  <a:srgbClr val="CC0066"/>
                </a:solidFill>
                <a:latin typeface="Georgia" pitchFamily="18" charset="0"/>
                <a:cs typeface="Times New Roman" pitchFamily="18" charset="0"/>
              </a:rPr>
              <a:t>ОГЛЯД ПЕДАГОГІЧНИХ ПРОГРАМНИХ </a:t>
            </a:r>
            <a:r>
              <a:rPr lang="en-US" sz="2400" b="1" dirty="0" smtClean="0">
                <a:solidFill>
                  <a:srgbClr val="CC0066"/>
                </a:solidFill>
                <a:latin typeface="Georgia" pitchFamily="18" charset="0"/>
                <a:cs typeface="Times New Roman" pitchFamily="18" charset="0"/>
              </a:rPr>
              <a:t>    </a:t>
            </a:r>
            <a:r>
              <a:rPr lang="uk-UA" sz="2400" b="1" dirty="0" smtClean="0">
                <a:solidFill>
                  <a:srgbClr val="CC0066"/>
                </a:solidFill>
                <a:latin typeface="Georgia" pitchFamily="18" charset="0"/>
                <a:cs typeface="Times New Roman" pitchFamily="18" charset="0"/>
              </a:rPr>
              <a:t>ЗАСОБІВ  ДЛЯ ПОЧАТКОВИХ КЛАСІВ</a:t>
            </a:r>
            <a:endParaRPr lang="ru-RU" sz="2400" b="1" dirty="0" smtClean="0">
              <a:solidFill>
                <a:srgbClr val="CC0066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Оксана Алексеевна\Рабочий стол\3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829">
            <a:off x="5932338" y="3989443"/>
            <a:ext cx="1663998" cy="153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Оксана Алексеевна\Рабочий стол\4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195">
            <a:off x="6948444" y="1814963"/>
            <a:ext cx="1656003" cy="152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Оксана Алексеевна\Рабочий стол\JySjiuZ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158">
            <a:off x="731454" y="3496251"/>
            <a:ext cx="1873714" cy="176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Оксана Алексеевна\Рабочий стол\book_6037839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059">
            <a:off x="4776219" y="1504656"/>
            <a:ext cx="1508351" cy="21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Оксана Алексеевна\Рабочий стол\o17082u_montag_fono_1_klas_i_sem_copy_cop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974">
            <a:off x="3407896" y="3664843"/>
            <a:ext cx="1528313" cy="218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Documents and Settings\Оксана Алексеевна\Рабочий стол\book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221">
            <a:off x="828814" y="1746907"/>
            <a:ext cx="3260725" cy="124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4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614185">
            <a:off x="503548" y="1458900"/>
            <a:ext cx="8136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72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72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72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68835"/>
            <a:ext cx="67457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Успіхів</a:t>
            </a:r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8000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роботі</a:t>
            </a:r>
            <a:r>
              <a:rPr lang="ru-RU" sz="8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8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0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-169320" y="36928"/>
            <a:ext cx="8586788" cy="628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dirty="0" smtClean="0">
                <a:latin typeface="Arial Black" pitchFamily="34" charset="0"/>
              </a:rPr>
              <a:t>  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dirty="0" smtClean="0">
                <a:latin typeface="Arial Black" pitchFamily="34" charset="0"/>
              </a:rPr>
              <a:t> </a:t>
            </a: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НОВІ  ТЕНДЕНЦІЇ  РОЗВИТКУ ОСВІТИ  УКРАЇНИ  ПОСТАВИЛИ  ПЕРЕД  ШКОЛОЮ  НИЗКУ  ВАЖЛИВИХ ЗАВДАНЬ,  ЗУМОВИЛИ  ПЕВНІ ЗМІНИ  В  ОРГАНІЗАЦІЇ  ТА ЗМІСТІ  ПРАЦІ  ВЧИТЕЛЯ, ПОШУКИ  НОВИХ  ТЕХНОЛОГІЙ  НАВЧАННЯ,  ЩО АКТИВІЗУЄ  ПРОБЛЕМУ ПІДНЕСЕННЯ  РІВНЯ ПРОФЕСІЙНОЇ  ПІДГОТОВКИ ВЧИТЕЛЯ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519" y="188640"/>
            <a:ext cx="77979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Законодавча</a:t>
            </a:r>
            <a:r>
              <a:rPr lang="ru-RU" sz="3600" b="1" cap="none" spc="0" dirty="0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3600" b="1" cap="none" spc="0" dirty="0" err="1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нормотивна</a:t>
            </a:r>
            <a:r>
              <a:rPr lang="ru-RU" sz="3600" b="1" cap="none" spc="0" dirty="0" smtClean="0">
                <a:ln w="2857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база</a:t>
            </a:r>
            <a:endParaRPr lang="ru-RU" sz="3600" b="1" cap="none" spc="0" dirty="0">
              <a:ln w="2857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428" y="974485"/>
            <a:ext cx="8659283" cy="44012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Закон України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«Про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Концепцію Національної програми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інформатизації»</a:t>
            </a:r>
            <a:endParaRPr lang="uk-UA" sz="2000" b="1" i="1" dirty="0">
              <a:ln w="11430">
                <a:solidFill>
                  <a:srgbClr val="002060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  <a:p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Державна програма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«Інформаційні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та комунікаційні технології в освіті  та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науці» на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2006-2010 навчальні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роки,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затверджена  постановою КМ України від 7.12. 2005 р.; </a:t>
            </a:r>
            <a:endParaRPr lang="uk-UA" sz="2000" b="1" i="1" dirty="0" smtClean="0">
              <a:ln w="11430">
                <a:solidFill>
                  <a:srgbClr val="002060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  <a:p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№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1153</a:t>
            </a:r>
          </a:p>
          <a:p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Міська Програма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«Інформатизація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та комп'ютеризація міської системи освіти на 2007-2010 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роки»</a:t>
            </a:r>
            <a:endParaRPr lang="uk-UA" sz="2000" b="1" i="1" dirty="0">
              <a:ln w="11430">
                <a:solidFill>
                  <a:srgbClr val="002060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  <a:p>
            <a:r>
              <a:rPr lang="uk-UA" sz="2000" b="1" i="1" dirty="0" err="1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ДСанПіН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5.5.6-009-98</a:t>
            </a:r>
            <a:r>
              <a:rPr lang="uk-UA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(№</a:t>
            </a:r>
            <a:r>
              <a:rPr lang="en-US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uk-UA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0009588-98) </a:t>
            </a:r>
            <a:endParaRPr lang="uk-UA" sz="2000" b="1" i="1" dirty="0" smtClean="0">
              <a:ln w="11430">
                <a:solidFill>
                  <a:srgbClr val="002060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  <a:p>
            <a:r>
              <a:rPr lang="ru-RU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«Сто </a:t>
            </a:r>
            <a:r>
              <a:rPr lang="ru-RU" sz="2000" b="1" i="1" dirty="0" err="1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відсотків</a:t>
            </a:r>
            <a:r>
              <a:rPr lang="ru-RU" sz="2000" b="1" i="1" dirty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» — </a:t>
            </a:r>
            <a:r>
              <a:rPr lang="ru-RU" sz="2000" b="1" i="1" dirty="0" err="1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державна</a:t>
            </a:r>
            <a:r>
              <a:rPr lang="ru-RU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цільова</a:t>
            </a:r>
            <a:r>
              <a:rPr lang="ru-RU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програма</a:t>
            </a:r>
            <a:r>
              <a:rPr lang="ru-RU" sz="2000" b="1" i="1" dirty="0" smtClean="0">
                <a:ln w="11430"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впровадження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у 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навчально-виховний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процес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інформаційно-комунікаційних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технологій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 на </a:t>
            </a:r>
            <a:r>
              <a:rPr lang="ru-RU" sz="2000" b="1" i="1" dirty="0" err="1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період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до 2015 року. </a:t>
            </a:r>
            <a:r>
              <a:rPr lang="ru-RU" sz="2000" b="1" i="1" dirty="0" err="1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Затверджена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постановою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Кабінету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000" b="1" i="1" dirty="0" err="1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Міністрів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</a:t>
            </a:r>
            <a:endParaRPr lang="ru-RU" sz="2000" b="1" i="1" dirty="0" smtClean="0">
              <a:ln>
                <a:solidFill>
                  <a:srgbClr val="002060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  <a:p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України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 13 </a:t>
            </a:r>
            <a:r>
              <a:rPr lang="ru-RU" sz="2000" b="1" i="1" dirty="0" err="1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квітня</a:t>
            </a:r>
            <a:r>
              <a:rPr lang="ru-RU" sz="2000" b="1" i="1" dirty="0">
                <a:ln>
                  <a:solidFill>
                    <a:srgbClr val="002060"/>
                  </a:solidFill>
                </a:ln>
                <a:solidFill>
                  <a:srgbClr val="0033CC"/>
                </a:solidFill>
                <a:latin typeface="Georgia" pitchFamily="18" charset="0"/>
              </a:rPr>
              <a:t> 2011.</a:t>
            </a:r>
            <a:endParaRPr lang="uk-UA" sz="2000" b="1" i="1" dirty="0" smtClean="0">
              <a:ln>
                <a:solidFill>
                  <a:srgbClr val="002060"/>
                </a:solidFill>
              </a:ln>
              <a:solidFill>
                <a:srgbClr val="0033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75" y="428625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b="1" dirty="0" smtClean="0">
                <a:solidFill>
                  <a:srgbClr val="FF0000"/>
                </a:solidFill>
                <a:latin typeface="Georgia" pitchFamily="18" charset="0"/>
              </a:rPr>
              <a:t>Мета інновацій</a:t>
            </a:r>
            <a:endParaRPr lang="ru-RU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Табличка 3"/>
          <p:cNvSpPr/>
          <p:nvPr/>
        </p:nvSpPr>
        <p:spPr>
          <a:xfrm>
            <a:off x="971600" y="1571624"/>
            <a:ext cx="2808312" cy="2649463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абличка 6"/>
          <p:cNvSpPr/>
          <p:nvPr/>
        </p:nvSpPr>
        <p:spPr>
          <a:xfrm>
            <a:off x="5383643" y="1571625"/>
            <a:ext cx="2808312" cy="2649463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4010220" y="2686676"/>
            <a:ext cx="1180709" cy="649746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9312" y="2111525"/>
            <a:ext cx="32928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Механічне    </a:t>
            </a:r>
          </a:p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засвоєння </a:t>
            </a:r>
          </a:p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знань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7975" y="2111525"/>
            <a:ext cx="2858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Самостійне </a:t>
            </a:r>
            <a:endParaRPr lang="uk-UA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здобування </a:t>
            </a:r>
          </a:p>
          <a:p>
            <a:pPr algn="ctr"/>
            <a:r>
              <a:rPr lang="uk-UA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знань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34652"/>
            <a:ext cx="9001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Georgia" pitchFamily="18" charset="0"/>
              </a:rPr>
              <a:t>Інформаційно-комунікаційні</a:t>
            </a: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Georgia" pitchFamily="18" charset="0"/>
              </a:rPr>
              <a:t>технології</a:t>
            </a: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Georgia" pitchFamily="18" charset="0"/>
              </a:rPr>
              <a:t>навчання</a:t>
            </a:r>
            <a:r>
              <a:rPr lang="ru-RU" sz="3600" b="1" dirty="0">
                <a:solidFill>
                  <a:srgbClr val="FF0000"/>
                </a:solidFill>
                <a:latin typeface="Georgia" pitchFamily="18" charset="0"/>
              </a:rPr>
              <a:t> (ІКТ) 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-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це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сукупність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методів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і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технічних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засобів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реалізації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інформаційних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технологій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на </a:t>
            </a:r>
            <a:r>
              <a:rPr lang="ru-RU" sz="3200" b="1" dirty="0" err="1">
                <a:solidFill>
                  <a:srgbClr val="0000CC"/>
                </a:solidFill>
                <a:latin typeface="Georgia" pitchFamily="18" charset="0"/>
              </a:rPr>
              <a:t>основі</a:t>
            </a:r>
            <a:r>
              <a:rPr lang="ru-RU" sz="3200" b="1" dirty="0">
                <a:solidFill>
                  <a:srgbClr val="0000CC"/>
                </a:solidFill>
                <a:latin typeface="Georgia" pitchFamily="18" charset="0"/>
              </a:rPr>
              <a:t> комп</a:t>
            </a:r>
            <a:r>
              <a:rPr lang="en-US" sz="3200" b="1" dirty="0">
                <a:solidFill>
                  <a:srgbClr val="0000CC"/>
                </a:solidFill>
                <a:latin typeface="Georgia" pitchFamily="18" charset="0"/>
              </a:rPr>
              <a:t>’</a:t>
            </a:r>
            <a:r>
              <a:rPr lang="uk-UA" sz="3200" b="1" dirty="0" err="1">
                <a:solidFill>
                  <a:srgbClr val="0000CC"/>
                </a:solidFill>
                <a:latin typeface="Georgia" pitchFamily="18" charset="0"/>
              </a:rPr>
              <a:t>ютерних</a:t>
            </a:r>
            <a:r>
              <a:rPr lang="uk-UA" sz="3200" b="1" dirty="0">
                <a:solidFill>
                  <a:srgbClr val="0000CC"/>
                </a:solidFill>
                <a:latin typeface="Georgia" pitchFamily="18" charset="0"/>
              </a:rPr>
              <a:t> мереж і </a:t>
            </a:r>
            <a:endParaRPr lang="uk-UA" sz="3200" b="1" dirty="0" smtClean="0">
              <a:solidFill>
                <a:srgbClr val="0000CC"/>
              </a:solidFill>
              <a:latin typeface="Georgia" pitchFamily="18" charset="0"/>
            </a:endParaRPr>
          </a:p>
          <a:p>
            <a:r>
              <a:rPr lang="uk-UA" sz="3200" b="1" dirty="0" smtClean="0">
                <a:solidFill>
                  <a:srgbClr val="0000CC"/>
                </a:solidFill>
                <a:latin typeface="Georgia" pitchFamily="18" charset="0"/>
              </a:rPr>
              <a:t>засобів </a:t>
            </a:r>
            <a:r>
              <a:rPr lang="uk-UA" sz="3200" b="1" dirty="0">
                <a:solidFill>
                  <a:srgbClr val="0000CC"/>
                </a:solidFill>
                <a:latin typeface="Georgia" pitchFamily="18" charset="0"/>
              </a:rPr>
              <a:t>забезпечення ефективного процесу навчання.</a:t>
            </a:r>
            <a:endParaRPr lang="ru-RU" sz="3200" b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5689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ІКТ </a:t>
            </a:r>
            <a:r>
              <a:rPr lang="ru-RU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слід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використовувати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того </a:t>
            </a:r>
            <a:r>
              <a:rPr lang="ru-RU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щоб</a:t>
            </a:r>
            <a:r>
              <a:rPr lang="ru-RU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Georgia" pitchFamily="18" charset="0"/>
              </a:rPr>
              <a:t>☼</a:t>
            </a:r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Надати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можливості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успіху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для кожного,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щоб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не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збільшувати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різницю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у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можливостях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отримати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якісну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освіту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між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найбіднішим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і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найбагатшим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;</a:t>
            </a:r>
          </a:p>
          <a:p>
            <a:r>
              <a:rPr lang="ru-RU" sz="2800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☼</a:t>
            </a:r>
            <a:r>
              <a:rPr lang="ru-RU" sz="2800" b="1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Georgia" pitchFamily="18" charset="0"/>
              </a:rPr>
              <a:t>Підтримувати</a:t>
            </a:r>
            <a:r>
              <a:rPr lang="ru-RU" sz="2800" b="1" i="1" dirty="0">
                <a:solidFill>
                  <a:srgbClr val="0000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Georgia" pitchFamily="18" charset="0"/>
              </a:rPr>
              <a:t>моделі</a:t>
            </a:r>
            <a:r>
              <a:rPr lang="ru-RU" sz="2800" b="1" i="1" dirty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ru-RU" sz="2800" b="1" i="1" dirty="0" err="1" smtClean="0">
                <a:solidFill>
                  <a:srgbClr val="0000CC"/>
                </a:solidFill>
                <a:latin typeface="Georgia" pitchFamily="18" charset="0"/>
              </a:rPr>
              <a:t>ефективного</a:t>
            </a:r>
            <a:r>
              <a:rPr 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ru-RU" sz="2800" b="1" i="1" dirty="0" err="1">
                <a:solidFill>
                  <a:srgbClr val="0000CC"/>
                </a:solidFill>
                <a:latin typeface="Georgia" pitchFamily="18" charset="0"/>
              </a:rPr>
              <a:t>розвитку</a:t>
            </a:r>
            <a:r>
              <a:rPr lang="ru-RU" sz="2800" b="1" i="1" dirty="0">
                <a:solidFill>
                  <a:srgbClr val="0000CC"/>
                </a:solidFill>
                <a:latin typeface="Georgia" pitchFamily="18" charset="0"/>
              </a:rPr>
              <a:t>;</a:t>
            </a:r>
          </a:p>
          <a:p>
            <a:r>
              <a:rPr lang="ru-RU" sz="2800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☼</a:t>
            </a:r>
            <a:r>
              <a:rPr lang="ru-RU" sz="2800" b="1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Розповсюджувати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інформацію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і культуру для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зниження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монополій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0033CC"/>
                </a:solidFill>
                <a:latin typeface="Georgia" pitchFamily="18" charset="0"/>
              </a:rPr>
              <a:t>мас-медіа</a:t>
            </a:r>
            <a:r>
              <a:rPr lang="ru-RU" sz="2800" b="1" i="1" dirty="0">
                <a:solidFill>
                  <a:srgbClr val="0033CC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82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стюша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822"/>
            <a:ext cx="6924958" cy="5217434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Оксана Алексеевна\Рабочий стол\фон комп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стюша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6912768" cy="5390691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І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ІКТ</Template>
  <TotalTime>264</TotalTime>
  <Words>486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ІКТ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Алексеевна</dc:creator>
  <cp:lastModifiedBy>Оксана Алексеевна</cp:lastModifiedBy>
  <cp:revision>29</cp:revision>
  <dcterms:created xsi:type="dcterms:W3CDTF">2013-12-11T09:36:59Z</dcterms:created>
  <dcterms:modified xsi:type="dcterms:W3CDTF">2013-12-17T16:45:20Z</dcterms:modified>
</cp:coreProperties>
</file>