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Raleway" panose="020B0604020202020204" charset="0"/>
      <p:regular r:id="rId12"/>
      <p:bold r:id="rId13"/>
      <p:italic r:id="rId14"/>
      <p:boldItalic r:id="rId15"/>
    </p:embeddedFont>
    <p:embeddedFont>
      <p:font typeface="Lato" panose="020B060402020202020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54" y="8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56277507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14119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45f8a03712_0_2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45f8a03712_0_2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35621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45f8a03712_0_2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45f8a03712_0_2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69868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45f8a03712_0_2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45f8a03712_0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51595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45f8a03712_0_2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45f8a03712_0_2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61240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45f8a03712_0_2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45f8a03712_0_2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95573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45f8a03712_0_2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45f8a03712_0_2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2100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45f8a03712_0_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45f8a03712_0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68003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45f8a03712_0_2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45f8a03712_0_2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470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1600"/>
              </a:spcBef>
              <a:spcAft>
                <a:spcPts val="0"/>
              </a:spcAft>
              <a:buClr>
                <a:schemeClr val="lt1"/>
              </a:buClr>
              <a:buSzPts val="1100"/>
              <a:buChar char="○"/>
              <a:defRPr>
                <a:solidFill>
                  <a:schemeClr val="lt1"/>
                </a:solidFill>
              </a:defRPr>
            </a:lvl2pPr>
            <a:lvl3pPr marL="1371600" lvl="2" indent="-298450">
              <a:spcBef>
                <a:spcPts val="1600"/>
              </a:spcBef>
              <a:spcAft>
                <a:spcPts val="0"/>
              </a:spcAft>
              <a:buClr>
                <a:schemeClr val="lt1"/>
              </a:buClr>
              <a:buSzPts val="1100"/>
              <a:buChar char="■"/>
              <a:defRPr>
                <a:solidFill>
                  <a:schemeClr val="lt1"/>
                </a:solidFill>
              </a:defRPr>
            </a:lvl3pPr>
            <a:lvl4pPr marL="1828800" lvl="3" indent="-298450">
              <a:spcBef>
                <a:spcPts val="1600"/>
              </a:spcBef>
              <a:spcAft>
                <a:spcPts val="0"/>
              </a:spcAft>
              <a:buClr>
                <a:schemeClr val="lt1"/>
              </a:buClr>
              <a:buSzPts val="1100"/>
              <a:buChar char="●"/>
              <a:defRPr>
                <a:solidFill>
                  <a:schemeClr val="lt1"/>
                </a:solidFill>
              </a:defRPr>
            </a:lvl4pPr>
            <a:lvl5pPr marL="2286000" lvl="4" indent="-298450">
              <a:spcBef>
                <a:spcPts val="1600"/>
              </a:spcBef>
              <a:spcAft>
                <a:spcPts val="0"/>
              </a:spcAft>
              <a:buClr>
                <a:schemeClr val="lt1"/>
              </a:buClr>
              <a:buSzPts val="1100"/>
              <a:buChar char="○"/>
              <a:defRPr>
                <a:solidFill>
                  <a:schemeClr val="lt1"/>
                </a:solidFill>
              </a:defRPr>
            </a:lvl5pPr>
            <a:lvl6pPr marL="2743200" lvl="5" indent="-298450">
              <a:spcBef>
                <a:spcPts val="1600"/>
              </a:spcBef>
              <a:spcAft>
                <a:spcPts val="0"/>
              </a:spcAft>
              <a:buClr>
                <a:schemeClr val="lt1"/>
              </a:buClr>
              <a:buSzPts val="1100"/>
              <a:buChar char="■"/>
              <a:defRPr>
                <a:solidFill>
                  <a:schemeClr val="lt1"/>
                </a:solidFill>
              </a:defRPr>
            </a:lvl6pPr>
            <a:lvl7pPr marL="3200400" lvl="6" indent="-298450">
              <a:spcBef>
                <a:spcPts val="1600"/>
              </a:spcBef>
              <a:spcAft>
                <a:spcPts val="0"/>
              </a:spcAft>
              <a:buClr>
                <a:schemeClr val="lt1"/>
              </a:buClr>
              <a:buSzPts val="1100"/>
              <a:buChar char="●"/>
              <a:defRPr>
                <a:solidFill>
                  <a:schemeClr val="lt1"/>
                </a:solidFill>
              </a:defRPr>
            </a:lvl7pPr>
            <a:lvl8pPr marL="3657600" lvl="7" indent="-298450">
              <a:spcBef>
                <a:spcPts val="1600"/>
              </a:spcBef>
              <a:spcAft>
                <a:spcPts val="0"/>
              </a:spcAft>
              <a:buClr>
                <a:schemeClr val="lt1"/>
              </a:buClr>
              <a:buSzPts val="1100"/>
              <a:buChar char="○"/>
              <a:defRPr>
                <a:solidFill>
                  <a:schemeClr val="lt1"/>
                </a:solidFill>
              </a:defRPr>
            </a:lvl8pPr>
            <a:lvl9pPr marL="4114800" lvl="8" indent="-298450">
              <a:spcBef>
                <a:spcPts val="1600"/>
              </a:spcBef>
              <a:spcAft>
                <a:spcPts val="160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SzPts val="2800"/>
              <a:buFont typeface="Raleway"/>
              <a:buNone/>
              <a:defRPr sz="2800" b="1">
                <a:latin typeface="Raleway"/>
                <a:ea typeface="Raleway"/>
                <a:cs typeface="Raleway"/>
                <a:sym typeface="Raleway"/>
              </a:defRPr>
            </a:lvl1pPr>
            <a:lvl2pPr lvl="1">
              <a:spcBef>
                <a:spcPts val="0"/>
              </a:spcBef>
              <a:spcAft>
                <a:spcPts val="0"/>
              </a:spcAft>
              <a:buSzPts val="2800"/>
              <a:buFont typeface="Raleway"/>
              <a:buNone/>
              <a:defRPr sz="2800" b="1">
                <a:latin typeface="Raleway"/>
                <a:ea typeface="Raleway"/>
                <a:cs typeface="Raleway"/>
                <a:sym typeface="Raleway"/>
              </a:defRPr>
            </a:lvl2pPr>
            <a:lvl3pPr lvl="2">
              <a:spcBef>
                <a:spcPts val="0"/>
              </a:spcBef>
              <a:spcAft>
                <a:spcPts val="0"/>
              </a:spcAft>
              <a:buSzPts val="2800"/>
              <a:buFont typeface="Raleway"/>
              <a:buNone/>
              <a:defRPr sz="2800" b="1">
                <a:latin typeface="Raleway"/>
                <a:ea typeface="Raleway"/>
                <a:cs typeface="Raleway"/>
                <a:sym typeface="Raleway"/>
              </a:defRPr>
            </a:lvl3pPr>
            <a:lvl4pPr lvl="3">
              <a:spcBef>
                <a:spcPts val="0"/>
              </a:spcBef>
              <a:spcAft>
                <a:spcPts val="0"/>
              </a:spcAft>
              <a:buSzPts val="2800"/>
              <a:buFont typeface="Raleway"/>
              <a:buNone/>
              <a:defRPr sz="2800" b="1">
                <a:latin typeface="Raleway"/>
                <a:ea typeface="Raleway"/>
                <a:cs typeface="Raleway"/>
                <a:sym typeface="Raleway"/>
              </a:defRPr>
            </a:lvl4pPr>
            <a:lvl5pPr lvl="4">
              <a:spcBef>
                <a:spcPts val="0"/>
              </a:spcBef>
              <a:spcAft>
                <a:spcPts val="0"/>
              </a:spcAft>
              <a:buSzPts val="2800"/>
              <a:buFont typeface="Raleway"/>
              <a:buNone/>
              <a:defRPr sz="2800" b="1">
                <a:latin typeface="Raleway"/>
                <a:ea typeface="Raleway"/>
                <a:cs typeface="Raleway"/>
                <a:sym typeface="Raleway"/>
              </a:defRPr>
            </a:lvl5pPr>
            <a:lvl6pPr lvl="5">
              <a:spcBef>
                <a:spcPts val="0"/>
              </a:spcBef>
              <a:spcAft>
                <a:spcPts val="0"/>
              </a:spcAft>
              <a:buSzPts val="2800"/>
              <a:buFont typeface="Raleway"/>
              <a:buNone/>
              <a:defRPr sz="2800" b="1">
                <a:latin typeface="Raleway"/>
                <a:ea typeface="Raleway"/>
                <a:cs typeface="Raleway"/>
                <a:sym typeface="Raleway"/>
              </a:defRPr>
            </a:lvl6pPr>
            <a:lvl7pPr lvl="6">
              <a:spcBef>
                <a:spcPts val="0"/>
              </a:spcBef>
              <a:spcAft>
                <a:spcPts val="0"/>
              </a:spcAft>
              <a:buSzPts val="2800"/>
              <a:buFont typeface="Raleway"/>
              <a:buNone/>
              <a:defRPr sz="2800" b="1">
                <a:latin typeface="Raleway"/>
                <a:ea typeface="Raleway"/>
                <a:cs typeface="Raleway"/>
                <a:sym typeface="Raleway"/>
              </a:defRPr>
            </a:lvl7pPr>
            <a:lvl8pPr lvl="7">
              <a:spcBef>
                <a:spcPts val="0"/>
              </a:spcBef>
              <a:spcAft>
                <a:spcPts val="0"/>
              </a:spcAft>
              <a:buSzPts val="2800"/>
              <a:buFont typeface="Raleway"/>
              <a:buNone/>
              <a:defRPr sz="2800" b="1">
                <a:latin typeface="Raleway"/>
                <a:ea typeface="Raleway"/>
                <a:cs typeface="Raleway"/>
                <a:sym typeface="Raleway"/>
              </a:defRPr>
            </a:lvl8pPr>
            <a:lvl9pPr lvl="8">
              <a:spcBef>
                <a:spcPts val="0"/>
              </a:spcBef>
              <a:spcAft>
                <a:spcPts val="0"/>
              </a:spcAft>
              <a:buSzPts val="2800"/>
              <a:buFont typeface="Raleway"/>
              <a:buNone/>
              <a:defRPr sz="2800" b="1">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uk"/>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prometheus.org.ua/"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coursera.org/"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ed-era.co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online.vum.org.ua/"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uk.duolingo.com/"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ted.com/"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p>
            <a:pPr marL="0" lvl="0" indent="0" algn="ctr" rtl="0">
              <a:lnSpc>
                <a:spcPct val="83333"/>
              </a:lnSpc>
              <a:spcBef>
                <a:spcPts val="0"/>
              </a:spcBef>
              <a:spcAft>
                <a:spcPts val="0"/>
              </a:spcAft>
              <a:buNone/>
            </a:pPr>
            <a:r>
              <a:rPr lang="uk" sz="3000">
                <a:solidFill>
                  <a:srgbClr val="333333"/>
                </a:solidFill>
                <a:latin typeface="Arial"/>
                <a:ea typeface="Arial"/>
                <a:cs typeface="Arial"/>
                <a:sym typeface="Arial"/>
              </a:rPr>
              <a:t>Добірка безкоштовних онлайн-сервісів для навчання українською</a:t>
            </a:r>
            <a:endParaRPr sz="3000"/>
          </a:p>
        </p:txBody>
      </p:sp>
      <p:sp>
        <p:nvSpPr>
          <p:cNvPr id="87" name="Google Shape;87;p13"/>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uk"/>
              <a:t>Виконала студентка групи ДОм1-17.2.0з Планідіна Оксана Михайлівна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uk"/>
              <a:t>Про головне..</a:t>
            </a:r>
            <a:endParaRPr/>
          </a:p>
        </p:txBody>
      </p:sp>
      <p:sp>
        <p:nvSpPr>
          <p:cNvPr id="93" name="Google Shape;93;p14"/>
          <p:cNvSpPr txBox="1">
            <a:spLocks noGrp="1"/>
          </p:cNvSpPr>
          <p:nvPr>
            <p:ph type="body" idx="1"/>
          </p:nvPr>
        </p:nvSpPr>
        <p:spPr>
          <a:xfrm>
            <a:off x="729450" y="2078875"/>
            <a:ext cx="7688700" cy="28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uk" sz="1200" i="1">
                <a:solidFill>
                  <a:srgbClr val="333333"/>
                </a:solidFill>
                <a:highlight>
                  <a:srgbClr val="FFFFFF"/>
                </a:highlight>
                <a:latin typeface="Arial"/>
                <a:ea typeface="Arial"/>
                <a:cs typeface="Arial"/>
                <a:sym typeface="Arial"/>
              </a:rPr>
              <a:t>На сьогодні онлайн-освіта стає все більш популярною не лише у світі, але й в Україні. Тому рекомендуємо вам кілька інтернет-платформ, які пропонують безкоштовні курси з різних предметів від авторитетних викладачів провідних університетів.</a:t>
            </a:r>
            <a:endParaRPr sz="1200" i="1">
              <a:solidFill>
                <a:srgbClr val="333333"/>
              </a:solidFill>
              <a:highlight>
                <a:srgbClr val="FFFFFF"/>
              </a:highlight>
              <a:latin typeface="Arial"/>
              <a:ea typeface="Arial"/>
              <a:cs typeface="Arial"/>
              <a:sym typeface="Arial"/>
            </a:endParaRPr>
          </a:p>
          <a:p>
            <a:pPr marL="0" lvl="0" indent="0" algn="l" rtl="0">
              <a:spcBef>
                <a:spcPts val="1600"/>
              </a:spcBef>
              <a:spcAft>
                <a:spcPts val="0"/>
              </a:spcAft>
              <a:buNone/>
            </a:pPr>
            <a:r>
              <a:rPr lang="uk" sz="1200" i="1">
                <a:solidFill>
                  <a:srgbClr val="333333"/>
                </a:solidFill>
                <a:latin typeface="Arial"/>
                <a:ea typeface="Arial"/>
                <a:cs typeface="Arial"/>
                <a:sym typeface="Arial"/>
              </a:rPr>
              <a:t>З кожним днем онлайн-навчання стає все більше популярним не лише у світі, але й в Україні. Адже завдяки різноманітним проектам всі охочі можуть стати студентами. Головне — це бажання вчитись та доступ до інтернету. </a:t>
            </a:r>
            <a:endParaRPr sz="1200" i="1">
              <a:solidFill>
                <a:srgbClr val="333333"/>
              </a:solidFill>
              <a:latin typeface="Arial"/>
              <a:ea typeface="Arial"/>
              <a:cs typeface="Arial"/>
              <a:sym typeface="Arial"/>
            </a:endParaRPr>
          </a:p>
          <a:p>
            <a:pPr marL="0" lvl="0" indent="0" algn="l" rtl="0">
              <a:spcBef>
                <a:spcPts val="1700"/>
              </a:spcBef>
              <a:spcAft>
                <a:spcPts val="0"/>
              </a:spcAft>
              <a:buNone/>
            </a:pPr>
            <a:r>
              <a:rPr lang="uk" sz="1200" i="1">
                <a:solidFill>
                  <a:srgbClr val="333333"/>
                </a:solidFill>
                <a:latin typeface="Arial"/>
                <a:ea typeface="Arial"/>
                <a:cs typeface="Arial"/>
                <a:sym typeface="Arial"/>
              </a:rPr>
              <a:t>Сьогодні ми пропонуємо оцінити кілька онлайн-платформ, які пропонують безкоштовні курси з різних предметів. Деякі з них — українські проекти, у інших — наявні субтитри українською мовою.</a:t>
            </a:r>
            <a:endParaRPr sz="1200" i="1">
              <a:solidFill>
                <a:srgbClr val="333333"/>
              </a:solidFill>
              <a:latin typeface="Arial"/>
              <a:ea typeface="Arial"/>
              <a:cs typeface="Arial"/>
              <a:sym typeface="Arial"/>
            </a:endParaRPr>
          </a:p>
          <a:p>
            <a:pPr marL="0" lvl="0" indent="0" algn="l" rtl="0">
              <a:spcBef>
                <a:spcPts val="0"/>
              </a:spcBef>
              <a:spcAft>
                <a:spcPts val="1600"/>
              </a:spcAft>
              <a:buNone/>
            </a:pPr>
            <a:endParaRPr sz="1200" i="1">
              <a:solidFill>
                <a:srgbClr val="333333"/>
              </a:solidFill>
              <a:highlight>
                <a:srgbClr val="FFFFFF"/>
              </a:highlight>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lnSpc>
                <a:spcPct val="110294"/>
              </a:lnSpc>
              <a:spcBef>
                <a:spcPts val="0"/>
              </a:spcBef>
              <a:spcAft>
                <a:spcPts val="1200"/>
              </a:spcAft>
              <a:buNone/>
            </a:pPr>
            <a:r>
              <a:rPr lang="uk" sz="1800">
                <a:solidFill>
                  <a:srgbClr val="333333"/>
                </a:solidFill>
                <a:latin typeface="Arial"/>
                <a:ea typeface="Arial"/>
                <a:cs typeface="Arial"/>
                <a:sym typeface="Arial"/>
              </a:rPr>
              <a:t>Prometheus</a:t>
            </a:r>
            <a:endParaRPr sz="1800"/>
          </a:p>
        </p:txBody>
      </p:sp>
      <p:sp>
        <p:nvSpPr>
          <p:cNvPr id="99" name="Google Shape;99;p15"/>
          <p:cNvSpPr txBox="1">
            <a:spLocks noGrp="1"/>
          </p:cNvSpPr>
          <p:nvPr>
            <p:ph type="body" idx="1"/>
          </p:nvPr>
        </p:nvSpPr>
        <p:spPr>
          <a:xfrm>
            <a:off x="729600" y="1674100"/>
            <a:ext cx="7688700" cy="3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uk">
                <a:solidFill>
                  <a:srgbClr val="333333"/>
                </a:solidFill>
                <a:latin typeface="Arial"/>
                <a:ea typeface="Arial"/>
                <a:cs typeface="Arial"/>
                <a:sym typeface="Arial"/>
              </a:rPr>
              <a:t>Український сервіс </a:t>
            </a:r>
            <a:r>
              <a:rPr lang="uk" u="sng">
                <a:solidFill>
                  <a:srgbClr val="EB652C"/>
                </a:solidFill>
                <a:latin typeface="Arial"/>
                <a:ea typeface="Arial"/>
                <a:cs typeface="Arial"/>
                <a:sym typeface="Arial"/>
                <a:hlinkClick r:id="rId3"/>
              </a:rPr>
              <a:t>Prometheus</a:t>
            </a:r>
            <a:r>
              <a:rPr lang="uk">
                <a:solidFill>
                  <a:srgbClr val="333333"/>
                </a:solidFill>
                <a:latin typeface="Arial"/>
                <a:ea typeface="Arial"/>
                <a:cs typeface="Arial"/>
                <a:sym typeface="Arial"/>
              </a:rPr>
              <a:t> позиціонує себе як г</a:t>
            </a:r>
            <a:r>
              <a:rPr lang="uk" b="1">
                <a:solidFill>
                  <a:srgbClr val="333333"/>
                </a:solidFill>
                <a:latin typeface="Arial"/>
                <a:ea typeface="Arial"/>
                <a:cs typeface="Arial"/>
                <a:sym typeface="Arial"/>
              </a:rPr>
              <a:t>ромадський проект масових відкритих онлайн-курсів</a:t>
            </a:r>
            <a:r>
              <a:rPr lang="uk">
                <a:solidFill>
                  <a:srgbClr val="333333"/>
                </a:solidFill>
                <a:latin typeface="Arial"/>
                <a:ea typeface="Arial"/>
                <a:cs typeface="Arial"/>
                <a:sym typeface="Arial"/>
              </a:rPr>
              <a:t>. Незважаючи на те, що з’явився він відносно недавно (в 2014 році), одразу зумів стати популярним серед людей, які прагнуть нових знань. Завдяки цій платформі кожен в Україні, незалежно від віку, соціального стану та місця проживання, може стати студентом. Тут ви знайдете </a:t>
            </a:r>
            <a:r>
              <a:rPr lang="uk" b="1">
                <a:solidFill>
                  <a:srgbClr val="333333"/>
                </a:solidFill>
                <a:latin typeface="Arial"/>
                <a:ea typeface="Arial"/>
                <a:cs typeface="Arial"/>
                <a:sym typeface="Arial"/>
              </a:rPr>
              <a:t>безкоштовні навчальні курси університетського рівня від викладачів КНУ, КПІ та Києво-Могилянської академії</a:t>
            </a:r>
            <a:r>
              <a:rPr lang="uk">
                <a:solidFill>
                  <a:srgbClr val="333333"/>
                </a:solidFill>
                <a:latin typeface="Arial"/>
                <a:ea typeface="Arial"/>
                <a:cs typeface="Arial"/>
                <a:sym typeface="Arial"/>
              </a:rPr>
              <a:t>.</a:t>
            </a:r>
            <a:endParaRPr>
              <a:solidFill>
                <a:srgbClr val="333333"/>
              </a:solidFill>
              <a:latin typeface="Arial"/>
              <a:ea typeface="Arial"/>
              <a:cs typeface="Arial"/>
              <a:sym typeface="Arial"/>
            </a:endParaRPr>
          </a:p>
          <a:p>
            <a:pPr marL="0" lvl="0" indent="0" algn="l" rtl="0">
              <a:spcBef>
                <a:spcPts val="1700"/>
              </a:spcBef>
              <a:spcAft>
                <a:spcPts val="0"/>
              </a:spcAft>
              <a:buNone/>
            </a:pPr>
            <a:r>
              <a:rPr lang="uk">
                <a:solidFill>
                  <a:srgbClr val="333333"/>
                </a:solidFill>
                <a:latin typeface="Arial"/>
                <a:ea typeface="Arial"/>
                <a:cs typeface="Arial"/>
                <a:sym typeface="Arial"/>
              </a:rPr>
              <a:t>Обравши тематику, з’являється можливість переглядати відеолекції, виконувати інтерактивні завдання, щоб перевірити набуті знання, та спілкуватись на форумі з іншими студентами та викладачами. За умови успішного виконання усіх завдань, </a:t>
            </a:r>
            <a:r>
              <a:rPr lang="uk" b="1">
                <a:solidFill>
                  <a:srgbClr val="333333"/>
                </a:solidFill>
                <a:latin typeface="Arial"/>
                <a:ea typeface="Arial"/>
                <a:cs typeface="Arial"/>
                <a:sym typeface="Arial"/>
              </a:rPr>
              <a:t>студент отримає сертифікат про завершення курсу</a:t>
            </a:r>
            <a:r>
              <a:rPr lang="uk">
                <a:solidFill>
                  <a:srgbClr val="333333"/>
                </a:solidFill>
                <a:latin typeface="Arial"/>
                <a:ea typeface="Arial"/>
                <a:cs typeface="Arial"/>
                <a:sym typeface="Arial"/>
              </a:rPr>
              <a:t>.</a:t>
            </a:r>
            <a:endParaRPr>
              <a:solidFill>
                <a:srgbClr val="333333"/>
              </a:solidFill>
              <a:latin typeface="Arial"/>
              <a:ea typeface="Arial"/>
              <a:cs typeface="Arial"/>
              <a:sym typeface="Arial"/>
            </a:endParaRPr>
          </a:p>
          <a:p>
            <a:pPr marL="0" lvl="0" indent="0" algn="l" rtl="0">
              <a:spcBef>
                <a:spcPts val="1700"/>
              </a:spcBef>
              <a:spcAft>
                <a:spcPts val="0"/>
              </a:spcAft>
              <a:buNone/>
            </a:pPr>
            <a:r>
              <a:rPr lang="uk">
                <a:solidFill>
                  <a:srgbClr val="333333"/>
                </a:solidFill>
                <a:latin typeface="Arial"/>
                <a:ea typeface="Arial"/>
                <a:cs typeface="Arial"/>
                <a:sym typeface="Arial"/>
              </a:rPr>
              <a:t>Навчатись можна в будь-який час, адже відеолекції, тести і форум доступні цілодобово. Все, що потрібно, це — інтернет на телефоні, комп’ютері чи планшеті.</a:t>
            </a:r>
            <a:endParaRPr>
              <a:solidFill>
                <a:srgbClr val="333333"/>
              </a:solidFill>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lnSpc>
                <a:spcPct val="110294"/>
              </a:lnSpc>
              <a:spcBef>
                <a:spcPts val="0"/>
              </a:spcBef>
              <a:spcAft>
                <a:spcPts val="1200"/>
              </a:spcAft>
              <a:buNone/>
            </a:pPr>
            <a:r>
              <a:rPr lang="uk" sz="1650">
                <a:solidFill>
                  <a:srgbClr val="333333"/>
                </a:solidFill>
                <a:latin typeface="Arial"/>
                <a:ea typeface="Arial"/>
                <a:cs typeface="Arial"/>
                <a:sym typeface="Arial"/>
              </a:rPr>
              <a:t>Coursera</a:t>
            </a:r>
            <a:endParaRPr/>
          </a:p>
        </p:txBody>
      </p:sp>
      <p:sp>
        <p:nvSpPr>
          <p:cNvPr id="105" name="Google Shape;105;p16"/>
          <p:cNvSpPr txBox="1">
            <a:spLocks noGrp="1"/>
          </p:cNvSpPr>
          <p:nvPr>
            <p:ph type="body" idx="1"/>
          </p:nvPr>
        </p:nvSpPr>
        <p:spPr>
          <a:xfrm>
            <a:off x="729450" y="1658950"/>
            <a:ext cx="7688700" cy="268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uk" u="sng">
                <a:solidFill>
                  <a:srgbClr val="EB652C"/>
                </a:solidFill>
                <a:latin typeface="Arial"/>
                <a:ea typeface="Arial"/>
                <a:cs typeface="Arial"/>
                <a:sym typeface="Arial"/>
                <a:hlinkClick r:id="rId3"/>
              </a:rPr>
              <a:t>Coursera</a:t>
            </a:r>
            <a:r>
              <a:rPr lang="uk">
                <a:solidFill>
                  <a:srgbClr val="333333"/>
                </a:solidFill>
                <a:latin typeface="Arial"/>
                <a:ea typeface="Arial"/>
                <a:cs typeface="Arial"/>
                <a:sym typeface="Arial"/>
              </a:rPr>
              <a:t> — освітній проект, який пропонує своїм слухачам </a:t>
            </a:r>
            <a:r>
              <a:rPr lang="uk" b="1">
                <a:solidFill>
                  <a:srgbClr val="333333"/>
                </a:solidFill>
                <a:latin typeface="Arial"/>
                <a:ea typeface="Arial"/>
                <a:cs typeface="Arial"/>
                <a:sym typeface="Arial"/>
              </a:rPr>
              <a:t>сотні безкоштовних онлайн-курсів з різних предметів від провідних американських університетів</a:t>
            </a:r>
            <a:r>
              <a:rPr lang="uk">
                <a:solidFill>
                  <a:srgbClr val="333333"/>
                </a:solidFill>
                <a:latin typeface="Arial"/>
                <a:ea typeface="Arial"/>
                <a:cs typeface="Arial"/>
                <a:sym typeface="Arial"/>
              </a:rPr>
              <a:t>. У разі успішного закінчення, студент отримує сертифікат про проходження курсу.</a:t>
            </a:r>
            <a:endParaRPr>
              <a:solidFill>
                <a:srgbClr val="333333"/>
              </a:solidFill>
              <a:latin typeface="Arial"/>
              <a:ea typeface="Arial"/>
              <a:cs typeface="Arial"/>
              <a:sym typeface="Arial"/>
            </a:endParaRPr>
          </a:p>
          <a:p>
            <a:pPr marL="0" lvl="0" indent="0" algn="l" rtl="0">
              <a:spcBef>
                <a:spcPts val="1700"/>
              </a:spcBef>
              <a:spcAft>
                <a:spcPts val="0"/>
              </a:spcAft>
              <a:buNone/>
            </a:pPr>
            <a:r>
              <a:rPr lang="uk">
                <a:solidFill>
                  <a:srgbClr val="333333"/>
                </a:solidFill>
                <a:latin typeface="Arial"/>
                <a:ea typeface="Arial"/>
                <a:cs typeface="Arial"/>
                <a:sym typeface="Arial"/>
              </a:rPr>
              <a:t>Студенти самі обирають час для навчання, переглядають відеолекції, виконують домашні завдання та перевіряють виконані роботи інших студентів. Викладачі встановлюють мінімальну кількість балів, які має набрати студент, тому багато слухачів “відсіюються” під час навчання. Найкоротші курси тривають 3 тижні, найпоширені — 6-титижневі, однак є й такі, які тривають 10 та більше тижнів.</a:t>
            </a:r>
            <a:endParaRPr>
              <a:solidFill>
                <a:srgbClr val="333333"/>
              </a:solidFill>
              <a:latin typeface="Arial"/>
              <a:ea typeface="Arial"/>
              <a:cs typeface="Arial"/>
              <a:sym typeface="Arial"/>
            </a:endParaRPr>
          </a:p>
          <a:p>
            <a:pPr marL="0" lvl="0" indent="0" algn="l" rtl="0">
              <a:spcBef>
                <a:spcPts val="1700"/>
              </a:spcBef>
              <a:spcAft>
                <a:spcPts val="0"/>
              </a:spcAft>
              <a:buNone/>
            </a:pPr>
            <a:r>
              <a:rPr lang="uk">
                <a:solidFill>
                  <a:srgbClr val="333333"/>
                </a:solidFill>
                <a:latin typeface="Arial"/>
                <a:ea typeface="Arial"/>
                <a:cs typeface="Arial"/>
                <a:sym typeface="Arial"/>
              </a:rPr>
              <a:t>Зважаючи на те, що відеолекції читають англійською мовою, </a:t>
            </a:r>
            <a:r>
              <a:rPr lang="uk" b="1">
                <a:solidFill>
                  <a:srgbClr val="333333"/>
                </a:solidFill>
                <a:latin typeface="Arial"/>
                <a:ea typeface="Arial"/>
                <a:cs typeface="Arial"/>
                <a:sym typeface="Arial"/>
              </a:rPr>
              <a:t>найпопулярніші з них субтитровані українською мовою</a:t>
            </a:r>
            <a:r>
              <a:rPr lang="uk">
                <a:solidFill>
                  <a:srgbClr val="333333"/>
                </a:solidFill>
                <a:latin typeface="Arial"/>
                <a:ea typeface="Arial"/>
                <a:cs typeface="Arial"/>
                <a:sym typeface="Arial"/>
              </a:rPr>
              <a:t>.</a:t>
            </a:r>
            <a:endParaRPr>
              <a:solidFill>
                <a:srgbClr val="333333"/>
              </a:solidFill>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lnSpc>
                <a:spcPct val="110294"/>
              </a:lnSpc>
              <a:spcBef>
                <a:spcPts val="0"/>
              </a:spcBef>
              <a:spcAft>
                <a:spcPts val="1200"/>
              </a:spcAft>
              <a:buNone/>
            </a:pPr>
            <a:r>
              <a:rPr lang="uk" sz="1650">
                <a:solidFill>
                  <a:srgbClr val="333333"/>
                </a:solidFill>
                <a:latin typeface="Arial"/>
                <a:ea typeface="Arial"/>
                <a:cs typeface="Arial"/>
                <a:sym typeface="Arial"/>
              </a:rPr>
              <a:t>EdEra</a:t>
            </a:r>
            <a:endParaRPr/>
          </a:p>
        </p:txBody>
      </p:sp>
      <p:sp>
        <p:nvSpPr>
          <p:cNvPr id="111" name="Google Shape;111;p17"/>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uk" u="sng">
                <a:solidFill>
                  <a:srgbClr val="EB652C"/>
                </a:solidFill>
                <a:latin typeface="Arial"/>
                <a:ea typeface="Arial"/>
                <a:cs typeface="Arial"/>
                <a:sym typeface="Arial"/>
                <a:hlinkClick r:id="rId3"/>
              </a:rPr>
              <a:t>EdEra</a:t>
            </a:r>
            <a:r>
              <a:rPr lang="uk">
                <a:solidFill>
                  <a:srgbClr val="333333"/>
                </a:solidFill>
                <a:latin typeface="Arial"/>
                <a:ea typeface="Arial"/>
                <a:cs typeface="Arial"/>
                <a:sym typeface="Arial"/>
              </a:rPr>
              <a:t> (Education Era) — освітній проект, завдання якого — зробити навчання в Україні якісним та доступним. </a:t>
            </a:r>
            <a:r>
              <a:rPr lang="uk" b="1">
                <a:solidFill>
                  <a:srgbClr val="333333"/>
                </a:solidFill>
                <a:latin typeface="Arial"/>
                <a:ea typeface="Arial"/>
                <a:cs typeface="Arial"/>
                <a:sym typeface="Arial"/>
              </a:rPr>
              <a:t>Усі курси тут безкоштовні</a:t>
            </a:r>
            <a:r>
              <a:rPr lang="uk">
                <a:solidFill>
                  <a:srgbClr val="333333"/>
                </a:solidFill>
                <a:latin typeface="Arial"/>
                <a:ea typeface="Arial"/>
                <a:cs typeface="Arial"/>
                <a:sym typeface="Arial"/>
              </a:rPr>
              <a:t>, але після закінчення кожен охочий може віддячити проекту.</a:t>
            </a:r>
            <a:endParaRPr>
              <a:solidFill>
                <a:srgbClr val="333333"/>
              </a:solidFill>
              <a:latin typeface="Arial"/>
              <a:ea typeface="Arial"/>
              <a:cs typeface="Arial"/>
              <a:sym typeface="Arial"/>
            </a:endParaRPr>
          </a:p>
          <a:p>
            <a:pPr marL="0" lvl="0" indent="0" algn="l" rtl="0">
              <a:spcBef>
                <a:spcPts val="1700"/>
              </a:spcBef>
              <a:spcAft>
                <a:spcPts val="0"/>
              </a:spcAft>
              <a:buNone/>
            </a:pPr>
            <a:r>
              <a:rPr lang="uk">
                <a:solidFill>
                  <a:srgbClr val="333333"/>
                </a:solidFill>
                <a:latin typeface="Arial"/>
                <a:ea typeface="Arial"/>
                <a:cs typeface="Arial"/>
                <a:sym typeface="Arial"/>
              </a:rPr>
              <a:t>До кожної лекції (коротких відео, запитань і завдань для кращого засвоєння матеріалу) додається супроводжуючий матеріал — конспект з ілюстраціями та поясненнями. Кожного тижня студенти здають домашнє завдання, а в кінці курсу — екзамен. Навчатись можна в будь-який зручний час, а </a:t>
            </a:r>
            <a:r>
              <a:rPr lang="uk" b="1">
                <a:solidFill>
                  <a:srgbClr val="333333"/>
                </a:solidFill>
                <a:latin typeface="Arial"/>
                <a:ea typeface="Arial"/>
                <a:cs typeface="Arial"/>
                <a:sym typeface="Arial"/>
              </a:rPr>
              <a:t>успішність підтверджується сертифікатом</a:t>
            </a:r>
            <a:r>
              <a:rPr lang="uk">
                <a:solidFill>
                  <a:srgbClr val="333333"/>
                </a:solidFill>
                <a:latin typeface="Arial"/>
                <a:ea typeface="Arial"/>
                <a:cs typeface="Arial"/>
                <a:sym typeface="Arial"/>
              </a:rPr>
              <a:t>.</a:t>
            </a:r>
            <a:endParaRPr>
              <a:solidFill>
                <a:srgbClr val="333333"/>
              </a:solidFill>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lnSpc>
                <a:spcPct val="110294"/>
              </a:lnSpc>
              <a:spcBef>
                <a:spcPts val="0"/>
              </a:spcBef>
              <a:spcAft>
                <a:spcPts val="1200"/>
              </a:spcAft>
              <a:buNone/>
            </a:pPr>
            <a:r>
              <a:rPr lang="uk" sz="1650">
                <a:solidFill>
                  <a:srgbClr val="333333"/>
                </a:solidFill>
                <a:latin typeface="Arial"/>
                <a:ea typeface="Arial"/>
                <a:cs typeface="Arial"/>
                <a:sym typeface="Arial"/>
              </a:rPr>
              <a:t>ВУМ</a:t>
            </a:r>
            <a:endParaRPr/>
          </a:p>
        </p:txBody>
      </p:sp>
      <p:sp>
        <p:nvSpPr>
          <p:cNvPr id="117" name="Google Shape;117;p18"/>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uk" u="sng">
                <a:solidFill>
                  <a:srgbClr val="EB652C"/>
                </a:solidFill>
                <a:latin typeface="Arial"/>
                <a:ea typeface="Arial"/>
                <a:cs typeface="Arial"/>
                <a:sym typeface="Arial"/>
                <a:hlinkClick r:id="rId3"/>
              </a:rPr>
              <a:t>ВУМ</a:t>
            </a:r>
            <a:r>
              <a:rPr lang="uk">
                <a:solidFill>
                  <a:srgbClr val="333333"/>
                </a:solidFill>
                <a:latin typeface="Arial"/>
                <a:ea typeface="Arial"/>
                <a:cs typeface="Arial"/>
                <a:sym typeface="Arial"/>
              </a:rPr>
              <a:t> (Відкритий Університет Майдану) — дистанційна платформа громадянської освіти. </a:t>
            </a:r>
            <a:r>
              <a:rPr lang="uk" b="1">
                <a:solidFill>
                  <a:srgbClr val="333333"/>
                </a:solidFill>
                <a:latin typeface="Arial"/>
                <a:ea typeface="Arial"/>
                <a:cs typeface="Arial"/>
                <a:sym typeface="Arial"/>
              </a:rPr>
              <a:t>Онлайн-проект пропонує більше ніж 30 тем для безкоштовного навчання</a:t>
            </a:r>
            <a:r>
              <a:rPr lang="uk">
                <a:solidFill>
                  <a:srgbClr val="333333"/>
                </a:solidFill>
                <a:latin typeface="Arial"/>
                <a:ea typeface="Arial"/>
                <a:cs typeface="Arial"/>
                <a:sym typeface="Arial"/>
              </a:rPr>
              <a:t>. Курси сформовані з відео-лекцій, практичних завдань та контрольних запитань. Наявність форуму надає можливість спілкуватись з іншими студентами та викладачами. </a:t>
            </a:r>
            <a:endParaRPr>
              <a:solidFill>
                <a:srgbClr val="333333"/>
              </a:solidFill>
              <a:latin typeface="Arial"/>
              <a:ea typeface="Arial"/>
              <a:cs typeface="Arial"/>
              <a:sym typeface="Arial"/>
            </a:endParaRPr>
          </a:p>
          <a:p>
            <a:pPr marL="0" lvl="0" indent="0" algn="l" rtl="0">
              <a:spcBef>
                <a:spcPts val="1700"/>
              </a:spcBef>
              <a:spcAft>
                <a:spcPts val="0"/>
              </a:spcAft>
              <a:buNone/>
            </a:pPr>
            <a:r>
              <a:rPr lang="uk" b="1">
                <a:solidFill>
                  <a:srgbClr val="333333"/>
                </a:solidFill>
                <a:latin typeface="Arial"/>
                <a:ea typeface="Arial"/>
                <a:cs typeface="Arial"/>
                <a:sym typeface="Arial"/>
              </a:rPr>
              <a:t>Лекції читають провідні викладачі бізнес-шкіл, громадянського сектору, практики з бізнесу та соціальної сфери</a:t>
            </a:r>
            <a:r>
              <a:rPr lang="uk">
                <a:solidFill>
                  <a:srgbClr val="333333"/>
                </a:solidFill>
                <a:latin typeface="Arial"/>
                <a:ea typeface="Arial"/>
                <a:cs typeface="Arial"/>
                <a:sym typeface="Arial"/>
              </a:rPr>
              <a:t>, а тому онлайн-курси пов’язані з такими напрямами як персональний розвиток, реалізація потенціалу, підприємництво, формування відкритого суспільства в Україні.</a:t>
            </a:r>
            <a:endParaRPr>
              <a:solidFill>
                <a:srgbClr val="333333"/>
              </a:solidFill>
              <a:latin typeface="Arial"/>
              <a:ea typeface="Arial"/>
              <a:cs typeface="Arial"/>
              <a:sym typeface="Arial"/>
            </a:endParaRPr>
          </a:p>
          <a:p>
            <a:pPr marL="0" lvl="0" indent="0" algn="l" rtl="0">
              <a:spcBef>
                <a:spcPts val="1700"/>
              </a:spcBef>
              <a:spcAft>
                <a:spcPts val="0"/>
              </a:spcAft>
              <a:buNone/>
            </a:pPr>
            <a:r>
              <a:rPr lang="uk">
                <a:solidFill>
                  <a:srgbClr val="333333"/>
                </a:solidFill>
                <a:latin typeface="Arial"/>
                <a:ea typeface="Arial"/>
                <a:cs typeface="Arial"/>
                <a:sym typeface="Arial"/>
              </a:rPr>
              <a:t>За умови успішного проходження обраного курсу, ви можете завантажити сертифікат.</a:t>
            </a:r>
            <a:endParaRPr>
              <a:solidFill>
                <a:srgbClr val="333333"/>
              </a:solidFill>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lnSpc>
                <a:spcPct val="110294"/>
              </a:lnSpc>
              <a:spcBef>
                <a:spcPts val="0"/>
              </a:spcBef>
              <a:spcAft>
                <a:spcPts val="0"/>
              </a:spcAft>
              <a:buNone/>
            </a:pPr>
            <a:r>
              <a:rPr lang="uk" sz="1650">
                <a:solidFill>
                  <a:srgbClr val="333333"/>
                </a:solidFill>
                <a:latin typeface="Arial"/>
                <a:ea typeface="Arial"/>
                <a:cs typeface="Arial"/>
                <a:sym typeface="Arial"/>
              </a:rPr>
              <a:t>Duolingo</a:t>
            </a:r>
            <a:endParaRPr sz="1650">
              <a:solidFill>
                <a:srgbClr val="333333"/>
              </a:solidFill>
              <a:latin typeface="Arial"/>
              <a:ea typeface="Arial"/>
              <a:cs typeface="Arial"/>
              <a:sym typeface="Arial"/>
            </a:endParaRPr>
          </a:p>
          <a:p>
            <a:pPr marL="0" lvl="0" indent="0" algn="l" rtl="0">
              <a:spcBef>
                <a:spcPts val="1200"/>
              </a:spcBef>
              <a:spcAft>
                <a:spcPts val="0"/>
              </a:spcAft>
              <a:buNone/>
            </a:pPr>
            <a:endParaRPr/>
          </a:p>
        </p:txBody>
      </p:sp>
      <p:sp>
        <p:nvSpPr>
          <p:cNvPr id="123" name="Google Shape;123;p19"/>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uk">
                <a:solidFill>
                  <a:srgbClr val="333333"/>
                </a:solidFill>
                <a:latin typeface="Arial"/>
                <a:ea typeface="Arial"/>
                <a:cs typeface="Arial"/>
                <a:sym typeface="Arial"/>
              </a:rPr>
              <a:t>Якщо ви поставили перед собою мету — вивчити іноземну мову, тоді вам в нагоді стане </a:t>
            </a:r>
            <a:r>
              <a:rPr lang="uk" b="1">
                <a:solidFill>
                  <a:srgbClr val="333333"/>
                </a:solidFill>
                <a:latin typeface="Arial"/>
                <a:ea typeface="Arial"/>
                <a:cs typeface="Arial"/>
                <a:sym typeface="Arial"/>
              </a:rPr>
              <a:t>безкоштовна платформа </a:t>
            </a:r>
            <a:r>
              <a:rPr lang="uk" b="1" u="sng">
                <a:solidFill>
                  <a:srgbClr val="EB652C"/>
                </a:solidFill>
                <a:latin typeface="Arial"/>
                <a:ea typeface="Arial"/>
                <a:cs typeface="Arial"/>
                <a:sym typeface="Arial"/>
                <a:hlinkClick r:id="rId3"/>
              </a:rPr>
              <a:t>Duolingo</a:t>
            </a:r>
            <a:r>
              <a:rPr lang="uk">
                <a:solidFill>
                  <a:srgbClr val="333333"/>
                </a:solidFill>
                <a:latin typeface="Arial"/>
                <a:ea typeface="Arial"/>
                <a:cs typeface="Arial"/>
                <a:sym typeface="Arial"/>
              </a:rPr>
              <a:t>, у якої, до речі, є український інтерфейс.</a:t>
            </a:r>
            <a:endParaRPr>
              <a:solidFill>
                <a:srgbClr val="333333"/>
              </a:solidFill>
              <a:latin typeface="Arial"/>
              <a:ea typeface="Arial"/>
              <a:cs typeface="Arial"/>
              <a:sym typeface="Arial"/>
            </a:endParaRPr>
          </a:p>
          <a:p>
            <a:pPr marL="0" lvl="0" indent="0" algn="l" rtl="0">
              <a:spcBef>
                <a:spcPts val="1700"/>
              </a:spcBef>
              <a:spcAft>
                <a:spcPts val="0"/>
              </a:spcAft>
              <a:buNone/>
            </a:pPr>
            <a:r>
              <a:rPr lang="uk">
                <a:solidFill>
                  <a:srgbClr val="333333"/>
                </a:solidFill>
                <a:latin typeface="Arial"/>
                <a:ea typeface="Arial"/>
                <a:cs typeface="Arial"/>
                <a:sym typeface="Arial"/>
              </a:rPr>
              <a:t>Навчання проходить в ігровій формі, з кожним рівнем завдання стають складнішими, а за їх виконання ви отримуєте “гроші” — лінготи. За них можна купити перехід на вищий рівень або додатковий закритий. </a:t>
            </a:r>
            <a:r>
              <a:rPr lang="uk" b="1">
                <a:solidFill>
                  <a:srgbClr val="333333"/>
                </a:solidFill>
                <a:latin typeface="Arial"/>
                <a:ea typeface="Arial"/>
                <a:cs typeface="Arial"/>
                <a:sym typeface="Arial"/>
              </a:rPr>
              <a:t>Більше уваги приділяється письмовим урокам та диктантам, розмовній мові — менше</a:t>
            </a:r>
            <a:r>
              <a:rPr lang="uk">
                <a:solidFill>
                  <a:srgbClr val="333333"/>
                </a:solidFill>
                <a:latin typeface="Arial"/>
                <a:ea typeface="Arial"/>
                <a:cs typeface="Arial"/>
                <a:sym typeface="Arial"/>
              </a:rPr>
              <a:t>.</a:t>
            </a:r>
            <a:endParaRPr>
              <a:solidFill>
                <a:srgbClr val="333333"/>
              </a:solidFill>
              <a:latin typeface="Arial"/>
              <a:ea typeface="Arial"/>
              <a:cs typeface="Arial"/>
              <a:sym typeface="Arial"/>
            </a:endParaRPr>
          </a:p>
          <a:p>
            <a:pPr marL="0" lvl="0" indent="0" algn="l" rtl="0">
              <a:spcBef>
                <a:spcPts val="1700"/>
              </a:spcBef>
              <a:spcAft>
                <a:spcPts val="0"/>
              </a:spcAft>
              <a:buNone/>
            </a:pPr>
            <a:r>
              <a:rPr lang="uk">
                <a:solidFill>
                  <a:srgbClr val="333333"/>
                </a:solidFill>
                <a:latin typeface="Arial"/>
                <a:ea typeface="Arial"/>
                <a:cs typeface="Arial"/>
                <a:sym typeface="Arial"/>
              </a:rPr>
              <a:t>Користувачі цієї онлайн-платформи можуть додавати друзів, щоб з ними змагатись у вивченні мови.</a:t>
            </a:r>
            <a:endParaRPr>
              <a:solidFill>
                <a:srgbClr val="333333"/>
              </a:solidFill>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lnSpc>
                <a:spcPct val="96153"/>
              </a:lnSpc>
              <a:spcBef>
                <a:spcPts val="0"/>
              </a:spcBef>
              <a:spcAft>
                <a:spcPts val="3400"/>
              </a:spcAft>
              <a:buNone/>
            </a:pPr>
            <a:r>
              <a:rPr lang="uk" sz="1650">
                <a:solidFill>
                  <a:srgbClr val="333333"/>
                </a:solidFill>
                <a:latin typeface="Arial"/>
                <a:ea typeface="Arial"/>
                <a:cs typeface="Arial"/>
                <a:sym typeface="Arial"/>
              </a:rPr>
              <a:t>TED</a:t>
            </a:r>
            <a:endParaRPr/>
          </a:p>
        </p:txBody>
      </p:sp>
      <p:sp>
        <p:nvSpPr>
          <p:cNvPr id="129" name="Google Shape;129;p20"/>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uk" sz="1350" u="sng">
                <a:solidFill>
                  <a:srgbClr val="EB652C"/>
                </a:solidFill>
                <a:latin typeface="Arial"/>
                <a:ea typeface="Arial"/>
                <a:cs typeface="Arial"/>
                <a:sym typeface="Arial"/>
                <a:hlinkClick r:id="rId3"/>
              </a:rPr>
              <a:t>TED</a:t>
            </a:r>
            <a:r>
              <a:rPr lang="uk" sz="1350">
                <a:solidFill>
                  <a:srgbClr val="333333"/>
                </a:solidFill>
                <a:latin typeface="Arial"/>
                <a:ea typeface="Arial"/>
                <a:cs typeface="Arial"/>
                <a:sym typeface="Arial"/>
              </a:rPr>
              <a:t> (Technology, Entertainment, Design) — некомерційний проект, який кожного року в Единбурзі та Лонг-Біч збирає зі всього світу науковців, бізнесменів, політиків, активістів. </a:t>
            </a:r>
            <a:r>
              <a:rPr lang="uk" sz="1350" b="1">
                <a:solidFill>
                  <a:srgbClr val="333333"/>
                </a:solidFill>
                <a:latin typeface="Arial"/>
                <a:ea typeface="Arial"/>
                <a:cs typeface="Arial"/>
                <a:sym typeface="Arial"/>
              </a:rPr>
              <a:t>Мета конференції — поширити серед суспільства унікальні та цікаві ідеї</a:t>
            </a:r>
            <a:r>
              <a:rPr lang="uk" sz="1350">
                <a:solidFill>
                  <a:srgbClr val="333333"/>
                </a:solidFill>
                <a:latin typeface="Arial"/>
                <a:ea typeface="Arial"/>
                <a:cs typeface="Arial"/>
                <a:sym typeface="Arial"/>
              </a:rPr>
              <a:t>. Після конференції їхні промови з’являються на сайті TED, переглядати які може кожен охочий.</a:t>
            </a:r>
            <a:endParaRPr sz="1350">
              <a:solidFill>
                <a:srgbClr val="333333"/>
              </a:solidFill>
              <a:latin typeface="Arial"/>
              <a:ea typeface="Arial"/>
              <a:cs typeface="Arial"/>
              <a:sym typeface="Arial"/>
            </a:endParaRPr>
          </a:p>
          <a:p>
            <a:pPr marL="0" lvl="0" indent="0" algn="l" rtl="0">
              <a:spcBef>
                <a:spcPts val="4000"/>
              </a:spcBef>
              <a:spcAft>
                <a:spcPts val="0"/>
              </a:spcAft>
              <a:buNone/>
            </a:pPr>
            <a:r>
              <a:rPr lang="uk" sz="1350">
                <a:solidFill>
                  <a:srgbClr val="333333"/>
                </a:solidFill>
                <a:latin typeface="Arial"/>
                <a:ea typeface="Arial"/>
                <a:cs typeface="Arial"/>
                <a:sym typeface="Arial"/>
              </a:rPr>
              <a:t>На сайті можна знайти більше 2 тисяч відео, </a:t>
            </a:r>
            <a:r>
              <a:rPr lang="uk" sz="1350" b="1">
                <a:solidFill>
                  <a:srgbClr val="333333"/>
                </a:solidFill>
                <a:latin typeface="Arial"/>
                <a:ea typeface="Arial"/>
                <a:cs typeface="Arial"/>
                <a:sym typeface="Arial"/>
              </a:rPr>
              <a:t>до більшої частини з яких є субтитри українською мовою, а деякі — озвучені нею</a:t>
            </a:r>
            <a:r>
              <a:rPr lang="uk" sz="1350">
                <a:solidFill>
                  <a:srgbClr val="333333"/>
                </a:solidFill>
                <a:latin typeface="Arial"/>
                <a:ea typeface="Arial"/>
                <a:cs typeface="Arial"/>
                <a:sym typeface="Arial"/>
              </a:rPr>
              <a:t>.</a:t>
            </a:r>
            <a:endParaRPr sz="1350">
              <a:solidFill>
                <a:srgbClr val="333333"/>
              </a:solidFill>
              <a:latin typeface="Arial"/>
              <a:ea typeface="Arial"/>
              <a:cs typeface="Arial"/>
              <a:sym typeface="Arial"/>
            </a:endParaRPr>
          </a:p>
          <a:p>
            <a:pPr marL="292100" marR="88900" lvl="0" indent="0" algn="l" rtl="0">
              <a:lnSpc>
                <a:spcPct val="150000"/>
              </a:lnSpc>
              <a:spcBef>
                <a:spcPts val="4000"/>
              </a:spcBef>
              <a:spcAft>
                <a:spcPts val="0"/>
              </a:spcAft>
              <a:buNone/>
            </a:pPr>
            <a:endParaRPr sz="1350">
              <a:solidFill>
                <a:srgbClr val="FFFFFF"/>
              </a:solidFill>
              <a:highlight>
                <a:srgbClr val="3D5B95"/>
              </a:highlight>
              <a:latin typeface="Arial"/>
              <a:ea typeface="Arial"/>
              <a:cs typeface="Arial"/>
              <a:sym typeface="Arial"/>
            </a:endParaRPr>
          </a:p>
          <a:p>
            <a:pPr marL="0" lvl="0" indent="0" algn="l" rtl="0">
              <a:spcBef>
                <a:spcPts val="18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1"/>
          <p:cNvSpPr txBox="1">
            <a:spLocks noGrp="1"/>
          </p:cNvSpPr>
          <p:nvPr>
            <p:ph type="title"/>
          </p:nvPr>
        </p:nvSpPr>
        <p:spPr>
          <a:xfrm>
            <a:off x="729450" y="1318650"/>
            <a:ext cx="7688400" cy="2325000"/>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uk" sz="3600" b="0">
                <a:solidFill>
                  <a:srgbClr val="333333"/>
                </a:solidFill>
                <a:highlight>
                  <a:srgbClr val="FFFFFF"/>
                </a:highlight>
                <a:latin typeface="Arial"/>
                <a:ea typeface="Arial"/>
                <a:cs typeface="Arial"/>
                <a:sym typeface="Arial"/>
              </a:rPr>
              <a:t>Головне — це бажання вчитись </a:t>
            </a:r>
            <a:endParaRPr sz="3600">
              <a:solidFill>
                <a:srgbClr val="333333"/>
              </a:solidFill>
              <a:latin typeface="Arial"/>
              <a:ea typeface="Arial"/>
              <a:cs typeface="Arial"/>
              <a:sym typeface="Arial"/>
            </a:endParaRPr>
          </a:p>
          <a:p>
            <a:pPr marL="0" marR="76200" lvl="0" indent="0" algn="l" rtl="0">
              <a:lnSpc>
                <a:spcPct val="211111"/>
              </a:lnSpc>
              <a:spcBef>
                <a:spcPts val="2000"/>
              </a:spcBef>
              <a:spcAft>
                <a:spcPts val="0"/>
              </a:spcAft>
              <a:buNone/>
            </a:pPr>
            <a:endParaRPr sz="1350" b="0">
              <a:solidFill>
                <a:srgbClr val="FFFFFF"/>
              </a:solidFill>
              <a:highlight>
                <a:srgbClr val="3D5B95"/>
              </a:highlight>
              <a:latin typeface="Arial"/>
              <a:ea typeface="Arial"/>
              <a:cs typeface="Arial"/>
              <a:sym typeface="Arial"/>
            </a:endParaRPr>
          </a:p>
          <a:p>
            <a:pPr marL="0" lvl="0" indent="0" algn="l" rtl="0">
              <a:spcBef>
                <a:spcPts val="2600"/>
              </a:spcBef>
              <a:spcAft>
                <a:spcPts val="0"/>
              </a:spcAft>
              <a:buNone/>
            </a:pPr>
            <a:endParaRPr/>
          </a:p>
        </p:txBody>
      </p:sp>
      <p:pic>
        <p:nvPicPr>
          <p:cNvPr id="135" name="Google Shape;135;p21"/>
          <p:cNvPicPr preferRelativeResize="0"/>
          <p:nvPr/>
        </p:nvPicPr>
        <p:blipFill>
          <a:blip r:embed="rId3">
            <a:alphaModFix/>
          </a:blip>
          <a:stretch>
            <a:fillRect/>
          </a:stretch>
        </p:blipFill>
        <p:spPr>
          <a:xfrm>
            <a:off x="2314900" y="2008994"/>
            <a:ext cx="4146674" cy="2690150"/>
          </a:xfrm>
          <a:prstGeom prst="rect">
            <a:avLst/>
          </a:prstGeom>
          <a:noFill/>
          <a:ln>
            <a:noFill/>
          </a:ln>
        </p:spPr>
      </p:pic>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746</Words>
  <Application>Microsoft Office PowerPoint</Application>
  <PresentationFormat>Экран (16:9)</PresentationFormat>
  <Paragraphs>29</Paragraphs>
  <Slides>9</Slides>
  <Notes>9</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Raleway</vt:lpstr>
      <vt:lpstr>Lato</vt:lpstr>
      <vt:lpstr>Streamline</vt:lpstr>
      <vt:lpstr>Добірка безкоштовних онлайн-сервісів для навчання українською</vt:lpstr>
      <vt:lpstr>Про головне..</vt:lpstr>
      <vt:lpstr>Prometheus</vt:lpstr>
      <vt:lpstr>Coursera</vt:lpstr>
      <vt:lpstr>EdEra</vt:lpstr>
      <vt:lpstr>ВУМ</vt:lpstr>
      <vt:lpstr>Duolingo </vt:lpstr>
      <vt:lpstr>TED</vt:lpstr>
      <vt:lpstr>Головне — це бажання вчитись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Добірка безкоштовних онлайн-сервісів для навчання українською</dc:title>
  <dc:creator>User</dc:creator>
  <cp:lastModifiedBy>Пользователь Windows</cp:lastModifiedBy>
  <cp:revision>1</cp:revision>
  <dcterms:modified xsi:type="dcterms:W3CDTF">2018-11-21T06:34:00Z</dcterms:modified>
</cp:coreProperties>
</file>