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12E21-2414-42F4-82B5-0C08AE6C6DC4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4C3B8055-0976-43D7-8428-0EC161EA50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4663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12E21-2414-42F4-82B5-0C08AE6C6DC4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4C3B8055-0976-43D7-8428-0EC161EA50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5629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12E21-2414-42F4-82B5-0C08AE6C6DC4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4C3B8055-0976-43D7-8428-0EC161EA50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64696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12E21-2414-42F4-82B5-0C08AE6C6DC4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4C3B8055-0976-43D7-8428-0EC161EA5013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899837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12E21-2414-42F4-82B5-0C08AE6C6DC4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4C3B8055-0976-43D7-8428-0EC161EA50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0087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12E21-2414-42F4-82B5-0C08AE6C6DC4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B8055-0976-43D7-8428-0EC161EA50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43436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12E21-2414-42F4-82B5-0C08AE6C6DC4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B8055-0976-43D7-8428-0EC161EA50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29193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12E21-2414-42F4-82B5-0C08AE6C6DC4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B8055-0976-43D7-8428-0EC161EA50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02012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AAA12E21-2414-42F4-82B5-0C08AE6C6DC4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4C3B8055-0976-43D7-8428-0EC161EA50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896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12E21-2414-42F4-82B5-0C08AE6C6DC4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B8055-0976-43D7-8428-0EC161EA50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2900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12E21-2414-42F4-82B5-0C08AE6C6DC4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4C3B8055-0976-43D7-8428-0EC161EA50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7093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12E21-2414-42F4-82B5-0C08AE6C6DC4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B8055-0976-43D7-8428-0EC161EA50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3531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12E21-2414-42F4-82B5-0C08AE6C6DC4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B8055-0976-43D7-8428-0EC161EA50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4377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12E21-2414-42F4-82B5-0C08AE6C6DC4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B8055-0976-43D7-8428-0EC161EA50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2554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12E21-2414-42F4-82B5-0C08AE6C6DC4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B8055-0976-43D7-8428-0EC161EA50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0868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12E21-2414-42F4-82B5-0C08AE6C6DC4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B8055-0976-43D7-8428-0EC161EA50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4517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12E21-2414-42F4-82B5-0C08AE6C6DC4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B8055-0976-43D7-8428-0EC161EA50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1717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12E21-2414-42F4-82B5-0C08AE6C6DC4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B8055-0976-43D7-8428-0EC161EA50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78781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uk-UA" dirty="0" smtClean="0"/>
              <a:t>Можливості онлайн навчання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err="1" smtClean="0"/>
              <a:t>Максімова</a:t>
            </a:r>
            <a:r>
              <a:rPr lang="uk-UA" dirty="0" smtClean="0"/>
              <a:t> Світлана Михайлівна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14057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0321" y="2336872"/>
            <a:ext cx="11029458" cy="4091223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/>
              <a:t> </a:t>
            </a:r>
            <a:r>
              <a:rPr lang="uk-UA" sz="4400" b="1" dirty="0" smtClean="0"/>
              <a:t>Використання інформаційно - комунікаційних технологій в початковій школі – це не просто нове віяння часу, а необхідність і пошук нового сенсу уроку.</a:t>
            </a:r>
            <a:endParaRPr lang="uk-UA" sz="4400" b="1" dirty="0"/>
          </a:p>
        </p:txBody>
      </p:sp>
    </p:spTree>
    <p:extLst>
      <p:ext uri="{BB962C8B-B14F-4D97-AF65-F5344CB8AC3E}">
        <p14:creationId xmlns:p14="http://schemas.microsoft.com/office/powerpoint/2010/main" val="1842525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400" dirty="0" smtClean="0"/>
              <a:t>Початкова школа – фундамент, від якості якого залежить подальше навчання дитини, і це накладає особливу відповідальність на вчителя початкової школи. </a:t>
            </a:r>
            <a:endParaRPr lang="uk-UA" sz="4400" dirty="0"/>
          </a:p>
        </p:txBody>
      </p:sp>
    </p:spTree>
    <p:extLst>
      <p:ext uri="{BB962C8B-B14F-4D97-AF65-F5344CB8AC3E}">
        <p14:creationId xmlns:p14="http://schemas.microsoft.com/office/powerpoint/2010/main" val="2551409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0321" y="2336873"/>
            <a:ext cx="11138640" cy="4214052"/>
          </a:xfrm>
        </p:spPr>
        <p:txBody>
          <a:bodyPr>
            <a:noAutofit/>
          </a:bodyPr>
          <a:lstStyle/>
          <a:p>
            <a:pPr algn="ctr"/>
            <a:r>
              <a:rPr lang="uk-UA" sz="4400" dirty="0" smtClean="0"/>
              <a:t>Інформаційно-комп’ютерні технології </a:t>
            </a:r>
            <a:r>
              <a:rPr lang="uk-UA" sz="4400" b="1" u="sng" dirty="0" smtClean="0"/>
              <a:t>здійснюють вплив</a:t>
            </a:r>
            <a:r>
              <a:rPr lang="uk-UA" sz="4400" dirty="0" smtClean="0"/>
              <a:t> на емоційну сферу молодшого школяра, </a:t>
            </a:r>
            <a:r>
              <a:rPr lang="uk-UA" sz="4400" b="1" u="sng" dirty="0" smtClean="0"/>
              <a:t>сприяючи підвищенню</a:t>
            </a:r>
            <a:r>
              <a:rPr lang="uk-UA" sz="4400" dirty="0" smtClean="0"/>
              <a:t> пізнавальної активності, підвищенню інтересу до предмета та навчання взагалі, </a:t>
            </a:r>
            <a:r>
              <a:rPr lang="uk-UA" sz="4400" b="1" u="sng" dirty="0" smtClean="0"/>
              <a:t>активізації </a:t>
            </a:r>
            <a:r>
              <a:rPr lang="uk-UA" sz="4400" dirty="0" smtClean="0"/>
              <a:t>навчальної діяльності учнів. </a:t>
            </a:r>
            <a:endParaRPr lang="uk-UA" sz="4400" dirty="0"/>
          </a:p>
        </p:txBody>
      </p:sp>
    </p:spTree>
    <p:extLst>
      <p:ext uri="{BB962C8B-B14F-4D97-AF65-F5344CB8AC3E}">
        <p14:creationId xmlns:p14="http://schemas.microsoft.com/office/powerpoint/2010/main" val="2616985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0321" y="2336873"/>
            <a:ext cx="11165936" cy="4009336"/>
          </a:xfrm>
        </p:spPr>
        <p:txBody>
          <a:bodyPr>
            <a:normAutofit/>
          </a:bodyPr>
          <a:lstStyle/>
          <a:p>
            <a:pPr algn="ctr"/>
            <a:r>
              <a:rPr lang="uk-UA" sz="4000" dirty="0" smtClean="0"/>
              <a:t>В роботі можна використати готові мультимедійні презентації, створювати власні мультимедійні навчальні програми та презентації, проекти, використовувати засоби мережі Інтернет у навчальній та позакласній роботі.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5512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0321" y="2336872"/>
            <a:ext cx="10974867" cy="4159461"/>
          </a:xfrm>
        </p:spPr>
        <p:txBody>
          <a:bodyPr>
            <a:normAutofit/>
          </a:bodyPr>
          <a:lstStyle/>
          <a:p>
            <a:pPr algn="ctr"/>
            <a:r>
              <a:rPr lang="uk-UA" sz="4000" dirty="0" smtClean="0"/>
              <a:t>Використовуючи</a:t>
            </a:r>
            <a:r>
              <a:rPr lang="ru-RU" sz="4000" dirty="0" smtClean="0"/>
              <a:t> п</a:t>
            </a:r>
            <a:r>
              <a:rPr lang="uk-UA" sz="4000" dirty="0" err="1" smtClean="0"/>
              <a:t>рограму</a:t>
            </a:r>
            <a:r>
              <a:rPr lang="ru-RU" sz="4000" dirty="0" smtClean="0"/>
              <a:t> </a:t>
            </a:r>
            <a:r>
              <a:rPr lang="en-US" sz="4000" dirty="0"/>
              <a:t>Power Point, </a:t>
            </a:r>
            <a:r>
              <a:rPr lang="ru-RU" sz="4000" dirty="0" err="1" smtClean="0"/>
              <a:t>можна</a:t>
            </a:r>
            <a:r>
              <a:rPr lang="ru-RU" sz="4000" dirty="0" smtClean="0"/>
              <a:t> </a:t>
            </a:r>
            <a:r>
              <a:rPr lang="ru-RU" sz="4000" dirty="0" err="1" smtClean="0"/>
              <a:t>підготувати</a:t>
            </a:r>
            <a:r>
              <a:rPr lang="ru-RU" sz="4000" dirty="0" smtClean="0"/>
              <a:t> </a:t>
            </a:r>
            <a:r>
              <a:rPr lang="ru-RU" sz="4000" dirty="0" err="1"/>
              <a:t>цікаві</a:t>
            </a:r>
            <a:r>
              <a:rPr lang="ru-RU" sz="4000" dirty="0"/>
              <a:t> </a:t>
            </a:r>
            <a:r>
              <a:rPr lang="ru-RU" sz="4000" dirty="0" err="1"/>
              <a:t>презентації</a:t>
            </a:r>
            <a:r>
              <a:rPr lang="ru-RU" sz="4000" dirty="0"/>
              <a:t>, </a:t>
            </a:r>
            <a:r>
              <a:rPr lang="ru-RU" sz="4000" dirty="0" err="1"/>
              <a:t>які</a:t>
            </a:r>
            <a:r>
              <a:rPr lang="ru-RU" sz="4000" dirty="0"/>
              <a:t> </a:t>
            </a:r>
            <a:r>
              <a:rPr lang="ru-RU" sz="4000" dirty="0" err="1"/>
              <a:t>застосовуються</a:t>
            </a:r>
            <a:r>
              <a:rPr lang="ru-RU" sz="4000" dirty="0"/>
              <a:t> на уроках для </a:t>
            </a:r>
            <a:r>
              <a:rPr lang="ru-RU" sz="4000" dirty="0" err="1"/>
              <a:t>вивчення</a:t>
            </a:r>
            <a:r>
              <a:rPr lang="ru-RU" sz="4000" dirty="0"/>
              <a:t> нового </a:t>
            </a:r>
            <a:r>
              <a:rPr lang="ru-RU" sz="4000" dirty="0" err="1"/>
              <a:t>матеріалу</a:t>
            </a:r>
            <a:r>
              <a:rPr lang="ru-RU" sz="4000" dirty="0"/>
              <a:t>. </a:t>
            </a:r>
            <a:r>
              <a:rPr lang="ru-RU" sz="4000" dirty="0" err="1"/>
              <a:t>Завдяки</a:t>
            </a:r>
            <a:r>
              <a:rPr lang="ru-RU" sz="4000" dirty="0"/>
              <a:t> </a:t>
            </a:r>
            <a:r>
              <a:rPr lang="ru-RU" sz="4000" dirty="0" err="1"/>
              <a:t>цій</a:t>
            </a:r>
            <a:r>
              <a:rPr lang="ru-RU" sz="4000" dirty="0"/>
              <a:t> </a:t>
            </a:r>
            <a:r>
              <a:rPr lang="ru-RU" sz="4000" dirty="0" err="1"/>
              <a:t>програмі</a:t>
            </a:r>
            <a:r>
              <a:rPr lang="ru-RU" sz="4000" dirty="0"/>
              <a:t> </a:t>
            </a:r>
            <a:r>
              <a:rPr lang="ru-RU" sz="4000" dirty="0" err="1"/>
              <a:t>складають</a:t>
            </a:r>
            <a:r>
              <a:rPr lang="ru-RU" sz="4000" dirty="0"/>
              <a:t> </a:t>
            </a:r>
            <a:r>
              <a:rPr lang="ru-RU" sz="4000" dirty="0" err="1"/>
              <a:t>презентації</a:t>
            </a:r>
            <a:r>
              <a:rPr lang="ru-RU" sz="4000" dirty="0"/>
              <a:t> по </a:t>
            </a:r>
            <a:r>
              <a:rPr lang="ru-RU" sz="4000" dirty="0" err="1"/>
              <a:t>найрізноманітнішим</a:t>
            </a:r>
            <a:r>
              <a:rPr lang="ru-RU" sz="4000" dirty="0"/>
              <a:t> темам і предметам.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6562403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6603" y="2074460"/>
            <a:ext cx="11600597" cy="450376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ІКТ істотно допомагають педагогу в його роботі:</a:t>
            </a:r>
          </a:p>
          <a:p>
            <a:pPr algn="ctr">
              <a:buFontTx/>
              <a:buChar char="-"/>
            </a:pPr>
            <a:r>
              <a:rPr lang="uk-UA" sz="2800" dirty="0" smtClean="0"/>
              <a:t>підбір додаткового текстового та ілюстративного матеріалу</a:t>
            </a:r>
          </a:p>
          <a:p>
            <a:pPr algn="ctr">
              <a:buFontTx/>
              <a:buChar char="-"/>
            </a:pPr>
            <a:r>
              <a:rPr lang="uk-UA" sz="2800" dirty="0" smtClean="0"/>
              <a:t>створення карток з індивідуальними завданнями та додатковими пізнавальними текстами</a:t>
            </a:r>
          </a:p>
          <a:p>
            <a:pPr algn="ctr">
              <a:buFontTx/>
              <a:buChar char="-"/>
            </a:pPr>
            <a:r>
              <a:rPr lang="uk-UA" sz="2800" dirty="0" smtClean="0"/>
              <a:t>створення електронної бази моніторингу</a:t>
            </a:r>
          </a:p>
          <a:p>
            <a:pPr algn="ctr">
              <a:buFontTx/>
              <a:buChar char="-"/>
            </a:pPr>
            <a:r>
              <a:rPr lang="uk-UA" sz="2800" dirty="0" smtClean="0"/>
              <a:t>систематизація і збереження особистих методичних напрацювань</a:t>
            </a:r>
          </a:p>
          <a:p>
            <a:pPr algn="ctr">
              <a:buFontTx/>
              <a:buChar char="-"/>
            </a:pPr>
            <a:r>
              <a:rPr lang="uk-UA" sz="2800" dirty="0" smtClean="0"/>
              <a:t>підготовка звітної документації</a:t>
            </a:r>
          </a:p>
          <a:p>
            <a:pPr algn="ctr">
              <a:buFontTx/>
              <a:buChar char="-"/>
            </a:pPr>
            <a:r>
              <a:rPr lang="uk-UA" sz="2800" dirty="0" smtClean="0"/>
              <a:t>оформлення навчальних стендів. 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6747651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4717" y="1992573"/>
            <a:ext cx="11586950" cy="4476466"/>
          </a:xfrm>
        </p:spPr>
        <p:txBody>
          <a:bodyPr>
            <a:normAutofit/>
          </a:bodyPr>
          <a:lstStyle/>
          <a:p>
            <a:r>
              <a:rPr lang="uk-UA" sz="2800" dirty="0" smtClean="0"/>
              <a:t>застосування ІКТ на </a:t>
            </a:r>
            <a:r>
              <a:rPr lang="uk-UA" sz="2800" dirty="0" err="1" smtClean="0"/>
              <a:t>уроках</a:t>
            </a:r>
            <a:r>
              <a:rPr lang="uk-UA" sz="2800" dirty="0" smtClean="0"/>
              <a:t> підсилює позитивну мотивацію навчання, активізує пізнавальну діяльність учнів;</a:t>
            </a:r>
          </a:p>
          <a:p>
            <a:r>
              <a:rPr lang="uk-UA" sz="2800" dirty="0" smtClean="0"/>
              <a:t>використання ІКТ дозволяє проводити </a:t>
            </a:r>
            <a:r>
              <a:rPr lang="uk-UA" sz="2800" dirty="0" err="1" smtClean="0"/>
              <a:t>уроки</a:t>
            </a:r>
            <a:r>
              <a:rPr lang="uk-UA" sz="2800" dirty="0" smtClean="0"/>
              <a:t> на високому естетичному та емоційному рівні; забезпечує наочність, залучення великої кількості дидактичного матеріалу;</a:t>
            </a:r>
          </a:p>
          <a:p>
            <a:r>
              <a:rPr lang="uk-UA" sz="2800" dirty="0" smtClean="0"/>
              <a:t>підвищується обсяг виконуваної роботи на </a:t>
            </a:r>
            <a:r>
              <a:rPr lang="uk-UA" sz="2800" dirty="0" err="1" smtClean="0"/>
              <a:t>уроці</a:t>
            </a:r>
            <a:r>
              <a:rPr lang="uk-UA" sz="2800" dirty="0" smtClean="0"/>
              <a:t> в 1,5-2 рази; забезпечується високий ступінь диференціації навчання.</a:t>
            </a:r>
          </a:p>
          <a:p>
            <a:r>
              <a:rPr lang="uk-UA" sz="2800" dirty="0" smtClean="0"/>
              <a:t>розширюється можливість самостійної діяльності;</a:t>
            </a:r>
          </a:p>
          <a:p>
            <a:r>
              <a:rPr lang="uk-UA" sz="2800" dirty="0" smtClean="0"/>
              <a:t>забезпечується доступ до різних довідкових систем, електронних бібліотек, інших інформаційних ресурсів.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9209223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8365" y="2115403"/>
            <a:ext cx="11655188" cy="432634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uk-UA" sz="2800" b="1" dirty="0" smtClean="0"/>
              <a:t>Але поряд з перевагами використання ІКТ виникають </a:t>
            </a:r>
            <a:r>
              <a:rPr lang="uk-UA" sz="3200" b="1" u="sng" dirty="0" smtClean="0"/>
              <a:t>різні проблеми </a:t>
            </a:r>
            <a:r>
              <a:rPr lang="uk-UA" sz="2800" b="1" dirty="0" smtClean="0"/>
              <a:t>як при підготовці до таких уроків, так і під час їх проведення:</a:t>
            </a:r>
          </a:p>
          <a:p>
            <a:r>
              <a:rPr lang="uk-UA" sz="2800" dirty="0" smtClean="0"/>
              <a:t>не у всіх учнів є комп’ютер в домашньому користуванні;</a:t>
            </a:r>
          </a:p>
          <a:p>
            <a:r>
              <a:rPr lang="uk-UA" sz="2800" dirty="0" smtClean="0"/>
              <a:t>у робочому графіку вчителів не відведено час для дослідження можливостей Інтернету;</a:t>
            </a:r>
          </a:p>
          <a:p>
            <a:r>
              <a:rPr lang="uk-UA" sz="2800" dirty="0" smtClean="0"/>
              <a:t>додаткові витрати часу на підготовку до уроку;</a:t>
            </a:r>
          </a:p>
          <a:p>
            <a:r>
              <a:rPr lang="uk-UA" sz="2800" dirty="0" smtClean="0"/>
              <a:t>існує ймовірність, що, захопившись застосуванням ІКТ на </a:t>
            </a:r>
            <a:r>
              <a:rPr lang="uk-UA" sz="2800" dirty="0" err="1" smtClean="0"/>
              <a:t>уроках</a:t>
            </a:r>
            <a:r>
              <a:rPr lang="uk-UA" sz="2800" dirty="0" smtClean="0"/>
              <a:t>, учитель перейде від розвивального навчання до навчання наочно-ілюстративним методом.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98761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0321" y="2336873"/>
            <a:ext cx="11015810" cy="4132166"/>
          </a:xfrm>
        </p:spPr>
        <p:txBody>
          <a:bodyPr>
            <a:normAutofit/>
          </a:bodyPr>
          <a:lstStyle/>
          <a:p>
            <a:pPr algn="ctr"/>
            <a:r>
              <a:rPr lang="uk-UA" sz="4000" dirty="0" smtClean="0"/>
              <a:t>Запровадження інформаційно-комунікаційних технологій у початковій ланці – це не данина моді, а необхідність сьогодення, оскільки більшість дітей ознайомлюються з комп’ютером набагато раніше, ніж це їм може запропонувати школа.</a:t>
            </a:r>
            <a:endParaRPr lang="uk-UA" sz="4000" dirty="0"/>
          </a:p>
        </p:txBody>
      </p:sp>
    </p:spTree>
    <p:extLst>
      <p:ext uri="{BB962C8B-B14F-4D97-AF65-F5344CB8AC3E}">
        <p14:creationId xmlns:p14="http://schemas.microsoft.com/office/powerpoint/2010/main" val="485750175"/>
      </p:ext>
    </p:extLst>
  </p:cSld>
  <p:clrMapOvr>
    <a:masterClrMapping/>
  </p:clrMapOvr>
</p:sld>
</file>

<file path=ppt/theme/theme1.xml><?xml version="1.0" encoding="utf-8"?>
<a:theme xmlns:a="http://schemas.openxmlformats.org/drawingml/2006/main" name="Берлин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Берлин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ерли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106000"/>
                <a:satMod val="220000"/>
                <a:lumMod val="140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69000"/>
                <a:hueMod val="88000"/>
                <a:satMod val="16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7D30EEFE-7128-4DE5-8A0D-8D4EF32CB0A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Берлин</Template>
  <TotalTime>58</TotalTime>
  <Words>332</Words>
  <Application>Microsoft Office PowerPoint</Application>
  <PresentationFormat>Широкоэкранный</PresentationFormat>
  <Paragraphs>25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Arial</vt:lpstr>
      <vt:lpstr>Trebuchet MS</vt:lpstr>
      <vt:lpstr>Берлин</vt:lpstr>
      <vt:lpstr>Можливості онлайн навчання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Можливості онлайн навчання</dc:title>
  <dc:creator>123</dc:creator>
  <cp:lastModifiedBy>123</cp:lastModifiedBy>
  <cp:revision>3</cp:revision>
  <dcterms:created xsi:type="dcterms:W3CDTF">2019-10-21T18:12:30Z</dcterms:created>
  <dcterms:modified xsi:type="dcterms:W3CDTF">2019-10-21T19:11:00Z</dcterms:modified>
</cp:coreProperties>
</file>