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7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02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11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3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595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86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08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70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33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58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18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92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6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65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67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5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917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341A-CA61-47C1-8193-DDEAE96EBB62}" type="datetimeFigureOut">
              <a:rPr lang="uk-UA" smtClean="0"/>
              <a:t>01.10.2020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CE9D-484D-482F-A0C6-6D5FC7AB86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027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SygTbxTu5Y1p9zTTQ-FKNbMbuYulp4NZUIC9cejJMRQ/edit#respons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kubg.edu.ua/dnziskorkacomua/%D0%B3%D0%BE%D0%BB%D0%BE%D0%B2%D0%BD%D0%B0-%D1%81%D1%82%D0%BE%D1%80%D1%96%D0%BD%D0%BA%D0%B0?authuser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036" y="1313644"/>
            <a:ext cx="10596731" cy="2509799"/>
          </a:xfrm>
        </p:spPr>
        <p:txBody>
          <a:bodyPr>
            <a:normAutofit/>
          </a:bodyPr>
          <a:lstStyle/>
          <a:p>
            <a:r>
              <a:rPr lang="uk-UA" dirty="0" smtClean="0"/>
              <a:t>Ігнатенко Олена Петрівна </a:t>
            </a:r>
            <a:br>
              <a:rPr lang="uk-UA" dirty="0" smtClean="0"/>
            </a:br>
            <a:r>
              <a:rPr lang="uk-UA" dirty="0" smtClean="0"/>
              <a:t>Практика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5275" y="4658105"/>
            <a:ext cx="9001462" cy="165576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54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734872" cy="66970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3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50006"/>
            <a:ext cx="4687910" cy="600799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b="1" dirty="0">
                <a:effectLst/>
              </a:rPr>
              <a:t>Виступ щодо ефективності </a:t>
            </a:r>
            <a:r>
              <a:rPr lang="uk-UA" b="1" dirty="0" smtClean="0">
                <a:effectLst/>
              </a:rPr>
              <a:t>онлайн-навчання ( дистанційна форма) </a:t>
            </a:r>
          </a:p>
          <a:p>
            <a:r>
              <a:rPr lang="ru-RU" dirty="0" err="1">
                <a:effectLst/>
              </a:rPr>
              <a:t>Хто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наші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ще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знає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Інтернет</a:t>
            </a:r>
            <a:r>
              <a:rPr lang="ru-RU" dirty="0">
                <a:effectLst/>
              </a:rPr>
              <a:t>? </a:t>
            </a:r>
            <a:r>
              <a:rPr lang="ru-RU" dirty="0" err="1">
                <a:effectLst/>
              </a:rPr>
              <a:t>Хто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ніколи</a:t>
            </a:r>
            <a:r>
              <a:rPr lang="ru-RU" dirty="0">
                <a:effectLst/>
              </a:rPr>
              <a:t> не вводив запит в </a:t>
            </a:r>
            <a:r>
              <a:rPr lang="ru-RU" dirty="0" err="1">
                <a:effectLst/>
              </a:rPr>
              <a:t>пошуковий</a:t>
            </a:r>
            <a:r>
              <a:rPr lang="ru-RU" dirty="0">
                <a:effectLst/>
              </a:rPr>
              <a:t> рядок? Не раз уже </a:t>
            </a:r>
            <a:r>
              <a:rPr lang="ru-RU" dirty="0" err="1">
                <a:effectLst/>
              </a:rPr>
              <a:t>інтернет</a:t>
            </a:r>
            <a:r>
              <a:rPr lang="ru-RU" dirty="0">
                <a:effectLst/>
              </a:rPr>
              <a:t> ставав </a:t>
            </a:r>
            <a:r>
              <a:rPr lang="ru-RU" dirty="0" err="1">
                <a:effectLst/>
              </a:rPr>
              <a:t>незамінним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помічником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пошуку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правильних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відповідей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питання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цікавлять</a:t>
            </a:r>
            <a:r>
              <a:rPr lang="ru-RU" dirty="0">
                <a:effectLst/>
              </a:rPr>
              <a:t> нас. Людина не </a:t>
            </a:r>
            <a:r>
              <a:rPr lang="ru-RU" dirty="0" err="1">
                <a:effectLst/>
              </a:rPr>
              <a:t>може</a:t>
            </a:r>
            <a:r>
              <a:rPr lang="ru-RU" dirty="0">
                <a:effectLst/>
              </a:rPr>
              <a:t> знати абсолютно все, 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тій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області</a:t>
            </a:r>
            <a:r>
              <a:rPr lang="ru-RU" dirty="0">
                <a:effectLst/>
              </a:rPr>
              <a:t>, в </a:t>
            </a:r>
            <a:r>
              <a:rPr lang="ru-RU" dirty="0" err="1">
                <a:effectLst/>
              </a:rPr>
              <a:t>якій</a:t>
            </a:r>
            <a:r>
              <a:rPr lang="ru-RU" dirty="0">
                <a:effectLst/>
              </a:rPr>
              <a:t> вона </a:t>
            </a:r>
            <a:r>
              <a:rPr lang="ru-RU" dirty="0" err="1">
                <a:effectLst/>
              </a:rPr>
              <a:t>працює</a:t>
            </a:r>
            <a:r>
              <a:rPr lang="ru-RU" dirty="0">
                <a:effectLst/>
              </a:rPr>
              <a:t> і з </a:t>
            </a:r>
            <a:r>
              <a:rPr lang="ru-RU" dirty="0" err="1">
                <a:effectLst/>
              </a:rPr>
              <a:t>якою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стикається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кожен</a:t>
            </a:r>
            <a:r>
              <a:rPr lang="ru-RU" dirty="0">
                <a:effectLst/>
              </a:rPr>
              <a:t> день.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людина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вкрай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цікава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істота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робить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розкид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виникають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питаннях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вкрай</a:t>
            </a:r>
            <a:r>
              <a:rPr lang="ru-RU" dirty="0">
                <a:effectLst/>
              </a:rPr>
              <a:t> широким.</a:t>
            </a:r>
            <a:endParaRPr lang="uk-UA" b="1" dirty="0" smtClean="0">
              <a:effectLst/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048518" y="360608"/>
            <a:ext cx="6735651" cy="23310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Таким чином, </a:t>
            </a:r>
            <a:r>
              <a:rPr lang="ru-RU" dirty="0" err="1"/>
              <a:t>затребуваність</a:t>
            </a:r>
            <a:r>
              <a:rPr lang="ru-RU" dirty="0"/>
              <a:t> в заходах з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з роками не </a:t>
            </a:r>
            <a:r>
              <a:rPr lang="ru-RU" dirty="0" err="1"/>
              <a:t>зменшується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. Так в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тенденція</a:t>
            </a:r>
            <a:r>
              <a:rPr lang="ru-RU" dirty="0"/>
              <a:t> </a:t>
            </a:r>
            <a:r>
              <a:rPr lang="ru-RU" b="1" dirty="0"/>
              <a:t>онлайн-</a:t>
            </a:r>
            <a:r>
              <a:rPr lang="ru-RU" b="1" dirty="0" err="1"/>
              <a:t>самонавчання</a:t>
            </a:r>
            <a:r>
              <a:rPr lang="ru-RU" b="1" dirty="0"/>
              <a:t> 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і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.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позакласні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заощадити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на </a:t>
            </a:r>
            <a:r>
              <a:rPr lang="ru-RU" dirty="0" err="1"/>
              <a:t>оренду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оплату </a:t>
            </a:r>
            <a:r>
              <a:rPr lang="ru-RU" dirty="0" err="1"/>
              <a:t>проїзду</a:t>
            </a:r>
            <a:r>
              <a:rPr lang="ru-RU" dirty="0"/>
              <a:t>, </a:t>
            </a:r>
            <a:r>
              <a:rPr lang="ru-RU" dirty="0" err="1"/>
              <a:t>інструкторів</a:t>
            </a:r>
            <a:r>
              <a:rPr lang="ru-RU" dirty="0"/>
              <a:t> та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170" name="Picture 2" descr="Онлайн-осві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6" y="2737792"/>
            <a:ext cx="7324814" cy="41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906851" cy="6858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>
                <a:effectLst/>
              </a:rPr>
              <a:t>По-друге, це підвищує рівень задоволення співробітниками своєю компанією. За словами багатьох з них, надання навчання дозволяє їм бути в курсі всього нового і важливого, що відбувається в їх робочій сфері практично 24 години на добу. До того ж, це підвищує їх конкурентоспроможність</a:t>
            </a:r>
            <a:r>
              <a:rPr lang="uk-UA" dirty="0" smtClean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По-третє</a:t>
            </a:r>
            <a:r>
              <a:rPr lang="ru-RU" dirty="0">
                <a:effectLst/>
              </a:rPr>
              <a:t>, онлайн-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вкрай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зручно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плані</a:t>
            </a:r>
            <a:r>
              <a:rPr lang="ru-RU" dirty="0">
                <a:effectLst/>
              </a:rPr>
              <a:t> тайм-менеджменту, так як </a:t>
            </a:r>
            <a:r>
              <a:rPr lang="ru-RU" dirty="0" err="1">
                <a:effectLst/>
              </a:rPr>
              <a:t>кожен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співробітник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повернутися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нього</a:t>
            </a:r>
            <a:r>
              <a:rPr lang="ru-RU" dirty="0">
                <a:effectLst/>
              </a:rPr>
              <a:t> в той час і в тому </a:t>
            </a:r>
            <a:r>
              <a:rPr lang="ru-RU" dirty="0" err="1">
                <a:effectLst/>
              </a:rPr>
              <a:t>місці</a:t>
            </a:r>
            <a:r>
              <a:rPr lang="ru-RU" dirty="0">
                <a:effectLst/>
              </a:rPr>
              <a:t>, коли і де </a:t>
            </a:r>
            <a:r>
              <a:rPr lang="ru-RU" dirty="0" err="1">
                <a:effectLst/>
              </a:rPr>
              <a:t>йому</a:t>
            </a:r>
            <a:r>
              <a:rPr lang="ru-RU" dirty="0">
                <a:effectLst/>
              </a:rPr>
              <a:t> буде </a:t>
            </a:r>
            <a:r>
              <a:rPr lang="ru-RU" dirty="0" err="1">
                <a:effectLst/>
              </a:rPr>
              <a:t>зручно</a:t>
            </a:r>
            <a:r>
              <a:rPr lang="ru-RU" dirty="0">
                <a:effectLst/>
              </a:rPr>
              <a:t>, не </a:t>
            </a:r>
            <a:r>
              <a:rPr lang="ru-RU" dirty="0" err="1">
                <a:effectLst/>
              </a:rPr>
              <a:t>кажучи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вже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численні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повторення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якщо</a:t>
            </a:r>
            <a:r>
              <a:rPr lang="ru-RU" dirty="0">
                <a:effectLst/>
              </a:rPr>
              <a:t> в них </a:t>
            </a:r>
            <a:r>
              <a:rPr lang="ru-RU" dirty="0" err="1">
                <a:effectLst/>
              </a:rPr>
              <a:t>виникне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необхідність</a:t>
            </a:r>
            <a:r>
              <a:rPr lang="ru-RU" dirty="0">
                <a:effectLst/>
              </a:rPr>
              <a:t> .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вибрати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 той гаджет, з </a:t>
            </a:r>
            <a:r>
              <a:rPr lang="ru-RU" dirty="0" err="1">
                <a:effectLst/>
              </a:rPr>
              <a:t>яким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працювати</a:t>
            </a:r>
            <a:r>
              <a:rPr lang="ru-RU" dirty="0">
                <a:effectLst/>
              </a:rPr>
              <a:t> буде </a:t>
            </a:r>
            <a:r>
              <a:rPr lang="ru-RU" dirty="0" err="1">
                <a:effectLst/>
              </a:rPr>
              <a:t>зручніше</a:t>
            </a:r>
            <a:r>
              <a:rPr lang="ru-RU" dirty="0">
                <a:effectLst/>
              </a:rPr>
              <a:t> за все.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215944" y="0"/>
            <a:ext cx="665837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По-четверте, важливим фактором успішності онлайн-навчання є його екологічність. Воно більш ніж на 80% скорочує споживання електрики, і на стільки ж - витрату паперових засобів (підручники, брошури, конспекти).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5944" y="4272677"/>
            <a:ext cx="6555346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Тенденція</a:t>
            </a:r>
            <a:r>
              <a:rPr lang="ru-RU" dirty="0"/>
              <a:t> онлайн-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шанси</a:t>
            </a:r>
            <a:r>
              <a:rPr lang="ru-RU" dirty="0"/>
              <a:t> </a:t>
            </a:r>
            <a:r>
              <a:rPr lang="ru-RU" dirty="0" err="1"/>
              <a:t>рости</a:t>
            </a:r>
            <a:r>
              <a:rPr lang="ru-RU" dirty="0"/>
              <a:t> і </a:t>
            </a:r>
            <a:r>
              <a:rPr lang="ru-RU" dirty="0" err="1"/>
              <a:t>розвиватися</a:t>
            </a:r>
            <a:r>
              <a:rPr lang="ru-RU" dirty="0"/>
              <a:t> і в </a:t>
            </a:r>
            <a:r>
              <a:rPr lang="ru-RU" dirty="0" err="1"/>
              <a:t>майбутньому</a:t>
            </a:r>
            <a:r>
              <a:rPr lang="ru-RU" dirty="0"/>
              <a:t>. Не </a:t>
            </a:r>
            <a:r>
              <a:rPr lang="ru-RU" dirty="0" err="1"/>
              <a:t>виключена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захочуть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перейти.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неживим</a:t>
            </a:r>
            <a:r>
              <a:rPr lang="ru-RU" dirty="0"/>
              <a:t> предметом </a:t>
            </a:r>
            <a:r>
              <a:rPr lang="ru-RU" dirty="0" err="1"/>
              <a:t>виключає</a:t>
            </a:r>
            <a:r>
              <a:rPr lang="ru-RU" dirty="0"/>
              <a:t> контакт </a:t>
            </a:r>
            <a:r>
              <a:rPr lang="ru-RU" i="1" dirty="0"/>
              <a:t>«</a:t>
            </a:r>
            <a:r>
              <a:rPr lang="ru-RU" i="1" dirty="0" err="1"/>
              <a:t>людина-людина</a:t>
            </a:r>
            <a:r>
              <a:rPr lang="ru-RU" i="1" dirty="0"/>
              <a:t>» </a:t>
            </a:r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Для </a:t>
            </a:r>
            <a:r>
              <a:rPr lang="ru-RU" dirty="0" err="1"/>
              <a:t>когось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серйозною</a:t>
            </a:r>
            <a:r>
              <a:rPr lang="ru-RU" dirty="0"/>
              <a:t> </a:t>
            </a:r>
            <a:r>
              <a:rPr lang="ru-RU" dirty="0" err="1"/>
              <a:t>перешкодою</a:t>
            </a:r>
            <a:r>
              <a:rPr lang="ru-RU" dirty="0"/>
              <a:t> в </a:t>
            </a:r>
            <a:r>
              <a:rPr lang="ru-RU" dirty="0" err="1"/>
              <a:t>освоєнні</a:t>
            </a:r>
            <a:r>
              <a:rPr lang="ru-RU" dirty="0"/>
              <a:t> нового </a:t>
            </a:r>
            <a:r>
              <a:rPr lang="ru-RU" dirty="0" err="1"/>
              <a:t>матеріалу</a:t>
            </a:r>
            <a:r>
              <a:rPr lang="ru-RU" dirty="0"/>
              <a:t>, так як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применшувати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фактора і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наставника на </a:t>
            </a:r>
            <a:r>
              <a:rPr lang="ru-RU" dirty="0" err="1"/>
              <a:t>мотивацію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 descr="Благодійні витрати»: хто сплачує за інтернет у школах та садочках? |  Трибуна - Бровари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0" y="1200329"/>
            <a:ext cx="5422006" cy="3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383368" cy="11204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0" dirty="0">
                <a:effectLst/>
              </a:rPr>
              <a:t>підтверджувальні матеріали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875" t="45179" r="910" b="25020"/>
          <a:stretch/>
        </p:blipFill>
        <p:spPr>
          <a:xfrm>
            <a:off x="7803891" y="-25749"/>
            <a:ext cx="4388110" cy="2498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862" y="4533363"/>
            <a:ext cx="7534138" cy="2311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-1077" t="40171" b="27524"/>
          <a:stretch/>
        </p:blipFill>
        <p:spPr>
          <a:xfrm>
            <a:off x="-92965" y="1039973"/>
            <a:ext cx="8386527" cy="2141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12912" r="5992" b="12817"/>
          <a:stretch/>
        </p:blipFill>
        <p:spPr>
          <a:xfrm>
            <a:off x="-3774" y="3181082"/>
            <a:ext cx="6805279" cy="30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4159875" cy="7727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4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914399"/>
            <a:ext cx="7366713" cy="594360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2400" b="1" i="1" dirty="0" err="1" smtClean="0">
                <a:solidFill>
                  <a:srgbClr val="FFFF00"/>
                </a:solidFill>
                <a:effectLst/>
              </a:rPr>
              <a:t>Проектування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інформаційного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освітнього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середовища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освітньої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установи:</a:t>
            </a:r>
          </a:p>
          <a:p>
            <a:r>
              <a:rPr lang="uk-UA" b="1" dirty="0">
                <a:effectLst/>
              </a:rPr>
              <a:t>Для керівництва :</a:t>
            </a:r>
            <a:br>
              <a:rPr lang="uk-UA" b="1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створити єдине інформаційне освітнє середовище навчального закладу;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організувати розумний і раціональний документообіг в межах однієї установи,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впровадити інформаційно-комунікаційні технології управління навчальним закладом;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впровадити систему збирання, переробки інформації з різних напрямів навчально-виховного процесу;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здійснити розгорнутий моніторинг навчальної діяльності закладу;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495504" y="193183"/>
            <a:ext cx="4146997" cy="36933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Для </a:t>
            </a:r>
            <a:r>
              <a:rPr lang="ru-RU" b="1" dirty="0" err="1"/>
              <a:t>викладачів</a:t>
            </a:r>
            <a:r>
              <a:rPr lang="ru-RU" b="1" dirty="0"/>
              <a:t> :</a:t>
            </a:r>
            <a:br>
              <a:rPr lang="ru-RU" b="1" dirty="0"/>
            </a:br>
            <a:endParaRPr lang="ru-RU" dirty="0"/>
          </a:p>
          <a:p>
            <a:r>
              <a:rPr lang="ru-RU" dirty="0" err="1"/>
              <a:t>організувати</a:t>
            </a:r>
            <a:r>
              <a:rPr lang="ru-RU" dirty="0"/>
              <a:t> доступ до </a:t>
            </a:r>
            <a:r>
              <a:rPr lang="ru-RU" dirty="0" err="1"/>
              <a:t>всієї</a:t>
            </a:r>
            <a:r>
              <a:rPr lang="ru-RU" dirty="0"/>
              <a:t> нормативно-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закладу;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962" y="3695165"/>
            <a:ext cx="3072080" cy="30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31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>
                <a:effectLst/>
              </a:rPr>
              <a:t>Модернізація ІТ-інфраструктури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1751527"/>
            <a:ext cx="3812146" cy="485533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effectLst/>
              </a:rPr>
              <a:t>Необхідно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підвищити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рівень</a:t>
            </a:r>
            <a:r>
              <a:rPr lang="ru-RU" dirty="0">
                <a:effectLst/>
              </a:rPr>
              <a:t> ІКТ-</a:t>
            </a:r>
            <a:r>
              <a:rPr lang="ru-RU" dirty="0" err="1">
                <a:effectLst/>
              </a:rPr>
              <a:t>компетентності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вчителів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проводити</a:t>
            </a:r>
            <a:r>
              <a:rPr lang="ru-RU" dirty="0">
                <a:effectLst/>
              </a:rPr>
              <a:t> для них </a:t>
            </a:r>
            <a:r>
              <a:rPr lang="ru-RU" dirty="0" err="1">
                <a:effectLst/>
              </a:rPr>
              <a:t>тренінги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семінари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давати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можливість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проходити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курси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удосконалення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своїх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вмінь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навичок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комп'ютерною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технікою</a:t>
            </a:r>
            <a:r>
              <a:rPr lang="ru-RU" dirty="0">
                <a:effectLst/>
              </a:rPr>
              <a:t>).</a:t>
            </a:r>
            <a:endParaRPr lang="uk-UA" dirty="0"/>
          </a:p>
        </p:txBody>
      </p:sp>
      <p:pic>
        <p:nvPicPr>
          <p:cNvPr id="10242" name="Picture 2" descr="Дорожня карта реалізації змін та впровадження е-навчання у ЗВО timeline | 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77" y="1597207"/>
            <a:ext cx="6659138" cy="51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71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</a:rPr>
              <a:t>Формування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ІК- </a:t>
            </a:r>
            <a:r>
              <a:rPr lang="ru-RU" dirty="0" err="1">
                <a:effectLst/>
              </a:rPr>
              <a:t>компетентності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співробітників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вчителів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вихователів</a:t>
            </a:r>
            <a:r>
              <a:rPr lang="ru-RU" dirty="0">
                <a:effectLst/>
              </a:rPr>
              <a:t> установи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3189"/>
            <a:ext cx="8010659" cy="581481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>
                <a:effectLst/>
              </a:rPr>
              <a:t>Виділення ІК-компетентності як окремої складової професійної компетентності педагога обумовлено активним використання ІКТ у всіх сферах людської діяльності, в тому числі і в освіті. Вона передбачає наявність у особистості </a:t>
            </a:r>
            <a:r>
              <a:rPr lang="uk-UA" dirty="0" err="1">
                <a:effectLst/>
              </a:rPr>
              <a:t>здатностей</a:t>
            </a:r>
            <a:r>
              <a:rPr lang="uk-UA" dirty="0">
                <a:effectLst/>
              </a:rPr>
              <a:t>: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застосовувати ІКТ в навчанні та повсякденному житті;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раціонально використовувати комп’ютер і комп’ютерні засоби під час розв’язування завдань, пов’язаних з опрацюванням інформації, її пошуком, систематизацією, зберіганням, поданням і передаванням;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обов`язково брати активну участь у семінарах, тренінгах, конференціях різного рівня щодо застосування ІКТ у навчальній практиці;</a:t>
            </a:r>
            <a:br>
              <a:rPr lang="uk-UA" dirty="0">
                <a:effectLst/>
              </a:rPr>
            </a:br>
            <a:endParaRPr lang="uk-UA" dirty="0">
              <a:effectLst/>
            </a:endParaRPr>
          </a:p>
          <a:p>
            <a:endParaRPr lang="uk-UA" dirty="0"/>
          </a:p>
        </p:txBody>
      </p:sp>
      <p:pic>
        <p:nvPicPr>
          <p:cNvPr id="11266" name="Picture 2" descr="Дорожня карта реалізації змін та впровадження е-навчання у ЗВО timeline | 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06" y="1133341"/>
            <a:ext cx="4783052" cy="39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7482624" cy="6858000"/>
          </a:xfrm>
        </p:spPr>
        <p:txBody>
          <a:bodyPr>
            <a:normAutofit fontScale="90000"/>
          </a:bodyPr>
          <a:lstStyle/>
          <a:p>
            <a:r>
              <a:rPr lang="uk-UA" b="0" i="1" dirty="0">
                <a:effectLst/>
              </a:rPr>
              <a:t>ІК-компетентність заслуговує на особливу увагу тому, що саме вона дає можливість особистості бути сучасною, активно діяти в інформаційному середовищі, використовувати найновітніші досягнення техніки в своїй професійній діяльності. Слід відмітити, що майже всі науковці виділяють цю компетентність як обов’язкову складову професійної компетентності педагога.</a:t>
            </a:r>
            <a:endParaRPr lang="uk-UA" dirty="0"/>
          </a:p>
        </p:txBody>
      </p:sp>
      <p:pic>
        <p:nvPicPr>
          <p:cNvPr id="12290" name="Picture 2" descr="УКУ розпочинає онлайн-курс “Е-дидактика та змішане навчання” | Громадський 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88" y="-1"/>
            <a:ext cx="4787112" cy="31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истанційна освіта - Вища осві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3" y="3269874"/>
            <a:ext cx="4052552" cy="35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3786388" cy="7340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5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158" y="1635618"/>
            <a:ext cx="4584879" cy="4314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 err="1">
                <a:effectLst/>
              </a:rPr>
              <a:t>Презентація</a:t>
            </a:r>
            <a:r>
              <a:rPr lang="ru-RU" sz="4800" dirty="0">
                <a:effectLst/>
              </a:rPr>
              <a:t> </a:t>
            </a:r>
            <a:r>
              <a:rPr lang="ru-RU" sz="4800" dirty="0" err="1">
                <a:effectLst/>
              </a:rPr>
              <a:t>результатів</a:t>
            </a:r>
            <a:r>
              <a:rPr lang="ru-RU" sz="4800" dirty="0">
                <a:effectLst/>
              </a:rPr>
              <a:t> практики на </a:t>
            </a:r>
            <a:r>
              <a:rPr lang="ru-RU" sz="4800" dirty="0" err="1">
                <a:effectLst/>
              </a:rPr>
              <a:t>Вікі-порталі</a:t>
            </a:r>
            <a:r>
              <a:rPr lang="ru-RU" sz="4800" dirty="0">
                <a:effectLst/>
              </a:rPr>
              <a:t>.</a:t>
            </a:r>
          </a:p>
          <a:p>
            <a:endParaRPr lang="uk-UA" dirty="0"/>
          </a:p>
        </p:txBody>
      </p:sp>
      <p:pic>
        <p:nvPicPr>
          <p:cNvPr id="13314" name="Picture 2" descr="Хмарне» освітнє середовище у Миколаївській ЗОШ № 56 - Миколаївська  загальноосвітня школа №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1"/>
            <a:ext cx="5430592" cy="68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8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57397"/>
            <a:ext cx="11758410" cy="1159099"/>
          </a:xfrm>
        </p:spPr>
        <p:txBody>
          <a:bodyPr/>
          <a:lstStyle/>
          <a:p>
            <a:r>
              <a:rPr lang="ru-RU" dirty="0" err="1" smtClean="0"/>
              <a:t>Дошкільний</a:t>
            </a:r>
            <a:r>
              <a:rPr lang="ru-RU" dirty="0" smtClean="0"/>
              <a:t> </a:t>
            </a:r>
            <a:r>
              <a:rPr lang="ru-RU" dirty="0" err="1" smtClean="0"/>
              <a:t>навчальний</a:t>
            </a:r>
            <a:r>
              <a:rPr lang="ru-RU" dirty="0" smtClean="0"/>
              <a:t> заклад № 7 «</a:t>
            </a:r>
            <a:r>
              <a:rPr lang="ru-RU" dirty="0" err="1" smtClean="0"/>
              <a:t>Іскорка</a:t>
            </a:r>
            <a:r>
              <a:rPr lang="ru-RU" dirty="0" smtClean="0"/>
              <a:t>» </a:t>
            </a:r>
            <a:r>
              <a:rPr lang="ru-RU" dirty="0" err="1" smtClean="0"/>
              <a:t>розташований</a:t>
            </a:r>
            <a:r>
              <a:rPr lang="ru-RU" dirty="0" smtClean="0"/>
              <a:t> у м. </a:t>
            </a:r>
            <a:r>
              <a:rPr lang="ru-RU" dirty="0" err="1" smtClean="0"/>
              <a:t>Васильків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659487"/>
            <a:ext cx="12192000" cy="4198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dirty="0" smtClean="0"/>
              <a:t>Розрахований дошкільний навчальний заклад на 260 дітей, чисельний склад дітей на жовтень 2020  року становить 182 дитини. </a:t>
            </a:r>
            <a:r>
              <a:rPr lang="ru-RU" dirty="0" err="1"/>
              <a:t>Групи</a:t>
            </a:r>
            <a:r>
              <a:rPr lang="ru-RU" dirty="0"/>
              <a:t> в </a:t>
            </a:r>
            <a:r>
              <a:rPr lang="ru-RU" dirty="0" err="1"/>
              <a:t>дошкільному</a:t>
            </a:r>
            <a:r>
              <a:rPr lang="ru-RU" dirty="0"/>
              <a:t>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комплектуються</a:t>
            </a:r>
            <a:r>
              <a:rPr lang="ru-RU" dirty="0"/>
              <a:t> за </a:t>
            </a:r>
            <a:r>
              <a:rPr lang="ru-RU" dirty="0" err="1"/>
              <a:t>одновіковими</a:t>
            </a:r>
            <a:r>
              <a:rPr lang="ru-RU" dirty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.</a:t>
            </a:r>
          </a:p>
          <a:p>
            <a:pPr algn="ctr">
              <a:lnSpc>
                <a:spcPct val="100000"/>
              </a:lnSpc>
            </a:pPr>
            <a:r>
              <a:rPr lang="ru-RU" dirty="0"/>
              <a:t>У </a:t>
            </a:r>
            <a:r>
              <a:rPr lang="ru-RU" dirty="0" smtClean="0"/>
              <a:t>2019 </a:t>
            </a:r>
            <a:r>
              <a:rPr lang="ru-RU" dirty="0"/>
              <a:t>– </a:t>
            </a:r>
            <a:r>
              <a:rPr lang="ru-RU" dirty="0" smtClean="0"/>
              <a:t>2020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 err="1"/>
              <a:t>груп</a:t>
            </a:r>
            <a:r>
              <a:rPr lang="ru-RU" dirty="0" smtClean="0"/>
              <a:t>:</a:t>
            </a:r>
          </a:p>
          <a:p>
            <a:pPr lvl="0" algn="ctr">
              <a:lnSpc>
                <a:spcPct val="100000"/>
              </a:lnSpc>
            </a:pPr>
            <a:r>
              <a:rPr lang="uk-UA" altLang="uk-UA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- 1 група </a:t>
            </a:r>
            <a:r>
              <a:rPr lang="uk-UA" altLang="uk-UA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раннього віку; </a:t>
            </a:r>
            <a:endParaRPr lang="uk-UA" altLang="uk-UA" b="1" u="sng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>
              <a:lnSpc>
                <a:spcPct val="100000"/>
              </a:lnSpc>
            </a:pPr>
            <a:r>
              <a:rPr lang="uk-UA" altLang="uk-UA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- 2 </a:t>
            </a:r>
            <a:r>
              <a:rPr lang="uk-UA" altLang="uk-UA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групи для дітей молодшого дошкільного віку</a:t>
            </a:r>
            <a:r>
              <a:rPr lang="uk-UA" altLang="uk-UA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0" algn="ctr">
              <a:lnSpc>
                <a:spcPct val="100000"/>
              </a:lnSpc>
            </a:pPr>
            <a:r>
              <a:rPr lang="uk-UA" altLang="uk-UA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- 2 </a:t>
            </a:r>
            <a:r>
              <a:rPr lang="uk-UA" altLang="uk-UA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групи для дітей середнього дошкільного віку; </a:t>
            </a:r>
            <a:endParaRPr lang="uk-UA" altLang="uk-UA" b="1" u="sng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>
              <a:lnSpc>
                <a:spcPct val="100000"/>
              </a:lnSpc>
            </a:pPr>
            <a:r>
              <a:rPr lang="uk-UA" altLang="uk-UA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- 2 </a:t>
            </a:r>
            <a:r>
              <a:rPr lang="uk-UA" altLang="uk-UA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групи для дітей старшого дошкільного віку.</a:t>
            </a:r>
            <a:r>
              <a:rPr lang="uk-UA" altLang="uk-UA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uk-UA" altLang="uk-UA" b="1" u="sng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uk-UA" dirty="0"/>
          </a:p>
        </p:txBody>
      </p:sp>
      <p:pic>
        <p:nvPicPr>
          <p:cNvPr id="1026" name="Picture 2" descr="https://image.jimcdn.com/app/cms/image/transf/none/path/sa9edc00508c07a08/image/ib397e91460eb65b0/version/135669324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1159099"/>
            <a:ext cx="4915437" cy="14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425"/>
            <a:ext cx="7405352" cy="320683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dirty="0"/>
              <a:t>Д</a:t>
            </a:r>
            <a:r>
              <a:rPr lang="uk-UA" sz="2400" dirty="0" smtClean="0"/>
              <a:t>ошкільний </a:t>
            </a:r>
            <a:r>
              <a:rPr lang="uk-UA" sz="2400" dirty="0"/>
              <a:t>навчальний заклад </a:t>
            </a:r>
            <a:r>
              <a:rPr lang="uk-UA" sz="2400" dirty="0" smtClean="0"/>
              <a:t>«Іскорка» </a:t>
            </a:r>
            <a:r>
              <a:rPr lang="uk-UA" sz="2400" dirty="0"/>
              <a:t>працює за п’ятиденним робочим тижнем </a:t>
            </a:r>
            <a:r>
              <a:rPr lang="uk-UA" sz="2400" dirty="0" smtClean="0"/>
              <a:t>з </a:t>
            </a:r>
            <a:r>
              <a:rPr lang="uk-UA" sz="2400" dirty="0"/>
              <a:t>7.00 до 19.00. Групові приміщення ДНЗ забезпечені необхідними дитячими меблями та </a:t>
            </a:r>
            <a:r>
              <a:rPr lang="uk-UA" sz="2400" dirty="0" smtClean="0"/>
              <a:t>іграшками, які </a:t>
            </a:r>
            <a:r>
              <a:rPr lang="uk-UA" sz="2400" dirty="0"/>
              <a:t>відповідають санітарно – гігієнічним </a:t>
            </a:r>
            <a:r>
              <a:rPr lang="uk-UA" sz="2400" dirty="0" smtClean="0"/>
              <a:t>вимогам. </a:t>
            </a:r>
            <a:r>
              <a:rPr lang="uk-UA" altLang="uk-UA" sz="2400" dirty="0">
                <a:latin typeface="Arial" panose="020B0604020202020204" pitchFamily="34" charset="0"/>
              </a:rPr>
              <a:t/>
            </a:r>
            <a:br>
              <a:rPr lang="uk-UA" altLang="uk-UA" sz="2400" dirty="0">
                <a:latin typeface="Arial" panose="020B0604020202020204" pitchFamily="34" charset="0"/>
              </a:rPr>
            </a:b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65489"/>
            <a:ext cx="7405352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/>
              <a:t>Згідно нормативів, санітарно – гігієнічних вимог в дитсадку обладнані необхідні приміщення: - музична зала; - спортивна зала;</a:t>
            </a:r>
            <a:r>
              <a:rPr lang="uk-UA" altLang="uk-U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altLang="uk-UA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кабінет вчителя-логопеда;</a:t>
            </a:r>
            <a:r>
              <a:rPr lang="uk-UA" altLang="uk-UA" sz="2400" dirty="0">
                <a:solidFill>
                  <a:srgbClr val="FF0000"/>
                </a:solidFill>
              </a:rPr>
              <a:t> </a:t>
            </a:r>
            <a:r>
              <a:rPr lang="uk-UA" altLang="uk-UA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кабінет практичного психолога та соціального педагога; - прогулянкові майданчики для кожної вікової групи; - спортивний майданчик;</a:t>
            </a:r>
            <a:r>
              <a:rPr lang="uk-UA" altLang="uk-UA" sz="2400" dirty="0">
                <a:solidFill>
                  <a:srgbClr val="FF0000"/>
                </a:solidFill>
              </a:rPr>
              <a:t> </a:t>
            </a:r>
            <a:r>
              <a:rPr lang="uk-UA" altLang="uk-UA" sz="2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uk-UA" altLang="uk-UA" sz="2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uk-UA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428" y="58109"/>
            <a:ext cx="4865572" cy="2730321"/>
          </a:xfrm>
          <a:prstGeom prst="rect">
            <a:avLst/>
          </a:prstGeom>
        </p:spPr>
      </p:pic>
      <p:pic>
        <p:nvPicPr>
          <p:cNvPr id="2055" name="Picture 7" descr="Васильківський дошкільний навчальний заклад № 7 &quot;Іскорка&quot; - Сайт  doshkillyavasilkiv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55" y="2884043"/>
            <a:ext cx="4971245" cy="37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3928055" cy="75985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 № 1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8793"/>
            <a:ext cx="7225048" cy="587920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err="1">
                <a:effectLst/>
              </a:rPr>
              <a:t>Комп'ютер</a:t>
            </a:r>
            <a:r>
              <a:rPr lang="ru-RU" sz="2400" dirty="0">
                <a:effectLst/>
              </a:rPr>
              <a:t> для </a:t>
            </a:r>
            <a:r>
              <a:rPr lang="ru-RU" sz="2400" dirty="0" err="1">
                <a:effectLst/>
              </a:rPr>
              <a:t>педагогів</a:t>
            </a:r>
            <a:r>
              <a:rPr lang="ru-RU" sz="2400" dirty="0">
                <a:effectLst/>
              </a:rPr>
              <a:t> є </a:t>
            </a:r>
            <a:r>
              <a:rPr lang="ru-RU" sz="2400" dirty="0" err="1" smtClean="0">
                <a:effectLst/>
              </a:rPr>
              <a:t>найкращим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засобом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навчання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дітей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Використання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комп'ютера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дозволяє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розширити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можливості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педагога. </a:t>
            </a:r>
            <a:r>
              <a:rPr lang="uk-UA" sz="2400" dirty="0" smtClean="0">
                <a:effectLst/>
              </a:rPr>
              <a:t>Використання </a:t>
            </a:r>
            <a:r>
              <a:rPr lang="uk-UA" sz="2400" dirty="0">
                <a:effectLst/>
              </a:rPr>
              <a:t>мультимедіа у навчанні не тільки збільшує швидкість передачі інформації дітям та підвищує рівень її засвоєння, а й сприяє розвитку таких процесів як</a:t>
            </a:r>
            <a:r>
              <a:rPr lang="uk-UA" sz="2400" dirty="0">
                <a:solidFill>
                  <a:schemeClr val="bg1"/>
                </a:solidFill>
                <a:effectLst/>
              </a:rPr>
              <a:t> увага, пам'ять, мислення, уява, мовлення, розвиває почуття кольору, композиції, бере участь у інтелектуальному, емоційному та моральному розвитку дітей.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Васильківський дошкільний навчальний заклад № 7 &quot;Іскорка&quot; - Сайт  doshkillyavasilkiv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-7514"/>
            <a:ext cx="5069983" cy="38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асильківський дошкільний навчальний заклад № 7 &quot;Іскорка&quot; - Сайт  doshkillyavasilkiv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47" y="3038338"/>
            <a:ext cx="5087155" cy="38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4102"/>
            <a:ext cx="4958366" cy="486821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>
                <a:effectLst/>
              </a:rPr>
              <a:t>- Важливо відзначити, </a:t>
            </a:r>
            <a:r>
              <a:rPr lang="uk-UA" dirty="0" smtClean="0">
                <a:effectLst/>
              </a:rPr>
              <a:t>ІКТ можна використовувати </a:t>
            </a:r>
            <a:r>
              <a:rPr lang="uk-UA" dirty="0">
                <a:effectLst/>
              </a:rPr>
              <a:t>як в освітній діяльності педагогів, так і в управлінській, методичній роботі, роботі психолога, комірника, завгоспа, медичної сестри</a:t>
            </a:r>
            <a:r>
              <a:rPr lang="uk-UA" dirty="0" smtClean="0">
                <a:effectLst/>
              </a:rPr>
              <a:t>. Для всіх професій підходить такий напрямок роботи, тому що це зручно , ми живемо в 21 столітті – це перший момент ( крок ) до початку роботи з інформаційно – комунікаційними технологіями. </a:t>
            </a:r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667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altLang="uk-UA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Інтерв'ю з керівником ДНЗ </a:t>
            </a:r>
            <a:r>
              <a:rPr lang="uk-UA" altLang="uk-UA" i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«Іскорка« - </a:t>
            </a:r>
            <a:r>
              <a:rPr lang="uk-UA" altLang="uk-UA" i="1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Лищенко</a:t>
            </a:r>
            <a:r>
              <a:rPr lang="uk-UA" altLang="uk-UA" i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Галина </a:t>
            </a:r>
            <a:r>
              <a:rPr lang="ru-RU" altLang="uk-UA" i="1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Михайлівна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972902" y="1609860"/>
            <a:ext cx="5219096" cy="48013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Використання ІКТ в управлінській </a:t>
            </a:r>
            <a:r>
              <a:rPr lang="uk-UA" dirty="0" smtClean="0">
                <a:solidFill>
                  <a:srgbClr val="FF0000"/>
                </a:solidFill>
              </a:rPr>
              <a:t>діяльності: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Робота </a:t>
            </a:r>
            <a:r>
              <a:rPr lang="uk-UA" dirty="0"/>
              <a:t>з документацією (звіти, інформація в різні </a:t>
            </a:r>
            <a:r>
              <a:rPr lang="uk-UA" dirty="0" err="1"/>
              <a:t>органи,накази</a:t>
            </a:r>
            <a:r>
              <a:rPr lang="uk-UA" dirty="0"/>
              <a:t>, довідки тощо</a:t>
            </a:r>
            <a:r>
              <a:rPr lang="uk-UA" dirty="0" smtClean="0"/>
              <a:t>)</a:t>
            </a:r>
          </a:p>
          <a:p>
            <a:r>
              <a:rPr lang="uk-UA" dirty="0">
                <a:solidFill>
                  <a:srgbClr val="FF0000"/>
                </a:solidFill>
              </a:rPr>
              <a:t>Використання ІКТ у методичній </a:t>
            </a:r>
            <a:r>
              <a:rPr lang="uk-UA" dirty="0" smtClean="0">
                <a:solidFill>
                  <a:srgbClr val="FF0000"/>
                </a:solidFill>
              </a:rPr>
              <a:t>роботі: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контрольно </a:t>
            </a:r>
            <a:r>
              <a:rPr lang="uk-UA" dirty="0"/>
              <a:t>- аналітичної діяльності(підготовка схем аналізу, обробка даних, результативність у вигляді графіків, діаграм (атестація педагогів, рівень знань дітей з різних розділів програми тощо</a:t>
            </a:r>
            <a:r>
              <a:rPr lang="uk-UA" dirty="0" smtClean="0"/>
              <a:t>);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мультимедійного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на </a:t>
            </a:r>
            <a:r>
              <a:rPr lang="ru-RU" dirty="0" err="1"/>
              <a:t>заняттях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свят та </a:t>
            </a:r>
            <a:r>
              <a:rPr lang="ru-RU" dirty="0" err="1"/>
              <a:t>розваг</a:t>
            </a:r>
            <a:r>
              <a:rPr lang="ru-RU" dirty="0"/>
              <a:t>, </a:t>
            </a:r>
            <a:r>
              <a:rPr lang="ru-RU" dirty="0" err="1"/>
              <a:t>режимних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; у </a:t>
            </a:r>
            <a:r>
              <a:rPr lang="ru-RU" dirty="0" err="1"/>
              <a:t>роботі</a:t>
            </a:r>
            <a:r>
              <a:rPr lang="ru-RU" dirty="0"/>
              <a:t> з батьками (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, </a:t>
            </a:r>
            <a:r>
              <a:rPr lang="ru-RU" dirty="0" err="1"/>
              <a:t>батьківських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,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дверей </a:t>
            </a:r>
            <a:r>
              <a:rPr lang="ru-RU" dirty="0" err="1"/>
              <a:t>тощо</a:t>
            </a:r>
            <a:r>
              <a:rPr lang="ru-RU" dirty="0"/>
              <a:t>);</a:t>
            </a: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099" name="Picture 3" descr="Васильківський дошкільний навчальний заклад № 7 &quot;Іскорка&quot; - Сайт  doshkillyavasilkiv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94763" y="2979859"/>
            <a:ext cx="6002473" cy="17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286444" cy="16613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dirty="0" err="1">
                <a:effectLst/>
              </a:rPr>
              <a:t>Анкетування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вихователів</a:t>
            </a:r>
            <a:r>
              <a:rPr lang="ru-RU" b="0" dirty="0">
                <a:effectLst/>
              </a:rPr>
              <a:t>. Роздано в </a:t>
            </a:r>
            <a:r>
              <a:rPr lang="ru-RU" b="0" dirty="0" err="1">
                <a:effectLst/>
              </a:rPr>
              <a:t>роздрукованому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вигляді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7284"/>
            <a:ext cx="5434884" cy="493260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Аналіз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ІТ </a:t>
            </a:r>
            <a:r>
              <a:rPr lang="ru-RU" sz="240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інфраструктури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освітнього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закладу:</a:t>
            </a:r>
          </a:p>
          <a:p>
            <a:r>
              <a:rPr lang="ru-RU" sz="2400" dirty="0" smtClean="0">
                <a:effectLst/>
              </a:rPr>
              <a:t> 2 </a:t>
            </a:r>
            <a:r>
              <a:rPr lang="ru-RU" sz="2400" dirty="0" err="1" smtClean="0">
                <a:effectLst/>
              </a:rPr>
              <a:t>комп"ютери</a:t>
            </a:r>
            <a:endParaRPr lang="ru-RU" sz="2400" dirty="0">
              <a:effectLst/>
            </a:endParaRP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3 </a:t>
            </a:r>
            <a:r>
              <a:rPr lang="ru-RU" sz="2400" dirty="0" err="1" smtClean="0">
                <a:effectLst/>
              </a:rPr>
              <a:t>принтери</a:t>
            </a:r>
            <a:endParaRPr lang="ru-RU" sz="2400" dirty="0">
              <a:effectLst/>
            </a:endParaRPr>
          </a:p>
          <a:p>
            <a:r>
              <a:rPr lang="ru-RU" sz="2400" dirty="0" smtClean="0">
                <a:effectLst/>
              </a:rPr>
              <a:t> 2 </a:t>
            </a:r>
            <a:r>
              <a:rPr lang="ru-RU" sz="2400" dirty="0" err="1" smtClean="0">
                <a:effectLst/>
              </a:rPr>
              <a:t>сканери</a:t>
            </a:r>
            <a:endParaRPr lang="ru-RU" sz="2400" dirty="0">
              <a:effectLst/>
            </a:endParaRPr>
          </a:p>
          <a:p>
            <a:r>
              <a:rPr lang="ru-RU" sz="2400" dirty="0" smtClean="0">
                <a:effectLst/>
              </a:rPr>
              <a:t> 2 ноутбуки</a:t>
            </a: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1 </a:t>
            </a:r>
            <a:r>
              <a:rPr lang="ru-RU" sz="2400" dirty="0" smtClean="0">
                <a:effectLst/>
              </a:rPr>
              <a:t>смарт-</a:t>
            </a:r>
            <a:r>
              <a:rPr lang="ru-RU" sz="2400" dirty="0" err="1" smtClean="0">
                <a:effectLst/>
              </a:rPr>
              <a:t>телевізор</a:t>
            </a:r>
            <a:endParaRPr lang="ru-RU" sz="2400" dirty="0">
              <a:effectLst/>
            </a:endParaRPr>
          </a:p>
          <a:p>
            <a:r>
              <a:rPr lang="ru-RU" sz="2400" dirty="0" smtClean="0">
                <a:effectLst/>
              </a:rPr>
              <a:t> 1  </a:t>
            </a:r>
            <a:r>
              <a:rPr lang="ru-RU" sz="2400" dirty="0">
                <a:effectLst/>
              </a:rPr>
              <a:t>проектор</a:t>
            </a:r>
            <a:endParaRPr lang="uk-UA" sz="2400" dirty="0"/>
          </a:p>
        </p:txBody>
      </p:sp>
      <p:pic>
        <p:nvPicPr>
          <p:cNvPr id="5122" name="Picture 2" descr="Васильківський дошкільний навчальний заклад № 7 &quot;Іскорка&quot; - Сайт  doshkillyavasilkiv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5" y="2897746"/>
            <a:ext cx="5280339" cy="39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795" y="1777284"/>
            <a:ext cx="643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Посилання на анкету:</a:t>
            </a:r>
          </a:p>
          <a:p>
            <a:r>
              <a:rPr lang="en-US" dirty="0" smtClean="0">
                <a:hlinkClick r:id="rId3"/>
              </a:rPr>
              <a:t>https://docs.google.com/forms/d/1SygTbxTu5Y1p9zTTQ-FKNbMbuYulp4NZUIC9cejJMRQ/edit#responses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8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340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Результати анкетування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845" t="35695" r="33898" b="30150"/>
          <a:stretch/>
        </p:blipFill>
        <p:spPr>
          <a:xfrm>
            <a:off x="90796" y="734097"/>
            <a:ext cx="6005203" cy="266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746" t="40449" r="28059" b="26276"/>
          <a:stretch/>
        </p:blipFill>
        <p:spPr>
          <a:xfrm>
            <a:off x="6129873" y="913072"/>
            <a:ext cx="6062127" cy="2305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833" t="30766" r="40333" b="43354"/>
          <a:stretch/>
        </p:blipFill>
        <p:spPr>
          <a:xfrm>
            <a:off x="6645500" y="3578998"/>
            <a:ext cx="5288922" cy="2978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2846" t="34815" r="38749" b="31558"/>
          <a:stretch/>
        </p:blipFill>
        <p:spPr>
          <a:xfrm>
            <a:off x="334850" y="3578998"/>
            <a:ext cx="5988676" cy="29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49" t="42914" r="32117" b="19762"/>
          <a:stretch/>
        </p:blipFill>
        <p:spPr>
          <a:xfrm>
            <a:off x="0" y="0"/>
            <a:ext cx="7221948" cy="3335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648" t="39041" r="38254" b="27509"/>
          <a:stretch/>
        </p:blipFill>
        <p:spPr>
          <a:xfrm>
            <a:off x="4855335" y="3328971"/>
            <a:ext cx="7336665" cy="3529029"/>
          </a:xfrm>
          <a:prstGeom prst="rect">
            <a:avLst/>
          </a:prstGeom>
        </p:spPr>
      </p:pic>
      <p:pic>
        <p:nvPicPr>
          <p:cNvPr id="6146" name="Picture 2" descr="https://image.jimcdn.com/app/cms/image/transf/dimension=158x10000:format=jpg/path/sa9edc00508c07a08/image/iede3408611218cbd/version/1579856525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95" y="244699"/>
            <a:ext cx="2749085" cy="26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йтинг закладів дошкільної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0" y="3686586"/>
            <a:ext cx="2896719" cy="29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3863661" cy="7856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Завдання </a:t>
            </a:r>
            <a:r>
              <a:rPr lang="uk-UA" dirty="0">
                <a:effectLst/>
              </a:rPr>
              <a:t>2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6" y="1429555"/>
            <a:ext cx="11539471" cy="476518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/>
              <a:t>Посилання на сайт Дитячого навчального закладу </a:t>
            </a:r>
          </a:p>
          <a:p>
            <a:r>
              <a:rPr lang="uk-UA" sz="3600" dirty="0" smtClean="0"/>
              <a:t>( ДНЗ) – « Іскорка »</a:t>
            </a:r>
          </a:p>
          <a:p>
            <a:endParaRPr lang="uk-UA" dirty="0"/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https://sites.google.com/kubg.edu.ua/dnziskorkacomua/%D0%B3%D0%BE%D0%BB%D0%BE%D0%B2%D0%BD%D0%B0-%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D1%81%D1%82%D0%BE%D1%80%D1%96%D0%BD%D0%BA%D0%B0?authuser=0</a:t>
            </a:r>
            <a:endParaRPr lang="uk-UA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1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4616</TotalTime>
  <Words>807</Words>
  <Application>Microsoft Office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Courier New</vt:lpstr>
      <vt:lpstr>Rockwell</vt:lpstr>
      <vt:lpstr>Damask</vt:lpstr>
      <vt:lpstr>Ігнатенко Олена Петрівна  Практика </vt:lpstr>
      <vt:lpstr>Дошкільний навчальний заклад № 7 «Іскорка» розташований у м. Васильків </vt:lpstr>
      <vt:lpstr>Дошкільний навчальний заклад «Іскорка» працює за п’ятиденним робочим тижнем з 7.00 до 19.00. Групові приміщення ДНЗ забезпечені необхідними дитячими меблями та іграшками, які відповідають санітарно – гігієнічним вимогам.  </vt:lpstr>
      <vt:lpstr>Завдання № 1 </vt:lpstr>
      <vt:lpstr>Інтерв'ю з керівником ДНЗ «Іскорка« - Лищенко Галина Михайлівна </vt:lpstr>
      <vt:lpstr>Анкетування вихователів. Роздано в роздрукованому вигляді</vt:lpstr>
      <vt:lpstr>Результати анкетування </vt:lpstr>
      <vt:lpstr>Презентация PowerPoint</vt:lpstr>
      <vt:lpstr> Завдання 2 </vt:lpstr>
      <vt:lpstr>Завдання 3 </vt:lpstr>
      <vt:lpstr>Презентация PowerPoint</vt:lpstr>
      <vt:lpstr>підтверджувальні матеріали</vt:lpstr>
      <vt:lpstr>Завдання 4 </vt:lpstr>
      <vt:lpstr>Модернізація ІТ-інфраструктури</vt:lpstr>
      <vt:lpstr> Формування ІК- компетентності співробітників, вчителів, вихователів установи</vt:lpstr>
      <vt:lpstr>ІК-компетентність заслуговує на особливу увагу тому, що саме вона дає можливість особистості бути сучасною, активно діяти в інформаційному середовищі, використовувати найновітніші досягнення техніки в своїй професійній діяльності. Слід відмітити, що майже всі науковці виділяють цю компетентність як обов’язкову складову професійної компетентності педагога.</vt:lpstr>
      <vt:lpstr>Завдання 5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Ігнатенко Олена Петрівна  Практика</dc:title>
  <dc:creator>admin</dc:creator>
  <cp:lastModifiedBy>admin</cp:lastModifiedBy>
  <cp:revision>15</cp:revision>
  <dcterms:created xsi:type="dcterms:W3CDTF">2020-10-01T13:05:43Z</dcterms:created>
  <dcterms:modified xsi:type="dcterms:W3CDTF">2020-10-04T18:02:18Z</dcterms:modified>
</cp:coreProperties>
</file>