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4_.D0.9C.D0.B5.D1.82.D0.BE.D0.B4.D0.B8.D1.87.D0.BD.D1.96_.D1.80.D0.B5.D0.BA.D0.BE.D0.BC.D0.B5.D0.BD.D0.B4.D0.B0.D1.86.D1.96.D1.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2_.D0.A0.D0.BE.D0.B7.D1.80.D0.BE.D0.B1.D0.B8.D1.82.D0.B8_.D1.81.D0.B0.D0.B9.D1.82_.D1.83.D1.81.D1.82.D0.B0.D0.BD.D0.BE.D0.B2.D0.B8" TargetMode="External"/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7" Type="http://schemas.openxmlformats.org/officeDocument/2006/relationships/hyperlink" Target="http://wiki.kubg.edu.ua/%D0%A1%D0%B0%D1%80%D0%B0%D0%BD%D1%8E%D0%BA_%D0%91%D0%BE%D0%B3%D0%B4%D0%B0%D0%BD%D0%B0_%D0%93%D0%B5%D0%BE%D1%80%D0%B3%D1%96%D1%97%D0%B2%D0%BD%D0%B0#.D0.90.D0.BD.D0.B0.D0.BB.D1.96.D0.B7_.D0.86.D0.A2_.D1.96.D0.BD.D1.84.D1.80.D0.B0.D1.81.D1.82.D1.80.D1.83.D0.BA.D1.82.D1.83.D1.80.D0.B8_.D0.BD.D0.B0.D0.B2.D1.87.D0.B0.D0.BB.D1.8C.D0.BD.D0.BE.D0.B3.D0.BE_.D0.B7.D0.B0.D0.BA.D0.BB.D0.B0.D0.B4.D1.83_.28.D0.B0.D0.BF.D0.B0.D1.80.D0.B0.D1.82.D0.BD.D0.B5.2C_.D0.BF.D1.80.D0.BE.D0.B3.D1.80.D0.B0.D0.BC.D0.BD.D0.B5.2C_.D1.96.D0.BD.D1.84.D0.BE.D1.80.D0.BC.D0.B0.D1.86.D1.96.D0.B9.D0.BD.D0.B5.2C_.D0.BD.D0.B0.D0.B2.D1.87.D0.B0.D0.BB.D1.8C.D0.BD.D0.BE-.D0.BD.D0.B0.D1.83.D0.BA.D0.BE.D0.B2.D0.B5_.D0.B7.D0.B0.D0.B1.D0.B5.D0.B7.D0.BF.D0.B5.D1.87.D0.B5.D0.BD.D0.BD.D1.8F.2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Relationship Id="rId11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5_.D0.9F.D1.80.D0.B5.D0.B7.D0.B5.D0.BD.D1.82.D0.B0.D1.86.D1.96.D1.8F_.D0.B7.D0.B0_.D1.80.D0.B5.D0.B7.D1.83.D0.BB.D1.8C.D1.82.D0.B0.D1.82.D0.B0.D0.BC.D0.B8_.D0.BF.D1.80.D0.B0.D0.BA.D1.82.D0.B8.D0.BA.D0.B8" TargetMode="External"/><Relationship Id="rId5" Type="http://schemas.openxmlformats.org/officeDocument/2006/relationships/hyperlink" Target="http://wiki.kubg.edu.ua/%D0%A1%D0%B0%D1%80%D0%B0%D0%BD%D1%8E%D0%BA_%D0%91%D0%BE%D0%B3%D0%B4%D0%B0%D0%BD%D0%B0_%D0%93%D0%B5%D0%BE%D1%80%D0%B3%D1%96%D1%97%D0%B2%D0%BD%D0%B0#.D0.90.D0.BD.D0.B0.D0.BB.D1.96.D0.B7_.D0.BE.D1.81.D0.B2.D1.96.D1.82.D0.BD.D1.8C.D0.BE.D1.97_.D0.BF.D0.BE.D0.BB.D1.96.D1.82.D0.B8.D0.BA.D0.B8_.D0.B7_.D0.BF.D0.B8.D1.82.D0.B0.D0.BD.D1.8C_.D0.B2.D0.BF.D1.80.D0.BE.D0.B2.D0.B0.D0.B4.D0.B6.D0.B5.D0.BD.D0.BD.D1.8F_.D0.86.D0.9A.D0.A2._.D0.86.D0.BD.D1.82.D0.B5.D1.80.D0.B2.E2.80.99.D1.8E_.D0.B7_.D0.BA.D0.B5.D1.80.D1.96.D0.B2.D0.BD.D0.B8.D0.BA.D0.BE.D0.BC_.D0.BD.D0.B0.D0.B2.D1.87.D0.B0.D0.BB.D1.8C.D0.BD.D0.BE.D0.B3.D0.BE_.D0.B7.D0.B0.D0.BA.D0.BB.D0.B0.D0.B4.D1.83_.D1.82.D0.B0_.D0.B9.D0.BE.D0.B3.D0.BE_.D0.B7.D0.B0.D1.81.D1.82.D1.83.D0.BF.D0.BD.D0.B8.D0.BA.D0.B0.D0.BC.D0.B8." TargetMode="External"/><Relationship Id="rId10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4_.D0.9C.D0.B5.D1.82.D0.BE.D0.B4.D0.B8.D1.87.D0.BD.D1.96_.D1.80.D0.B5.D0.BA.D0.BE.D0.BC.D0.B5.D0.BD.D0.B4.D0.B0.D1.86.D1.96.D1.97" TargetMode="External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1_.D0.9C.D0.BE.D0.BD.D1.96.D1.82.D0.BE.D1.80.D0.B8.D0.BD.D0.B3_.D0.B2.D0.BF.D1.80.D0.BE.D0.B2.D0.B0.D0.B4.D0.B6.D0.B5.D0.BD.D0.BD.D1.8F_.D0.86.D0.9A.D0.A2_.D0.B2_.D0.BE.D1.81.D0.B2.D1.96.D1.82.D0.BD.D1.96.D0.B9_.D1.83.D1.81.D1.82.D0.B0.D0.BD.D0.BE.D0.B2.D1.96" TargetMode="External"/><Relationship Id="rId9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3_.D0.A2.D1.80.D0.B5.D0.BD.D1.96.D0.BD.D0.B3_.D0.B4.D0.BB.D1.8F_.D0.BF.D0.B5.D0.B4.D0.B0.D0.B3.D0.BE.D0.B3.D1.96.D1.87.D0.BD.D0.B8.D1.85_.D0.BF.D1.80.D0.B0.D1.86.D1.96.D0.B2.D0.BD.D0.B8.D0.BA.D1.96.D0.B2_.D0.97.D0.94.D0.9E_.E2.84.96_1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1_.D0.9C.D0.BE.D0.BD.D1.96.D1.82.D0.BE.D1.80.D0.B8.D0.BD.D0.B3_.D0.B2.D0.BF.D1.80.D0.BE.D0.B2.D0.B0.D0.B4.D0.B6.D0.B5.D0.BD.D0.BD.D1.8F_.D0.86.D0.9A.D0.A2_.D0.B2_.D0.BE.D1.81.D0.B2.D1.96.D1.82.D0.BD.D1.96.D0.B9_.D1.83.D1.81.D1.82.D0.B0.D0.BD.D0.BE.D0.B2.D1.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90.D0.BD.D0.B0.D0.BB.D1.96.D0.B7_.D0.86.D0.A2_.D1.96.D0.BD.D1.84.D1.80.D0.B0.D1.81.D1.82.D1.80.D1.83.D0.BA.D1.82.D1.83.D1.80.D0.B8_.D0.BD.D0.B0.D0.B2.D1.87.D0.B0.D0.BB.D1.8C.D0.BD.D0.BE.D0.B3.D0.BE_.D0.B7.D0.B0.D0.BA.D0.BB.D0.B0.D0.B4.D1.83_.28.D0.B0.D0.BF.D0.B0.D1.80.D0.B0.D1.82.D0.BD.D0.B5.2C_.D0.BF.D1.80.D0.BE.D0.B3.D1.80.D0.B0.D0.BC.D0.BD.D0.B5.2C_.D1.96.D0.BD.D1.84.D0.BE.D1.80.D0.BC.D0.B0.D1.86.D1.96.D0.B9.D0.BD.D0.B5.2C_.D0.BD.D0.B0.D0.B2.D1.87.D0.B0.D0.BB.D1.8C.D0.BD.D0.BE-.D0.BD.D0.B0.D1.83.D0.BA.D0.BE.D0.B2.D0.B5_.D0.B7.D0.B0.D0.B1.D0.B5.D0.B7.D0.BF.D0.B5.D1.87.D0.B5.D0.BD.D0.BD.D1.8F.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3.D0.B0.D0.BB.D1.8C.D0.BD.D1.96_.D0.B2.D1.96.D0.B4.D0.BE.D0.BC.D0.BE.D1.81.D1.82.D1.96_.D0.BF.D1.80.D0.BE_.D0.97.D0.94.D0.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iki.kubg.edu.ua/%D0%A1%D0%B0%D1%80%D0%B0%D0%BD%D1%8E%D0%BA_%D0%91%D0%BE%D0%B3%D0%B4%D0%B0%D0%BD%D0%B0_%D0%93%D0%B5%D0%BE%D1%80%D0%B3%D1%96%D1%97%D0%B2%D0%BD%D0%B0#.D0.86.D0.9A-.D0.BA.D0.BE.D0.BC.D0.BF.D0.B5.D1.82.D0.B5.D0.BD.D1.82.D0.BD.D0.BE.D1.81.D1.82.D1.96_.D0.BD.D0.B0.D1.83.D0.BA.D0.BE.D0.B2.D0.BE-.D0.BF.D0.B5.D0.B4.D0.B0.D0.B3.D0.BE.D0.B3.D1.96.D1.87.D0.BD.D0.B8.D1.85_.D0.BF.D1.80.D0.B0.D1.86.D1.96.D0.B2.D0.BD.D0.B8.D0.BA.D1.96.D0.B2.2C_.D0.B2.D1.87.D0.B8.D1.82.D0.B5.D0.BB.D1.96.D0.B2_.D1.82.D0.B0_.D0.B2.D0.B8.D1.85.D0.BE.D0.B2.D0.B0.D1.82.D0.B5.D0.BB.D1.96.D0.B2_.D0.B7.D0.B0.D0.BA.D0.BB.D0.B0.D0.B4.D1.83._.D0.A1.D1.82.D0.B2.D0.BE.D1.80.D0.B5.D0.BD.D0.BD.D1.8F_.D0.B0.D0.BD.D0.BA.D0.B5.D1.82.D0.B8._.D0.9F.D1.80.D0.BE.D0.B2.D0.B5.D0.B4.D0.B5.D0.BD.D0.BD.D1.8F_.D0.B0.D0.BD.D0.BA.D0.B5.D1.82.D1.83.D0.B2.D0.B0.D0.BD.D0.BD.D1.8F._.D0.90.D0.BD.D0.B0.D0.BB.D1.96.D0.B7_.D1.80.D0.B5.D0.B7.D1.83.D0.BB.D1.8C.D1.82.D0.B0.D1.82.D1.96.D0.B2_.D0.B0.D0.BD.D0.BA.D0.B5.D1.82.D1.83.D0.B2.D0.B0.D0.BD.D0.BD.D1.8F." TargetMode="External"/><Relationship Id="rId4" Type="http://schemas.openxmlformats.org/officeDocument/2006/relationships/hyperlink" Target="http://wiki.kubg.edu.ua/%D0%A1%D0%B0%D1%80%D0%B0%D0%BD%D1%8E%D0%BA_%D0%91%D0%BE%D0%B3%D0%B4%D0%B0%D0%BD%D0%B0_%D0%93%D0%B5%D0%BE%D1%80%D0%B3%D1%96%D1%97%D0%B2%D0%BD%D0%B0#.D0.97.D0.B0.D0.B2.D0.B4.D0.B0.D0.BD.D0.BD.D1.8F_2_.D0.A0.D0.BE.D0.B7.D1.80.D0.BE.D0.B1.D0.B8.D1.82.D0.B8_.D1.81.D0.B0.D0.B9.D1.82_.D1.83.D1.81.D1.82.D0.B0.D0.BD.D0.BE.D0.B2.D0.B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Виробнича  (зі спеціалізації) практика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4008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Підготувала студентка </a:t>
            </a:r>
          </a:p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групи Дом-2-17-2.0з:</a:t>
            </a:r>
          </a:p>
          <a:p>
            <a:pPr algn="r"/>
            <a:r>
              <a:rPr lang="uk-UA" sz="2400" b="1" dirty="0" err="1" smtClean="0">
                <a:solidFill>
                  <a:schemeClr val="tx1"/>
                </a:solidFill>
              </a:rPr>
              <a:t>Саранюк</a:t>
            </a:r>
            <a:r>
              <a:rPr lang="uk-UA" sz="2400" b="1" dirty="0" smtClean="0">
                <a:solidFill>
                  <a:schemeClr val="tx1"/>
                </a:solidFill>
              </a:rPr>
              <a:t> Б.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22530" name="Picture 2" descr="D:\Мої документи\Мої документи\грінченка\практика 2\Screensho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454598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531" name="Picture 3" descr="D:\Мої документи\Мої документи\грінченка\практика 2\Screenshot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3470468" cy="2636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532" name="Picture 4" descr="D:\Мої документи\Мої документи\грінченка\практика 2\Screenshot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3356992"/>
            <a:ext cx="3550570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533" name="Picture 5" descr="D:\Мої документи\Мої документи\грінченка\практика 2\Screenshot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56992"/>
            <a:ext cx="3585824" cy="267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23554" name="Picture 2" descr="D:\Мої документи\Мої документи\грінченка\практика 2\Screenshot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435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4"/>
              </a:rPr>
              <a:t>Методичні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рекомендації</a:t>
            </a:r>
            <a:r>
              <a:rPr lang="ru-RU" dirty="0" smtClean="0">
                <a:hlinkClick r:id="rId4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412776"/>
            <a:ext cx="6107213" cy="48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pic>
        <p:nvPicPr>
          <p:cNvPr id="6" name="Picture 3" descr="D:\Мої документи\Мої документи\грінченка\практика 2\Screenshot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336704" cy="4772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Зміст</a:t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20880" cy="5400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800" dirty="0" smtClean="0">
                <a:solidFill>
                  <a:schemeClr val="tx1"/>
                </a:solidFill>
                <a:hlinkClick r:id="rId3"/>
              </a:rPr>
              <a:t>1 </a:t>
            </a:r>
            <a:r>
              <a:rPr lang="ru-RU" sz="3800" dirty="0" err="1" smtClean="0">
                <a:solidFill>
                  <a:schemeClr val="tx1"/>
                </a:solidFill>
                <a:hlinkClick r:id="rId3"/>
              </a:rPr>
              <a:t>Загальні</a:t>
            </a:r>
            <a:r>
              <a:rPr lang="ru-RU" sz="3800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3"/>
              </a:rPr>
              <a:t>відомості</a:t>
            </a:r>
            <a:r>
              <a:rPr lang="ru-RU" sz="3800" dirty="0" smtClean="0">
                <a:solidFill>
                  <a:schemeClr val="tx1"/>
                </a:solidFill>
                <a:hlinkClick r:id="rId3"/>
              </a:rPr>
              <a:t> про ЗДО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  <a:hlinkClick r:id="rId4"/>
              </a:rPr>
              <a:t>2 </a:t>
            </a:r>
            <a:r>
              <a:rPr lang="ru-RU" sz="3800" dirty="0" err="1" smtClean="0">
                <a:solidFill>
                  <a:schemeClr val="tx1"/>
                </a:solidFill>
                <a:hlinkClick r:id="rId4"/>
              </a:rPr>
              <a:t>Завдання</a:t>
            </a:r>
            <a:r>
              <a:rPr lang="ru-RU" sz="3800" dirty="0" smtClean="0">
                <a:solidFill>
                  <a:schemeClr val="tx1"/>
                </a:solidFill>
                <a:hlinkClick r:id="rId4"/>
              </a:rPr>
              <a:t> 1 </a:t>
            </a:r>
            <a:r>
              <a:rPr lang="ru-RU" sz="3800" dirty="0" err="1" smtClean="0">
                <a:solidFill>
                  <a:schemeClr val="tx1"/>
                </a:solidFill>
                <a:hlinkClick r:id="rId4"/>
              </a:rPr>
              <a:t>Моніторинг</a:t>
            </a:r>
            <a:r>
              <a:rPr lang="ru-RU" sz="3800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4"/>
              </a:rPr>
              <a:t>впровадження</a:t>
            </a:r>
            <a:r>
              <a:rPr lang="ru-RU" sz="3800" dirty="0" smtClean="0">
                <a:solidFill>
                  <a:schemeClr val="tx1"/>
                </a:solidFill>
                <a:hlinkClick r:id="rId4"/>
              </a:rPr>
              <a:t> ІКТ в </a:t>
            </a:r>
            <a:r>
              <a:rPr lang="ru-RU" sz="3800" dirty="0" err="1" smtClean="0">
                <a:solidFill>
                  <a:schemeClr val="tx1"/>
                </a:solidFill>
                <a:hlinkClick r:id="rId4"/>
              </a:rPr>
              <a:t>освітній</a:t>
            </a:r>
            <a:r>
              <a:rPr lang="ru-RU" sz="3800" dirty="0" smtClean="0">
                <a:solidFill>
                  <a:schemeClr val="tx1"/>
                </a:solidFill>
                <a:hlinkClick r:id="rId4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4"/>
              </a:rPr>
              <a:t>установі</a:t>
            </a:r>
            <a:endParaRPr lang="ru-RU" sz="3800" dirty="0" smtClean="0">
              <a:solidFill>
                <a:schemeClr val="tx1"/>
              </a:solidFill>
            </a:endParaRPr>
          </a:p>
          <a:p>
            <a:pPr lvl="1" algn="l"/>
            <a:r>
              <a:rPr lang="ru-RU" sz="3800" dirty="0" smtClean="0">
                <a:solidFill>
                  <a:schemeClr val="tx1"/>
                </a:solidFill>
                <a:hlinkClick r:id="rId5"/>
              </a:rPr>
              <a:t>2.1 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Аналіз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освітньої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політики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з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питань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впровадження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ІКТ.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Інтерв’ю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з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керівником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навчального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закладу та </a:t>
            </a:r>
            <a:r>
              <a:rPr lang="ru-RU" sz="3800" dirty="0" err="1" smtClean="0">
                <a:solidFill>
                  <a:schemeClr val="tx1"/>
                </a:solidFill>
                <a:hlinkClick r:id="rId5"/>
              </a:rPr>
              <a:t>його</a:t>
            </a:r>
            <a:r>
              <a:rPr lang="ru-RU" sz="3800" dirty="0" smtClean="0">
                <a:solidFill>
                  <a:schemeClr val="tx1"/>
                </a:solidFill>
                <a:hlinkClick r:id="rId5"/>
              </a:rPr>
              <a:t> заступниками.</a:t>
            </a:r>
            <a:endParaRPr lang="ru-RU" sz="3800" dirty="0" smtClean="0">
              <a:solidFill>
                <a:schemeClr val="tx1"/>
              </a:solidFill>
            </a:endParaRPr>
          </a:p>
          <a:p>
            <a:pPr lvl="1" algn="l"/>
            <a:r>
              <a:rPr lang="ru-RU" sz="3800" dirty="0" smtClean="0">
                <a:solidFill>
                  <a:schemeClr val="tx1"/>
                </a:solidFill>
                <a:hlinkClick r:id="rId6"/>
              </a:rPr>
              <a:t>2.2 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ІК-компетентності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науково-педагогічних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працівників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,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вчителів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та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вихователів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закладу.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Створення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анкети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.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Проведення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анкетування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.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Аналіз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результатів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6"/>
              </a:rPr>
              <a:t>анкетування</a:t>
            </a:r>
            <a:r>
              <a:rPr lang="ru-RU" sz="3800" dirty="0" smtClean="0">
                <a:solidFill>
                  <a:schemeClr val="tx1"/>
                </a:solidFill>
                <a:hlinkClick r:id="rId6"/>
              </a:rPr>
              <a:t>.</a:t>
            </a:r>
            <a:endParaRPr lang="ru-RU" sz="3800" dirty="0" smtClean="0">
              <a:solidFill>
                <a:schemeClr val="tx1"/>
              </a:solidFill>
            </a:endParaRPr>
          </a:p>
          <a:p>
            <a:pPr lvl="1" algn="l"/>
            <a:r>
              <a:rPr lang="ru-RU" sz="3800" dirty="0" smtClean="0">
                <a:solidFill>
                  <a:schemeClr val="tx1"/>
                </a:solidFill>
                <a:hlinkClick r:id="rId7"/>
              </a:rPr>
              <a:t>2.3 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Аналіз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 ІТ 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інфраструктури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навчального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 закладу (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апаратне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, 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програмне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, 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інформаційне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, 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навчально-наукове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7"/>
              </a:rPr>
              <a:t>забезпечення</a:t>
            </a:r>
            <a:r>
              <a:rPr lang="ru-RU" sz="3800" dirty="0" smtClean="0">
                <a:solidFill>
                  <a:schemeClr val="tx1"/>
                </a:solidFill>
                <a:hlinkClick r:id="rId7"/>
              </a:rPr>
              <a:t>)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  <a:hlinkClick r:id="rId8"/>
              </a:rPr>
              <a:t>3 </a:t>
            </a:r>
            <a:r>
              <a:rPr lang="ru-RU" sz="3800" dirty="0" err="1" smtClean="0">
                <a:solidFill>
                  <a:schemeClr val="tx1"/>
                </a:solidFill>
                <a:hlinkClick r:id="rId8"/>
              </a:rPr>
              <a:t>Завдання</a:t>
            </a:r>
            <a:r>
              <a:rPr lang="ru-RU" sz="3800" dirty="0" smtClean="0">
                <a:solidFill>
                  <a:schemeClr val="tx1"/>
                </a:solidFill>
                <a:hlinkClick r:id="rId8"/>
              </a:rPr>
              <a:t> 2 </a:t>
            </a:r>
            <a:r>
              <a:rPr lang="ru-RU" sz="3800" dirty="0" err="1" smtClean="0">
                <a:solidFill>
                  <a:schemeClr val="tx1"/>
                </a:solidFill>
                <a:hlinkClick r:id="rId8"/>
              </a:rPr>
              <a:t>Розробити</a:t>
            </a:r>
            <a:r>
              <a:rPr lang="ru-RU" sz="3800" dirty="0" smtClean="0">
                <a:solidFill>
                  <a:schemeClr val="tx1"/>
                </a:solidFill>
                <a:hlinkClick r:id="rId8"/>
              </a:rPr>
              <a:t> сайт установи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  <a:hlinkClick r:id="rId9"/>
              </a:rPr>
              <a:t>4 </a:t>
            </a:r>
            <a:r>
              <a:rPr lang="ru-RU" sz="3800" dirty="0" err="1" smtClean="0">
                <a:solidFill>
                  <a:schemeClr val="tx1"/>
                </a:solidFill>
                <a:hlinkClick r:id="rId9"/>
              </a:rPr>
              <a:t>Завдання</a:t>
            </a:r>
            <a:r>
              <a:rPr lang="ru-RU" sz="3800" dirty="0" smtClean="0">
                <a:solidFill>
                  <a:schemeClr val="tx1"/>
                </a:solidFill>
                <a:hlinkClick r:id="rId9"/>
              </a:rPr>
              <a:t> 3 </a:t>
            </a:r>
            <a:r>
              <a:rPr lang="ru-RU" sz="3800" dirty="0" err="1" smtClean="0">
                <a:solidFill>
                  <a:schemeClr val="tx1"/>
                </a:solidFill>
                <a:hlinkClick r:id="rId9"/>
              </a:rPr>
              <a:t>Тренінг</a:t>
            </a:r>
            <a:r>
              <a:rPr lang="ru-RU" sz="3800" dirty="0" smtClean="0">
                <a:solidFill>
                  <a:schemeClr val="tx1"/>
                </a:solidFill>
                <a:hlinkClick r:id="rId9"/>
              </a:rPr>
              <a:t> для </a:t>
            </a:r>
            <a:r>
              <a:rPr lang="ru-RU" sz="3800" dirty="0" err="1" smtClean="0">
                <a:solidFill>
                  <a:schemeClr val="tx1"/>
                </a:solidFill>
                <a:hlinkClick r:id="rId9"/>
              </a:rPr>
              <a:t>педагогічних</a:t>
            </a:r>
            <a:r>
              <a:rPr lang="ru-RU" sz="3800" dirty="0" smtClean="0">
                <a:solidFill>
                  <a:schemeClr val="tx1"/>
                </a:solidFill>
                <a:hlinkClick r:id="rId9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9"/>
              </a:rPr>
              <a:t>працівників</a:t>
            </a:r>
            <a:r>
              <a:rPr lang="ru-RU" sz="3800" dirty="0" smtClean="0">
                <a:solidFill>
                  <a:schemeClr val="tx1"/>
                </a:solidFill>
                <a:hlinkClick r:id="rId9"/>
              </a:rPr>
              <a:t> ЗДО № 158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dirty="0" smtClean="0">
                <a:solidFill>
                  <a:schemeClr val="tx1"/>
                </a:solidFill>
                <a:hlinkClick r:id="rId10"/>
              </a:rPr>
              <a:t>5 </a:t>
            </a:r>
            <a:r>
              <a:rPr lang="ru-RU" sz="3800" dirty="0" err="1" smtClean="0">
                <a:solidFill>
                  <a:schemeClr val="tx1"/>
                </a:solidFill>
                <a:hlinkClick r:id="rId10"/>
              </a:rPr>
              <a:t>Завдання</a:t>
            </a:r>
            <a:r>
              <a:rPr lang="ru-RU" sz="3800" dirty="0" smtClean="0">
                <a:solidFill>
                  <a:schemeClr val="tx1"/>
                </a:solidFill>
                <a:hlinkClick r:id="rId10"/>
              </a:rPr>
              <a:t> 4 </a:t>
            </a:r>
            <a:r>
              <a:rPr lang="ru-RU" sz="3800" dirty="0" err="1" smtClean="0">
                <a:solidFill>
                  <a:schemeClr val="tx1"/>
                </a:solidFill>
                <a:hlinkClick r:id="rId10"/>
              </a:rPr>
              <a:t>Методичні</a:t>
            </a:r>
            <a:r>
              <a:rPr lang="ru-RU" sz="3800" dirty="0" smtClean="0">
                <a:solidFill>
                  <a:schemeClr val="tx1"/>
                </a:solidFill>
                <a:hlinkClick r:id="rId10"/>
              </a:rPr>
              <a:t> </a:t>
            </a:r>
            <a:r>
              <a:rPr lang="ru-RU" sz="3800" dirty="0" err="1" smtClean="0">
                <a:solidFill>
                  <a:schemeClr val="tx1"/>
                </a:solidFill>
                <a:hlinkClick r:id="rId10"/>
              </a:rPr>
              <a:t>рекомендації</a:t>
            </a:r>
            <a:endParaRPr lang="ru-RU" sz="3800" dirty="0" smtClean="0">
              <a:solidFill>
                <a:schemeClr val="tx1"/>
              </a:solidFill>
            </a:endParaRPr>
          </a:p>
          <a:p>
            <a:pPr algn="l"/>
            <a:r>
              <a:rPr lang="ru-RU" sz="3800" u="sng" dirty="0" smtClean="0">
                <a:solidFill>
                  <a:schemeClr val="tx1"/>
                </a:solidFill>
                <a:hlinkClick r:id="rId11"/>
              </a:rPr>
              <a:t>6 </a:t>
            </a:r>
            <a:r>
              <a:rPr lang="ru-RU" sz="3800" u="sng" dirty="0" err="1" smtClean="0">
                <a:solidFill>
                  <a:schemeClr val="tx1"/>
                </a:solidFill>
                <a:hlinkClick r:id="rId11"/>
              </a:rPr>
              <a:t>Завдання</a:t>
            </a:r>
            <a:r>
              <a:rPr lang="ru-RU" sz="3800" u="sng" dirty="0" smtClean="0">
                <a:solidFill>
                  <a:schemeClr val="tx1"/>
                </a:solidFill>
                <a:hlinkClick r:id="rId11"/>
              </a:rPr>
              <a:t> 5 </a:t>
            </a:r>
            <a:r>
              <a:rPr lang="ru-RU" sz="3800" u="sng" dirty="0" err="1" smtClean="0">
                <a:solidFill>
                  <a:schemeClr val="tx1"/>
                </a:solidFill>
                <a:hlinkClick r:id="rId11"/>
              </a:rPr>
              <a:t>Презентація</a:t>
            </a:r>
            <a:r>
              <a:rPr lang="ru-RU" sz="3800" u="sng" dirty="0" smtClean="0">
                <a:solidFill>
                  <a:schemeClr val="tx1"/>
                </a:solidFill>
                <a:hlinkClick r:id="rId11"/>
              </a:rPr>
              <a:t> за результатами практики</a:t>
            </a:r>
            <a:endParaRPr lang="ru-RU" sz="3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Загальні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відомості</a:t>
            </a:r>
            <a:r>
              <a:rPr lang="ru-RU" dirty="0" smtClean="0">
                <a:hlinkClick r:id="rId3"/>
              </a:rPr>
              <a:t> про ЗДО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7944" y="1268760"/>
            <a:ext cx="4896544" cy="3600400"/>
          </a:xfrm>
        </p:spPr>
        <p:txBody>
          <a:bodyPr>
            <a:normAutofit fontScale="92500"/>
          </a:bodyPr>
          <a:lstStyle/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Заклад дошкільної освіти № 158 Голосіївського району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Адреса: </a:t>
            </a:r>
            <a:r>
              <a:rPr lang="ru-RU" sz="2400" b="1" dirty="0" err="1" smtClean="0">
                <a:solidFill>
                  <a:schemeClr val="tx1"/>
                </a:solidFill>
              </a:rPr>
              <a:t>вул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</a:rPr>
              <a:t>Микільсько-Ботанічна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7/9, Телефон: 235-00-41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Директор: Книжник Валентина </a:t>
            </a:r>
            <a:r>
              <a:rPr lang="uk-UA" sz="2400" b="1" dirty="0" smtClean="0">
                <a:solidFill>
                  <a:schemeClr val="tx1"/>
                </a:solidFill>
              </a:rPr>
              <a:t>Іванівна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В садочку працює 5 груп: 1ша молодша, 3 садові та інклюзивна.</a:t>
            </a:r>
          </a:p>
          <a:p>
            <a:pPr algn="l"/>
            <a:r>
              <a:rPr lang="uk-UA" sz="2400" b="1" dirty="0" smtClean="0">
                <a:solidFill>
                  <a:schemeClr val="tx1"/>
                </a:solidFill>
              </a:rPr>
              <a:t>Розрахункова потужність – 90 дітей.</a:t>
            </a:r>
          </a:p>
          <a:p>
            <a:pPr algn="l"/>
            <a:endParaRPr lang="uk-UA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dnz158.ucoz.ua/IMG_20140408_173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4"/>
              </a:rPr>
              <a:t>Моніторинг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впровадження</a:t>
            </a:r>
            <a:r>
              <a:rPr lang="ru-RU" dirty="0" smtClean="0">
                <a:hlinkClick r:id="rId4"/>
              </a:rPr>
              <a:t> ІКТ в </a:t>
            </a:r>
            <a:r>
              <a:rPr lang="ru-RU" dirty="0" err="1" smtClean="0">
                <a:hlinkClick r:id="rId4"/>
              </a:rPr>
              <a:t>освітній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установі</a:t>
            </a:r>
            <a:r>
              <a:rPr lang="ru-RU" dirty="0" smtClean="0">
                <a:hlinkClick r:id="rId4"/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wiki.kubg.edu.ua/images/5/5e/Screenshot_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56792"/>
            <a:ext cx="677757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4"/>
              </a:rPr>
              <a:t>ІК-компетентності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вихователів</a:t>
            </a:r>
            <a:r>
              <a:rPr lang="ru-RU" dirty="0" smtClean="0">
                <a:hlinkClick r:id="rId4"/>
              </a:rPr>
              <a:t> </a:t>
            </a:r>
            <a:r>
              <a:rPr lang="ru-RU" dirty="0" smtClean="0">
                <a:hlinkClick r:id="rId4"/>
              </a:rPr>
              <a:t>закладу.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844824"/>
            <a:ext cx="3177829" cy="34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44824"/>
            <a:ext cx="3168352" cy="34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4"/>
              </a:rPr>
              <a:t>ІК-компетентності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вихователів</a:t>
            </a:r>
            <a:r>
              <a:rPr lang="ru-RU" dirty="0" smtClean="0">
                <a:hlinkClick r:id="rId4"/>
              </a:rPr>
              <a:t> </a:t>
            </a:r>
            <a:r>
              <a:rPr lang="ru-RU" dirty="0" smtClean="0">
                <a:hlinkClick r:id="rId4"/>
              </a:rPr>
              <a:t>закладу.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916832"/>
            <a:ext cx="4824536" cy="24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509120"/>
            <a:ext cx="3641428" cy="20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1" y="1700808"/>
            <a:ext cx="3045419" cy="26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458112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 результатами </a:t>
            </a:r>
            <a:r>
              <a:rPr lang="ru-RU" b="1" dirty="0" err="1" smtClean="0"/>
              <a:t>анкетування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виявлено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60% </a:t>
            </a:r>
            <a:r>
              <a:rPr lang="ru-RU" b="1" dirty="0" err="1" smtClean="0"/>
              <a:t>респондентів</a:t>
            </a:r>
            <a:r>
              <a:rPr lang="ru-RU" b="1" dirty="0" smtClean="0"/>
              <a:t> не </a:t>
            </a:r>
            <a:r>
              <a:rPr lang="ru-RU" b="1" dirty="0" err="1" smtClean="0"/>
              <a:t>знайомі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запропонованими</a:t>
            </a:r>
            <a:r>
              <a:rPr lang="ru-RU" b="1" dirty="0" smtClean="0"/>
              <a:t> </a:t>
            </a:r>
            <a:r>
              <a:rPr lang="ru-RU" b="1" dirty="0" err="1" smtClean="0"/>
              <a:t>сервісами</a:t>
            </a:r>
            <a:r>
              <a:rPr lang="ru-RU" b="1" dirty="0" smtClean="0"/>
              <a:t> ІКТ,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готові</a:t>
            </a:r>
            <a:r>
              <a:rPr lang="ru-RU" b="1" dirty="0" smtClean="0"/>
              <a:t> до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, </a:t>
            </a:r>
            <a:r>
              <a:rPr lang="ru-RU" b="1" dirty="0" err="1" smtClean="0"/>
              <a:t>впровадження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у </a:t>
            </a:r>
            <a:r>
              <a:rPr lang="ru-RU" b="1" dirty="0" err="1" smtClean="0"/>
              <a:t>своїй</a:t>
            </a:r>
            <a:r>
              <a:rPr lang="ru-RU" b="1" dirty="0" smtClean="0"/>
              <a:t> </a:t>
            </a:r>
            <a:r>
              <a:rPr lang="ru-RU" b="1" dirty="0" err="1" smtClean="0"/>
              <a:t>роботі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80"/>
            <a:ext cx="9137237" cy="686308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4"/>
              </a:rPr>
              <a:t>Аналіз</a:t>
            </a:r>
            <a:r>
              <a:rPr lang="ru-RU" dirty="0" smtClean="0">
                <a:hlinkClick r:id="rId4"/>
              </a:rPr>
              <a:t> ІТ </a:t>
            </a:r>
            <a:r>
              <a:rPr lang="ru-RU" dirty="0" err="1" smtClean="0">
                <a:hlinkClick r:id="rId4"/>
              </a:rPr>
              <a:t>інфраструктури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навчального</a:t>
            </a:r>
            <a:r>
              <a:rPr lang="ru-RU" dirty="0" smtClean="0">
                <a:hlinkClick r:id="rId4"/>
              </a:rPr>
              <a:t> закладу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7544" y="2419141"/>
            <a:ext cx="8352928" cy="3785652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ЗДО №158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достатній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вкрита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мережею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wi-fi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підключитися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до 3G.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Адміністрація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психолог,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сестра,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завгосп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забезпечені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ПК (5шт) та принтерами МФУ (3шт).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мультимедійний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проектор (1шт).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обладнана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телевізорами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відеопрогравачами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(5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колонками (1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)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магнітофон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(1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усі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особитсті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ноутбуки,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планшети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для того,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урізноманітнити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навчально-виховний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4"/>
              </a:rPr>
              <a:t>Розробити</a:t>
            </a:r>
            <a:r>
              <a:rPr lang="ru-RU" dirty="0" smtClean="0">
                <a:hlinkClick r:id="rId4"/>
              </a:rPr>
              <a:t> сайт установи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 </a:t>
            </a:r>
            <a:r>
              <a:rPr lang="uk-UA" dirty="0" smtClean="0"/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83128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документи\Мої документи\грінченка\практика 2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437657" cy="40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7848872" cy="16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174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Виробнича  (зі спеціалізації) практика</vt:lpstr>
      <vt:lpstr> Зміст </vt:lpstr>
      <vt:lpstr>  Загальні відомості про ЗДО  </vt:lpstr>
      <vt:lpstr>  Моніторинг впровадження ІКТ в освітній установі  </vt:lpstr>
      <vt:lpstr>  ІК-компетентності вихователів закладу.  </vt:lpstr>
      <vt:lpstr>  ІК-компетентності вихователів закладу.  </vt:lpstr>
      <vt:lpstr>  Аналіз ІТ інфраструктури навчального закладу    </vt:lpstr>
      <vt:lpstr>  Розробити сайт установи    </vt:lpstr>
      <vt:lpstr>Слайд 9</vt:lpstr>
      <vt:lpstr>Слайд 10</vt:lpstr>
      <vt:lpstr>Слайд 11</vt:lpstr>
      <vt:lpstr>  Методичні рекомендації 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 (зі спеціалізації) практика</dc:title>
  <dc:creator>Богдана</dc:creator>
  <cp:lastModifiedBy>Богдана</cp:lastModifiedBy>
  <cp:revision>7</cp:revision>
  <dcterms:created xsi:type="dcterms:W3CDTF">2018-11-01T17:04:51Z</dcterms:created>
  <dcterms:modified xsi:type="dcterms:W3CDTF">2018-11-01T18:32:59Z</dcterms:modified>
</cp:coreProperties>
</file>