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2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27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97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02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0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77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25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404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7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05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429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9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69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0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57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88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5680-D6C0-49DA-808D-D9A495527BA8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D1CC-9A9D-4312-8F14-F9E7DC1DF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127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forms/d/1yJ3xXiffpkXRB0dL80rvADHgjim8zdbtDaRLYJUKltE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ites.google.com/kubg.edu.ua/radosinndnz/%D0%B3%D0%BE%D0%BB%D0%BE%D0%B2%D0%BD%D0%B0-%D1%81%D1%82%D0%BE%D1%80%D1%96%D0%BD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Наталія Олексіївна </a:t>
            </a:r>
            <a:r>
              <a:rPr lang="uk-UA" dirty="0" err="1" smtClean="0"/>
              <a:t>Костишена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Практика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90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0"/>
            <a:ext cx="6705600" cy="8113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err="1" smtClean="0"/>
              <a:t>Фотопідтвердження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6501" cy="4159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45" y="1107583"/>
            <a:ext cx="7209755" cy="5407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01771"/>
            <a:ext cx="4982245" cy="37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360" y="0"/>
            <a:ext cx="3511639" cy="8757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1" y="244699"/>
            <a:ext cx="7315200" cy="62848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Методичні рекомендації </a:t>
            </a:r>
            <a:r>
              <a:rPr lang="uk-UA" b="1" dirty="0"/>
              <a:t>Для керівництва</a:t>
            </a:r>
            <a:r>
              <a:rPr lang="uk-UA" dirty="0" smtClean="0"/>
              <a:t>: </a:t>
            </a:r>
          </a:p>
          <a:p>
            <a:r>
              <a:rPr lang="uk-UA" dirty="0"/>
              <a:t>здійснити розгорнутий моніторинг навчальної діяльності закладу;</a:t>
            </a:r>
            <a:br>
              <a:rPr lang="uk-UA" dirty="0"/>
            </a:br>
            <a:endParaRPr lang="uk-UA" dirty="0"/>
          </a:p>
          <a:p>
            <a:r>
              <a:rPr lang="uk-UA" dirty="0"/>
              <a:t>створити електронні бази даних педагогічних кадрів;</a:t>
            </a:r>
            <a:br>
              <a:rPr lang="uk-UA" dirty="0"/>
            </a:br>
            <a:endParaRPr lang="uk-UA" dirty="0"/>
          </a:p>
          <a:p>
            <a:r>
              <a:rPr lang="uk-UA" dirty="0"/>
              <a:t>підтримувати сайт навчального закладу, Веб-сторінки навчальних проектів;</a:t>
            </a:r>
            <a:br>
              <a:rPr lang="uk-UA" dirty="0"/>
            </a:br>
            <a:endParaRPr lang="uk-UA" dirty="0"/>
          </a:p>
          <a:p>
            <a:r>
              <a:rPr lang="uk-UA" dirty="0"/>
              <a:t>розширити інформаційну взаємодію з іншими навчальними закладами;</a:t>
            </a:r>
            <a:br>
              <a:rPr lang="uk-UA" dirty="0"/>
            </a:br>
            <a:endParaRPr lang="uk-UA" dirty="0"/>
          </a:p>
          <a:p>
            <a:r>
              <a:rPr lang="uk-UA" dirty="0"/>
              <a:t>розвинути контакти соціального партнерства з іншими навчальними закладами.</a:t>
            </a:r>
          </a:p>
          <a:p>
            <a:endParaRPr lang="uk-UA" dirty="0"/>
          </a:p>
        </p:txBody>
      </p:sp>
      <p:pic>
        <p:nvPicPr>
          <p:cNvPr id="5122" name="Picture 2" descr="Головна сторінка — Дошкільний навчальний заклад ДНЗ №37 — сад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1" y="1439101"/>
            <a:ext cx="4529069" cy="42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5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4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Для викладачів 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133342"/>
            <a:ext cx="5911403" cy="55894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підвищувати кваліфікацію, брати участь у професійних об’єднаннях, семінарах, </a:t>
            </a:r>
            <a:r>
              <a:rPr lang="uk-UA" dirty="0" err="1"/>
              <a:t>вебінарах</a:t>
            </a:r>
            <a:r>
              <a:rPr lang="uk-UA" dirty="0"/>
              <a:t>, майстер-класах та ін.</a:t>
            </a:r>
            <a:br>
              <a:rPr lang="uk-UA" dirty="0"/>
            </a:br>
            <a:endParaRPr lang="uk-UA" dirty="0"/>
          </a:p>
          <a:p>
            <a:r>
              <a:rPr lang="uk-UA" dirty="0"/>
              <a:t>упроваджувати інформаційно-комунікаційні технології і ресурси мережі Інтернет на різних етапах традиційної системи навчання;</a:t>
            </a:r>
            <a:br>
              <a:rPr lang="uk-UA" dirty="0"/>
            </a:br>
            <a:endParaRPr lang="uk-UA" dirty="0"/>
          </a:p>
          <a:p>
            <a:r>
              <a:rPr lang="uk-UA" dirty="0"/>
              <a:t>створювати Інтернет-заняття, інтегровані </a:t>
            </a:r>
            <a:r>
              <a:rPr lang="uk-UA" dirty="0" err="1"/>
              <a:t>уроки</a:t>
            </a:r>
            <a:r>
              <a:rPr lang="uk-UA" dirty="0"/>
              <a:t>;</a:t>
            </a:r>
            <a:br>
              <a:rPr lang="uk-UA" dirty="0"/>
            </a:br>
            <a:endParaRPr lang="uk-UA" dirty="0"/>
          </a:p>
          <a:p>
            <a:r>
              <a:rPr lang="uk-UA" dirty="0"/>
              <a:t>розробляти і використовувати власне програмне забезпечення і цифрові освітні ресурси, формувати, використовувати </a:t>
            </a:r>
            <a:r>
              <a:rPr lang="uk-UA" dirty="0" err="1"/>
              <a:t>медіатеки</a:t>
            </a:r>
            <a:r>
              <a:rPr lang="uk-UA" dirty="0"/>
              <a:t> і т. ін.</a:t>
            </a:r>
          </a:p>
          <a:p>
            <a:endParaRPr lang="uk-UA" dirty="0"/>
          </a:p>
        </p:txBody>
      </p:sp>
      <p:pic>
        <p:nvPicPr>
          <p:cNvPr id="6146" name="Picture 2" descr="Розпочинається проект «Покращення навчальних умов у ДНЗ «Сонечко»» |  Громадський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1303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484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Формування</a:t>
            </a:r>
            <a:r>
              <a:rPr lang="ru-RU" b="1" dirty="0"/>
              <a:t> ІК- </a:t>
            </a:r>
            <a:r>
              <a:rPr lang="ru-RU" b="1" dirty="0" err="1"/>
              <a:t>компетентності</a:t>
            </a:r>
            <a:r>
              <a:rPr lang="ru-RU" b="1" dirty="0"/>
              <a:t> </a:t>
            </a:r>
            <a:r>
              <a:rPr lang="ru-RU" b="1" dirty="0" err="1"/>
              <a:t>співробітників</a:t>
            </a:r>
            <a:r>
              <a:rPr lang="ru-RU" b="1" dirty="0"/>
              <a:t>, </a:t>
            </a:r>
            <a:r>
              <a:rPr lang="ru-RU" b="1" dirty="0" err="1"/>
              <a:t>вчителів</a:t>
            </a:r>
            <a:r>
              <a:rPr lang="ru-RU" b="1" dirty="0"/>
              <a:t>, </a:t>
            </a:r>
            <a:r>
              <a:rPr lang="ru-RU" b="1" dirty="0" err="1"/>
              <a:t>вихователів</a:t>
            </a:r>
            <a:r>
              <a:rPr lang="ru-RU" b="1" dirty="0"/>
              <a:t> установи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48498"/>
            <a:ext cx="5396248" cy="520950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обов`язково брати активну участь у семінарах, тренінгах, конференціях різного рівня щодо застосування ІКТ у навчальній практиці;</a:t>
            </a:r>
            <a:br>
              <a:rPr lang="uk-UA" dirty="0"/>
            </a:br>
            <a:endParaRPr lang="uk-UA" dirty="0"/>
          </a:p>
          <a:p>
            <a:r>
              <a:rPr lang="uk-UA" dirty="0"/>
              <a:t>будувати інформаційні моделі й досліджувати їх за допомогою засобів ІКТ;</a:t>
            </a:r>
            <a:br>
              <a:rPr lang="uk-UA" dirty="0"/>
            </a:br>
            <a:endParaRPr lang="uk-UA" dirty="0"/>
          </a:p>
          <a:p>
            <a:r>
              <a:rPr lang="uk-UA" dirty="0"/>
              <a:t>давати оцінку процесові й досягнутим результатам технологічної діяльності.</a:t>
            </a:r>
          </a:p>
          <a:p>
            <a:endParaRPr lang="uk-UA" dirty="0"/>
          </a:p>
        </p:txBody>
      </p:sp>
      <p:pic>
        <p:nvPicPr>
          <p:cNvPr id="7171" name="Picture 3" descr="Прилуцький ДНЗ №4 &quot;Веселка&quot; - Адаптапція до сад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49" y="2112136"/>
            <a:ext cx="6370749" cy="40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8996" y="0"/>
            <a:ext cx="3473003" cy="8371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5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21062"/>
            <a:ext cx="5705341" cy="34335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600" dirty="0" smtClean="0"/>
              <a:t>Презентація завдань на Вікі - портал</a:t>
            </a:r>
            <a:endParaRPr lang="uk-UA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98" y="1139982"/>
            <a:ext cx="4762500" cy="4829175"/>
          </a:xfrm>
          <a:prstGeom prst="rect">
            <a:avLst/>
          </a:prstGeom>
        </p:spPr>
      </p:pic>
      <p:pic>
        <p:nvPicPr>
          <p:cNvPr id="8196" name="Picture 4" descr="МОЗ скасувало медкарти для вступу у дитячий садок і школу 13.03.18. Прям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3070536"/>
            <a:ext cx="685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4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945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Заклад </a:t>
            </a:r>
            <a:r>
              <a:rPr lang="ru-RU" b="1" dirty="0" err="1"/>
              <a:t>дошкільної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(</a:t>
            </a:r>
            <a:r>
              <a:rPr lang="ru-RU" b="1" dirty="0" err="1"/>
              <a:t>ясла</a:t>
            </a:r>
            <a:r>
              <a:rPr lang="ru-RU" b="1" dirty="0"/>
              <a:t>-садок) № 133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Дарницького</a:t>
            </a:r>
            <a:r>
              <a:rPr lang="ru-RU" b="1" dirty="0"/>
              <a:t> району м. </a:t>
            </a:r>
            <a:r>
              <a:rPr lang="ru-RU" b="1" dirty="0" err="1"/>
              <a:t>Києва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92" y="1782436"/>
            <a:ext cx="4530144" cy="41418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У 2019 </a:t>
            </a:r>
            <a:r>
              <a:rPr lang="ru-RU" dirty="0"/>
              <a:t>– </a:t>
            </a:r>
            <a:r>
              <a:rPr lang="ru-RU" dirty="0" smtClean="0"/>
              <a:t>2020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 err="1"/>
              <a:t>груп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1 – </a:t>
            </a:r>
            <a:r>
              <a:rPr lang="ru-RU" dirty="0" err="1" smtClean="0"/>
              <a:t>ранній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</a:p>
          <a:p>
            <a:pPr algn="just"/>
            <a:r>
              <a:rPr lang="ru-RU" dirty="0"/>
              <a:t>2</a:t>
            </a:r>
            <a:r>
              <a:rPr lang="ru-RU" dirty="0" smtClean="0"/>
              <a:t> – </a:t>
            </a:r>
            <a:r>
              <a:rPr lang="ru-RU" dirty="0" err="1" smtClean="0"/>
              <a:t>молодша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</a:p>
          <a:p>
            <a:pPr algn="just"/>
            <a:r>
              <a:rPr lang="ru-RU" dirty="0"/>
              <a:t>3</a:t>
            </a:r>
            <a:r>
              <a:rPr lang="ru-RU" dirty="0" smtClean="0"/>
              <a:t> –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2 – </a:t>
            </a:r>
            <a:r>
              <a:rPr lang="ru-RU" dirty="0" err="1" smtClean="0"/>
              <a:t>старша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</a:p>
          <a:p>
            <a:endParaRPr lang="uk-UA" dirty="0"/>
          </a:p>
        </p:txBody>
      </p:sp>
      <p:pic>
        <p:nvPicPr>
          <p:cNvPr id="1026" name="Picture 2" descr="http://xn--80aimudjk4g.xn--j1amh/uploads/media/zagaln/c-nno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2" y="1432857"/>
            <a:ext cx="5447853" cy="52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46" y="90152"/>
            <a:ext cx="10208654" cy="32583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Дошкільний навчальний заклад </a:t>
            </a:r>
            <a:r>
              <a:rPr lang="uk-UA" dirty="0" smtClean="0">
                <a:solidFill>
                  <a:srgbClr val="FF0000"/>
                </a:solidFill>
              </a:rPr>
              <a:t>працює </a:t>
            </a:r>
            <a:r>
              <a:rPr lang="uk-UA" dirty="0">
                <a:solidFill>
                  <a:srgbClr val="FF0000"/>
                </a:solidFill>
              </a:rPr>
              <a:t>за п’ятиденним робочим тижнем </a:t>
            </a:r>
            <a:r>
              <a:rPr lang="uk-UA" dirty="0" smtClean="0">
                <a:solidFill>
                  <a:srgbClr val="FF0000"/>
                </a:solidFill>
              </a:rPr>
              <a:t>з 7.30 </a:t>
            </a:r>
            <a:r>
              <a:rPr lang="uk-UA" dirty="0">
                <a:solidFill>
                  <a:srgbClr val="FF0000"/>
                </a:solidFill>
              </a:rPr>
              <a:t>до </a:t>
            </a:r>
            <a:r>
              <a:rPr lang="uk-UA" dirty="0" smtClean="0">
                <a:solidFill>
                  <a:srgbClr val="FF0000"/>
                </a:solidFill>
              </a:rPr>
              <a:t>18.00</a:t>
            </a:r>
            <a:r>
              <a:rPr lang="uk-UA" dirty="0">
                <a:solidFill>
                  <a:srgbClr val="FF0000"/>
                </a:solidFill>
              </a:rPr>
              <a:t>. </a:t>
            </a:r>
            <a:r>
              <a:rPr lang="uk-UA" dirty="0" smtClean="0">
                <a:solidFill>
                  <a:srgbClr val="FF0000"/>
                </a:solidFill>
              </a:rPr>
              <a:t>приміщення </a:t>
            </a:r>
            <a:r>
              <a:rPr lang="uk-UA" dirty="0">
                <a:solidFill>
                  <a:srgbClr val="FF0000"/>
                </a:solidFill>
              </a:rPr>
              <a:t>ДНЗ забезпечені необхідними дитячими меблями та ігровим обладнанням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473" y="3653443"/>
            <a:ext cx="6096000" cy="26776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400" dirty="0"/>
              <a:t>В дитячому закладі є всі необхідні кімнати та кабінети: </a:t>
            </a:r>
          </a:p>
          <a:p>
            <a:pPr marL="285750" indent="-285750">
              <a:buFontTx/>
              <a:buChar char="-"/>
            </a:pPr>
            <a:r>
              <a:rPr lang="uk-UA" sz="2400" dirty="0" err="1"/>
              <a:t>муз.керівник</a:t>
            </a:r>
            <a:r>
              <a:rPr lang="uk-UA" sz="2400" dirty="0"/>
              <a:t>;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Логопед;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Психолог;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Медична сестра;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Фізична культура </a:t>
            </a:r>
          </a:p>
        </p:txBody>
      </p:sp>
      <p:pic>
        <p:nvPicPr>
          <p:cNvPr id="2050" name="Picture 2" descr="http://xn--80aimudjk4g.xn--j1amh/theme/standard/images/page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0" y="3372745"/>
            <a:ext cx="3259294" cy="32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724" y="0"/>
            <a:ext cx="3550276" cy="92727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6214"/>
            <a:ext cx="7843234" cy="17901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Мультимедіа-технології дозволяють інтенсифікувати навчально-виховний процес, стимулювати розвиток мислення та уяви учнів, збільшувати обсяг навчального матеріалу для творчого засвоєння і використання його учнями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010659" y="1056068"/>
            <a:ext cx="4181341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/>
              <a:t>Мультимедіа розуміється як сучасна комп'ютерна технологія</a:t>
            </a:r>
            <a:r>
              <a:rPr lang="uk-UA" dirty="0"/>
              <a:t>, що дозволяє об'єднати в комп'ютерній системі текст, звук, </a:t>
            </a:r>
            <a:r>
              <a:rPr lang="uk-UA" dirty="0" err="1"/>
              <a:t>відеозображення</a:t>
            </a:r>
            <a:r>
              <a:rPr lang="uk-UA" dirty="0"/>
              <a:t>, графічні зображення й анімацію.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89409"/>
            <a:ext cx="7843234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Використання мультимедіа сприяє: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індивідуалізації </a:t>
            </a:r>
            <a:r>
              <a:rPr lang="uk-UA" dirty="0"/>
              <a:t>навчально-виховного процесу з урахуванням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рівня </a:t>
            </a:r>
            <a:r>
              <a:rPr lang="uk-UA" dirty="0"/>
              <a:t>підготовленості, </a:t>
            </a:r>
            <a:r>
              <a:rPr lang="uk-UA" dirty="0" err="1"/>
              <a:t>здатностей</a:t>
            </a:r>
            <a:r>
              <a:rPr lang="uk-UA" dirty="0"/>
              <a:t>, інтересів і потреб учнів;</a:t>
            </a:r>
          </a:p>
          <a:p>
            <a:r>
              <a:rPr lang="uk-UA" dirty="0" smtClean="0"/>
              <a:t>- зміні </a:t>
            </a:r>
            <a:r>
              <a:rPr lang="uk-UA" dirty="0"/>
              <a:t>характеру пізнавальної діяльності учнів у бік її більшої самостійності та пошукового характеру;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стимулюванню </a:t>
            </a:r>
            <a:r>
              <a:rPr lang="uk-UA" dirty="0"/>
              <a:t>прагнення учнів до </a:t>
            </a:r>
            <a:r>
              <a:rPr lang="uk-UA" dirty="0" smtClean="0"/>
              <a:t>постійного 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самовдосконалення </a:t>
            </a:r>
            <a:r>
              <a:rPr lang="uk-UA" dirty="0"/>
              <a:t>та готовності до самостійного перенавчання;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010659" y="3026535"/>
            <a:ext cx="4018209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Використання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мультимедійних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засобів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необхідною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ланкою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роботі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творчого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викладача</a:t>
            </a:r>
            <a:r>
              <a:rPr lang="ru-RU" dirty="0">
                <a:solidFill>
                  <a:srgbClr val="FF0000"/>
                </a:solidFill>
              </a:rPr>
              <a:t> тому,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арсенал </a:t>
            </a:r>
            <a:r>
              <a:rPr lang="ru-RU" b="1" dirty="0" err="1">
                <a:solidFill>
                  <a:srgbClr val="FF0000"/>
                </a:solidFill>
              </a:rPr>
              <a:t>дидактичних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можливостей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дуже</a:t>
            </a:r>
            <a:r>
              <a:rPr lang="ru-RU" dirty="0">
                <a:solidFill>
                  <a:srgbClr val="FF0000"/>
                </a:solidFill>
              </a:rPr>
              <a:t> великий. 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Стисло його можна визначити так:</a:t>
            </a:r>
          </a:p>
          <a:p>
            <a:r>
              <a:rPr lang="uk-UA" dirty="0" smtClean="0"/>
              <a:t>- урізноманітнення </a:t>
            </a:r>
            <a:r>
              <a:rPr lang="uk-UA" dirty="0"/>
              <a:t>форм подання інформації, навчальних завдань;</a:t>
            </a:r>
          </a:p>
          <a:p>
            <a:r>
              <a:rPr lang="uk-UA" dirty="0" smtClean="0"/>
              <a:t>- забезпечення </a:t>
            </a:r>
            <a:r>
              <a:rPr lang="uk-UA" dirty="0"/>
              <a:t>зворотного зв’язку, широкі можливості діалогізації навчального процесу;</a:t>
            </a:r>
          </a:p>
          <a:p>
            <a:r>
              <a:rPr lang="uk-UA" dirty="0" smtClean="0"/>
              <a:t>- широка </a:t>
            </a:r>
            <a:r>
              <a:rPr lang="uk-UA" dirty="0"/>
              <a:t>індивідуалізація процесу навчання, розширення поля самостійності;</a:t>
            </a:r>
          </a:p>
          <a:p>
            <a:r>
              <a:rPr lang="uk-UA" dirty="0" smtClean="0"/>
              <a:t>- широке </a:t>
            </a:r>
            <a:r>
              <a:rPr lang="uk-UA" dirty="0"/>
              <a:t>застосування ігрових прийомів;</a:t>
            </a:r>
          </a:p>
          <a:p>
            <a:r>
              <a:rPr lang="uk-UA" dirty="0" smtClean="0"/>
              <a:t>- активізація </a:t>
            </a:r>
            <a:r>
              <a:rPr lang="uk-UA" dirty="0"/>
              <a:t>навчальної роботи учнів, посилення їх ролі як суб’єкта учбової діяльності;</a:t>
            </a:r>
          </a:p>
          <a:p>
            <a:r>
              <a:rPr lang="uk-UA" dirty="0" smtClean="0"/>
              <a:t>- посилення </a:t>
            </a:r>
            <a:r>
              <a:rPr lang="uk-UA" dirty="0"/>
              <a:t>мотивації навчання.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0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2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Інтерв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ru-RU" dirty="0" smtClean="0">
                <a:solidFill>
                  <a:srgbClr val="FF0000"/>
                </a:solidFill>
              </a:rPr>
              <a:t>ю </a:t>
            </a:r>
            <a:r>
              <a:rPr lang="uk-UA" dirty="0" smtClean="0">
                <a:solidFill>
                  <a:srgbClr val="FF0000"/>
                </a:solidFill>
              </a:rPr>
              <a:t>з керівником ДНЗ </a:t>
            </a:r>
            <a:r>
              <a:rPr lang="uk-UA" dirty="0" smtClean="0"/>
              <a:t>– Черненко Олена Олександрівна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3190"/>
            <a:ext cx="12192000" cy="58148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«Практикою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доведено, що мультимедійні технології як засоби навчання можна використовувати при проведенні різного типу занять. Наприклад, у процесі читання лекцій застосовуються презентації, що містять різні види інформації: текстову, звукову, графічну, анімації. Популярними є електронні підручники, які є одним із інструментів самостійної підготовки з предмета. На практичних заняттях - використання тестових програм для закріплення і контролю знань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наступні особливості даної технології: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зображення – яскраве, чітке і кольорове зображення на екрані;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зручне пояснення виду роботи з різним приладдям;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легке усунення недоліків і помилок у слайдах;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детальне пояснення матеріалу або розгляд лише базових питань теми залежно від підготовленості учнів;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 темпу й об'єму навчального матеріалу;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 добре освітлення під час демонстрації презентації робочого місця учнів;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 підвищення рівня використання наочності на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продуктивності уроку;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інтеграції;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організації проектної діяльності під керуванням викладачів;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ставлення до ПК: учні починають сприймати його як універсальний інструмент для роботи в будь-якій області людської діяльності, а не лише як засіб для гри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5169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0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Анкетування вихователів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65916"/>
            <a:ext cx="12192001" cy="8500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docs.google.com/forms/d/1yJ3xXiffpkXRB0dL80rvADHgjim8zdbtDaRLYJUKltE/edit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271233" y="1446589"/>
            <a:ext cx="53704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Результати анкетування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747" t="22139" r="35185" b="5149"/>
          <a:stretch/>
        </p:blipFill>
        <p:spPr>
          <a:xfrm>
            <a:off x="360607" y="1841560"/>
            <a:ext cx="5188579" cy="5042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2648" t="15801" r="31622" b="12016"/>
          <a:stretch/>
        </p:blipFill>
        <p:spPr>
          <a:xfrm>
            <a:off x="6323527" y="1867202"/>
            <a:ext cx="5623775" cy="49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955" t="28830" r="38749" b="30678"/>
          <a:stretch/>
        </p:blipFill>
        <p:spPr>
          <a:xfrm>
            <a:off x="0" y="-1"/>
            <a:ext cx="5795493" cy="3357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549" t="42386" r="27267" b="19410"/>
          <a:stretch/>
        </p:blipFill>
        <p:spPr>
          <a:xfrm>
            <a:off x="4028671" y="3357590"/>
            <a:ext cx="8163330" cy="3493970"/>
          </a:xfrm>
          <a:prstGeom prst="rect">
            <a:avLst/>
          </a:prstGeom>
        </p:spPr>
      </p:pic>
      <p:pic>
        <p:nvPicPr>
          <p:cNvPr id="3074" name="Picture 2" descr="http://xn--80aimudjk4g.xn--j1amh/uploads/media/galereya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39" y="0"/>
            <a:ext cx="4207100" cy="31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80aimudjk4g.xn--j1amh/uploads/media/galereya/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9" y="3734873"/>
            <a:ext cx="3602175" cy="26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602" y="0"/>
            <a:ext cx="3537397" cy="7083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2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707" y="95304"/>
            <a:ext cx="7968802" cy="9221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400" dirty="0" smtClean="0"/>
              <a:t>Створення сайту садочка </a:t>
            </a:r>
            <a:endParaRPr lang="uk-U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4547" y="1107584"/>
            <a:ext cx="1108871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https://sites.google.com/kubg.edu.ua/radosinndnz/%D0%B3%D0%BE%D0%BB%D0%BE%D0%B2%D0%BD%D0%B0-%D1%81%D1%82%D0%BE%D1%80%D1%96%D0%BD%D0%BA%D0%B0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20" t="14041" r="541" b="9023"/>
          <a:stretch/>
        </p:blipFill>
        <p:spPr>
          <a:xfrm>
            <a:off x="154547" y="2121068"/>
            <a:ext cx="6871484" cy="2987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76" t="13864" r="541" b="5501"/>
          <a:stretch/>
        </p:blipFill>
        <p:spPr>
          <a:xfrm>
            <a:off x="6053070" y="3928056"/>
            <a:ext cx="59895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420" y="0"/>
            <a:ext cx="3730580" cy="7727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3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496" y="108182"/>
            <a:ext cx="7131676" cy="6645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Виступ щодо ефективності онлайн-навчання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67425" y="862884"/>
            <a:ext cx="118872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i="1" dirty="0"/>
              <a:t>Перехід на дистанційне навчання, зумовлений пандемією, став неочікуваним та доволі серйозним випробуванням для всіх учасників освітнього процесу – освітян, вчителів, учнів та їхніх батьків.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r>
              <a:rPr lang="uk-UA" i="1" dirty="0"/>
              <a:t>Після тимчасової розгубленості всім довелось прийняти цей виклик та швидко адаптуватись до нових реалій, але питання розвитку дистанційної освіти набуло неабиякої актуальності.</a:t>
            </a:r>
            <a:endParaRPr lang="uk-UA" dirty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679583" y="2768958"/>
            <a:ext cx="613034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/>
              <a:t>"Є </a:t>
            </a:r>
            <a:r>
              <a:rPr lang="ru-RU" i="1" dirty="0" err="1"/>
              <a:t>такий</a:t>
            </a:r>
            <a:r>
              <a:rPr lang="ru-RU" i="1" dirty="0"/>
              <a:t> </a:t>
            </a:r>
            <a:r>
              <a:rPr lang="ru-RU" i="1" dirty="0" err="1"/>
              <a:t>відомий</a:t>
            </a:r>
            <a:r>
              <a:rPr lang="ru-RU" i="1" dirty="0"/>
              <a:t> постулат: </a:t>
            </a:r>
            <a:r>
              <a:rPr lang="ru-RU" i="1" dirty="0" err="1"/>
              <a:t>жодна</a:t>
            </a:r>
            <a:r>
              <a:rPr lang="ru-RU" i="1" dirty="0"/>
              <a:t> система </a:t>
            </a:r>
            <a:r>
              <a:rPr lang="ru-RU" i="1" dirty="0" err="1"/>
              <a:t>освіти</a:t>
            </a:r>
            <a:r>
              <a:rPr lang="ru-RU" i="1" dirty="0"/>
              <a:t> не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кращою</a:t>
            </a:r>
            <a:r>
              <a:rPr lang="ru-RU" i="1" dirty="0"/>
              <a:t>, </a:t>
            </a:r>
            <a:r>
              <a:rPr lang="ru-RU" i="1" dirty="0" err="1"/>
              <a:t>аніж</a:t>
            </a:r>
            <a:r>
              <a:rPr lang="ru-RU" i="1" dirty="0"/>
              <a:t> </a:t>
            </a:r>
            <a:r>
              <a:rPr lang="ru-RU" i="1" dirty="0" err="1"/>
              <a:t>вчителі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в </a:t>
            </a:r>
            <a:r>
              <a:rPr lang="ru-RU" i="1" dirty="0" err="1"/>
              <a:t>ній</a:t>
            </a:r>
            <a:r>
              <a:rPr lang="ru-RU" i="1" dirty="0"/>
              <a:t> </a:t>
            </a:r>
            <a:r>
              <a:rPr lang="ru-RU" i="1" dirty="0" err="1"/>
              <a:t>працюють</a:t>
            </a:r>
            <a:r>
              <a:rPr lang="ru-RU" i="1" dirty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67425" y="2707362"/>
            <a:ext cx="5125792" cy="36933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Для успішної організації онлайн-навчання у цьому мають взаємодіяти батьки, учні та освітяни. У кожної ланки цього процесу є відповідальність та обов’язки.</a:t>
            </a:r>
          </a:p>
          <a:p>
            <a:r>
              <a:rPr lang="uk-UA" dirty="0"/>
              <a:t>Цікаво, що старші діти можуть швидше адаптуватися до змін, з дітьми молодших класів — складніше. Тому для учнів треба поступово все переналагоджувати, зокрема батьки можуть створити нові звички і правила у сім’ї. Та найголовніше — заохочувати дитину, щоб вона розуміла, що навчається, а не сидить на канікулах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098" name="Picture 2" descr="http://xn--80aimudjk4g.xn--j1amh/uploads/media/sem-nar-praktikum/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26" y="3844036"/>
            <a:ext cx="6618699" cy="27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119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1320</TotalTime>
  <Words>642</Words>
  <Application>Microsoft Office PowerPoint</Application>
  <PresentationFormat>Широкоэкранный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Times New Roman</vt:lpstr>
      <vt:lpstr>След самолета</vt:lpstr>
      <vt:lpstr>Наталія Олексіївна Костишена </vt:lpstr>
      <vt:lpstr>Заклад дошкільної освіти (ясла-садок) № 133 Дарницького району м. Києва </vt:lpstr>
      <vt:lpstr>Дошкільний навчальний заклад працює за п’ятиденним робочим тижнем з 7.30 до 18.00. приміщення ДНЗ забезпечені необхідними дитячими меблями та ігровим обладнанням</vt:lpstr>
      <vt:lpstr>Завдання 1</vt:lpstr>
      <vt:lpstr>Інтерв’ю з керівником ДНЗ – Черненко Олена Олександрівна </vt:lpstr>
      <vt:lpstr>Анкетування вихователів </vt:lpstr>
      <vt:lpstr>Презентация PowerPoint</vt:lpstr>
      <vt:lpstr>Завдання 2  </vt:lpstr>
      <vt:lpstr>Завдання 3 </vt:lpstr>
      <vt:lpstr>Фотопідтвердження </vt:lpstr>
      <vt:lpstr>Завдання 4</vt:lpstr>
      <vt:lpstr>Для викладачів :</vt:lpstr>
      <vt:lpstr>Формування ІК- компетентності співробітників, вчителів, вихователів установи</vt:lpstr>
      <vt:lpstr>Завдання 5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Наталія Олексіївна Костишена</dc:title>
  <dc:creator>admin</dc:creator>
  <cp:lastModifiedBy>admin</cp:lastModifiedBy>
  <cp:revision>8</cp:revision>
  <dcterms:created xsi:type="dcterms:W3CDTF">2020-10-05T11:04:22Z</dcterms:created>
  <dcterms:modified xsi:type="dcterms:W3CDTF">2020-10-06T09:04:59Z</dcterms:modified>
</cp:coreProperties>
</file>